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09" r:id="rId19"/>
    <p:sldId id="310" r:id="rId20"/>
    <p:sldId id="311" r:id="rId21"/>
    <p:sldId id="312" r:id="rId22"/>
    <p:sldId id="313" r:id="rId23"/>
    <p:sldId id="278" r:id="rId24"/>
    <p:sldId id="279" r:id="rId25"/>
    <p:sldId id="281" r:id="rId26"/>
    <p:sldId id="282" r:id="rId27"/>
    <p:sldId id="283" r:id="rId28"/>
    <p:sldId id="321" r:id="rId29"/>
    <p:sldId id="322" r:id="rId30"/>
    <p:sldId id="323" r:id="rId31"/>
    <p:sldId id="324" r:id="rId32"/>
    <p:sldId id="325" r:id="rId33"/>
    <p:sldId id="326" r:id="rId34"/>
    <p:sldId id="314" r:id="rId35"/>
    <p:sldId id="315" r:id="rId36"/>
    <p:sldId id="316" r:id="rId37"/>
    <p:sldId id="317" r:id="rId38"/>
    <p:sldId id="318" r:id="rId39"/>
    <p:sldId id="319" r:id="rId40"/>
    <p:sldId id="320" r:id="rId41"/>
    <p:sldId id="327" r:id="rId42"/>
    <p:sldId id="273" r:id="rId43"/>
    <p:sldId id="274" r:id="rId44"/>
    <p:sldId id="277" r:id="rId45"/>
    <p:sldId id="275" r:id="rId46"/>
    <p:sldId id="328" r:id="rId47"/>
    <p:sldId id="329" r:id="rId48"/>
    <p:sldId id="330" r:id="rId49"/>
    <p:sldId id="331" r:id="rId50"/>
    <p:sldId id="332" r:id="rId51"/>
    <p:sldId id="333" r:id="rId52"/>
  </p:sldIdLst>
  <p:sldSz cx="9144000" cy="6858000" type="screen4x3"/>
  <p:notesSz cx="6858000" cy="9144000"/>
  <p:embeddedFontLst>
    <p:embeddedFont>
      <p:font typeface="맑은 고딕" panose="020B0503020000020004" pitchFamily="34" charset="-127"/>
      <p:regular r:id="rId54"/>
      <p:bold r:id="rId55"/>
    </p:embeddedFont>
    <p:embeddedFont>
      <p:font typeface="NanumBarunGothic" panose="020B0603020101020101" pitchFamily="34" charset="-127"/>
      <p:regular r:id="rId56"/>
      <p:bold r:id="rId57"/>
    </p:embeddedFont>
    <p:embeddedFont>
      <p:font typeface="NanumSquare Bold" panose="020B0600000101010101" pitchFamily="34" charset="-127"/>
      <p:bold r:id="rId58"/>
    </p:embeddedFont>
    <p:embeddedFont>
      <p:font typeface="NanumSquare Light" panose="020B0600000101010101" pitchFamily="34" charset="-127"/>
      <p:regular r:id="rId59"/>
    </p:embeddedFont>
    <p:embeddedFont>
      <p:font typeface="NanumSquareRound Bold" panose="020B0600000101010101" pitchFamily="34" charset="-127"/>
      <p:bold r:id="rId60"/>
    </p:embeddedFont>
    <p:embeddedFont>
      <p:font typeface="NanumSquareRound ExtraBold" panose="020B0600000101010101" pitchFamily="34" charset="-127"/>
      <p:bold r:id="rId61"/>
    </p:embeddedFont>
    <p:embeddedFont>
      <p:font typeface="나눔바른고딕" panose="020B0603020101020101" pitchFamily="34" charset="-127"/>
      <p:regular r:id="rId62"/>
      <p:bold r:id="rId63"/>
    </p:embeddedFont>
    <p:embeddedFont>
      <p:font typeface="나눔바른고딕 Light" panose="020B0603020101020101" pitchFamily="34" charset="-127"/>
      <p:regular r:id="rId64"/>
    </p:embeddedFont>
    <p:embeddedFont>
      <p:font typeface="Arial Black" panose="020B0A04020102020204" pitchFamily="34" charset="0"/>
      <p:regular r:id="rId65"/>
      <p:bold r:id="rId66"/>
    </p:embeddedFont>
    <p:embeddedFont>
      <p:font typeface="Calibri" panose="020F0502020204030204" pitchFamily="34" charset="0"/>
      <p:regular r:id="rId67"/>
      <p:bold r:id="rId68"/>
      <p:italic r:id="rId69"/>
      <p:boldItalic r:id="rId70"/>
    </p:embeddedFont>
    <p:embeddedFont>
      <p:font typeface="나눔스퀘어라운드 ExtraBold" panose="020B0600000101010101" pitchFamily="34" charset="-127"/>
      <p:bold r:id="rId71"/>
    </p:embeddedFont>
    <p:embeddedFont>
      <p:font typeface="나눔스퀘어라운드 Light" panose="020B0600000101010101" pitchFamily="34" charset="-127"/>
      <p:regular r:id="rId72"/>
    </p:embeddedFont>
    <p:embeddedFont>
      <p:font typeface="더페이스샵 잉크립퀴드체" panose="03050503000000000000" pitchFamily="66" charset="-127"/>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igLTI/HO9tPWulhd9506sO5A/a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09" autoAdjust="0"/>
  </p:normalViewPr>
  <p:slideViewPr>
    <p:cSldViewPr snapToGrid="0">
      <p:cViewPr varScale="1">
        <p:scale>
          <a:sx n="48" d="100"/>
          <a:sy n="48" d="100"/>
        </p:scale>
        <p:origin x="17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이미지데이터셋</c:v>
                </c:pt>
              </c:strCache>
            </c:strRef>
          </c:tx>
          <c:dPt>
            <c:idx val="0"/>
            <c:bubble3D val="0"/>
            <c:spPr>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1-254F-4057-92B7-5C43F8684364}"/>
              </c:ext>
            </c:extLst>
          </c:dPt>
          <c:dPt>
            <c:idx val="1"/>
            <c:bubble3D val="0"/>
            <c:spPr>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3-254F-4057-92B7-5C43F8684364}"/>
              </c:ext>
            </c:extLst>
          </c:dPt>
          <c:dPt>
            <c:idx val="2"/>
            <c:bubble3D val="0"/>
            <c:spPr>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5-254F-4057-92B7-5C43F8684364}"/>
              </c:ext>
            </c:extLst>
          </c:dPt>
          <c:dPt>
            <c:idx val="3"/>
            <c:bubble3D val="0"/>
            <c:spPr>
              <a:gradFill rotWithShape="1">
                <a:gsLst>
                  <a:gs pos="0">
                    <a:schemeClr val="accent6">
                      <a:lumMod val="60000"/>
                      <a:tint val="50000"/>
                      <a:satMod val="300000"/>
                    </a:schemeClr>
                  </a:gs>
                  <a:gs pos="35000">
                    <a:schemeClr val="accent6">
                      <a:lumMod val="60000"/>
                      <a:tint val="37000"/>
                      <a:satMod val="300000"/>
                    </a:schemeClr>
                  </a:gs>
                  <a:gs pos="100000">
                    <a:schemeClr val="accent6">
                      <a:lumMod val="60000"/>
                      <a:tint val="15000"/>
                      <a:satMod val="350000"/>
                    </a:schemeClr>
                  </a:gs>
                </a:gsLst>
                <a:lin ang="16200000" scaled="1"/>
              </a:gradFill>
              <a:ln w="9525" cap="flat" cmpd="sng" algn="ctr">
                <a:solidFill>
                  <a:schemeClr val="accent6">
                    <a:lumMod val="60000"/>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7-254F-4057-92B7-5C43F868436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나눔스퀘어라운드 Light" panose="020B0600000101010101" pitchFamily="50" charset="-127"/>
                    <a:ea typeface="나눔스퀘어라운드 Light" panose="020B0600000101010101" pitchFamily="50" charset="-127"/>
                    <a:cs typeface="+mn-cs"/>
                  </a:defRPr>
                </a:pPr>
                <a:endParaRPr lang="en-US"/>
              </a:p>
            </c:txPr>
            <c:showLegendKey val="0"/>
            <c:showVal val="1"/>
            <c:showCatName val="0"/>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Sheet1!$A$2:$A$5</c:f>
              <c:strCache>
                <c:ptCount val="4"/>
                <c:pt idx="0">
                  <c:v>Aihub</c:v>
                </c:pt>
                <c:pt idx="1">
                  <c:v>Google</c:v>
                </c:pt>
                <c:pt idx="2">
                  <c:v>Roboflow</c:v>
                </c:pt>
                <c:pt idx="3">
                  <c:v>수작업</c:v>
                </c:pt>
              </c:strCache>
            </c:strRef>
          </c:cat>
          <c:val>
            <c:numRef>
              <c:f>Sheet1!$B$2:$B$5</c:f>
              <c:numCache>
                <c:formatCode>General</c:formatCode>
                <c:ptCount val="4"/>
                <c:pt idx="0">
                  <c:v>23047</c:v>
                </c:pt>
                <c:pt idx="1">
                  <c:v>11513</c:v>
                </c:pt>
                <c:pt idx="2">
                  <c:v>13231</c:v>
                </c:pt>
                <c:pt idx="3">
                  <c:v>126</c:v>
                </c:pt>
              </c:numCache>
            </c:numRef>
          </c:val>
          <c:extLst>
            <c:ext xmlns:c16="http://schemas.microsoft.com/office/drawing/2014/chart" uri="{C3380CC4-5D6E-409C-BE32-E72D297353CC}">
              <c16:uniqueId val="{00000000-D3FB-4B02-A910-73E7C6F56F2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나눔스퀘어라운드 Light" panose="020B0600000101010101" pitchFamily="50" charset="-127"/>
              <a:ea typeface="나눔스퀘어라운드 Light" panose="020B0600000101010101" pitchFamily="50"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9176665051164"/>
          <c:y val="0.10140395699396637"/>
          <c:w val="0.72247735341284758"/>
          <c:h val="0.85858461838545386"/>
        </c:manualLayout>
      </c:layout>
      <c:barChart>
        <c:barDir val="bar"/>
        <c:grouping val="clustered"/>
        <c:varyColors val="0"/>
        <c:ser>
          <c:idx val="0"/>
          <c:order val="0"/>
          <c:tx>
            <c:strRef>
              <c:f>Sheet1!$B$1</c:f>
              <c:strCache>
                <c:ptCount val="1"/>
                <c:pt idx="0">
                  <c:v>개수</c:v>
                </c:pt>
              </c:strCache>
            </c:strRef>
          </c:tx>
          <c:spPr>
            <a:solidFill>
              <a:schemeClr val="accent1"/>
            </a:solidFill>
            <a:ln>
              <a:noFill/>
            </a:ln>
            <a:effectLst/>
          </c:spPr>
          <c:invertIfNegative val="0"/>
          <c:dPt>
            <c:idx val="0"/>
            <c:invertIfNegative val="0"/>
            <c:bubble3D val="0"/>
            <c:spPr>
              <a:solidFill>
                <a:srgbClr val="7175B5"/>
              </a:solidFill>
              <a:ln>
                <a:noFill/>
              </a:ln>
              <a:effectLst/>
            </c:spPr>
            <c:extLst>
              <c:ext xmlns:c16="http://schemas.microsoft.com/office/drawing/2014/chart" uri="{C3380CC4-5D6E-409C-BE32-E72D297353CC}">
                <c16:uniqueId val="{00000004-06DC-45F3-AEDC-C7AD22380703}"/>
              </c:ext>
            </c:extLst>
          </c:dPt>
          <c:dPt>
            <c:idx val="1"/>
            <c:invertIfNegative val="0"/>
            <c:bubble3D val="0"/>
            <c:spPr>
              <a:solidFill>
                <a:srgbClr val="A88EBE"/>
              </a:solidFill>
              <a:ln>
                <a:noFill/>
              </a:ln>
              <a:effectLst/>
            </c:spPr>
            <c:extLst>
              <c:ext xmlns:c16="http://schemas.microsoft.com/office/drawing/2014/chart" uri="{C3380CC4-5D6E-409C-BE32-E72D297353CC}">
                <c16:uniqueId val="{00000005-06DC-45F3-AEDC-C7AD22380703}"/>
              </c:ext>
            </c:extLst>
          </c:dPt>
          <c:dPt>
            <c:idx val="2"/>
            <c:invertIfNegative val="0"/>
            <c:bubble3D val="0"/>
            <c:spPr>
              <a:solidFill>
                <a:srgbClr val="C698BD"/>
              </a:solidFill>
              <a:ln>
                <a:noFill/>
              </a:ln>
              <a:effectLst/>
            </c:spPr>
            <c:extLst>
              <c:ext xmlns:c16="http://schemas.microsoft.com/office/drawing/2014/chart" uri="{C3380CC4-5D6E-409C-BE32-E72D297353CC}">
                <c16:uniqueId val="{00000006-06DC-45F3-AEDC-C7AD22380703}"/>
              </c:ext>
            </c:extLst>
          </c:dPt>
          <c:dPt>
            <c:idx val="3"/>
            <c:invertIfNegative val="0"/>
            <c:bubble3D val="0"/>
            <c:spPr>
              <a:solidFill>
                <a:srgbClr val="D1A1C2"/>
              </a:solidFill>
              <a:ln>
                <a:noFill/>
              </a:ln>
              <a:effectLst/>
            </c:spPr>
            <c:extLst>
              <c:ext xmlns:c16="http://schemas.microsoft.com/office/drawing/2014/chart" uri="{C3380CC4-5D6E-409C-BE32-E72D297353CC}">
                <c16:uniqueId val="{00000007-06DC-45F3-AEDC-C7AD22380703}"/>
              </c:ext>
            </c:extLst>
          </c:dPt>
          <c:dPt>
            <c:idx val="4"/>
            <c:invertIfNegative val="0"/>
            <c:bubble3D val="0"/>
            <c:spPr>
              <a:solidFill>
                <a:srgbClr val="DAA3C2"/>
              </a:solidFill>
              <a:ln>
                <a:noFill/>
              </a:ln>
              <a:effectLst/>
            </c:spPr>
            <c:extLst>
              <c:ext xmlns:c16="http://schemas.microsoft.com/office/drawing/2014/chart" uri="{C3380CC4-5D6E-409C-BE32-E72D297353CC}">
                <c16:uniqueId val="{00000008-06DC-45F3-AEDC-C7AD22380703}"/>
              </c:ext>
            </c:extLst>
          </c:dPt>
          <c:dPt>
            <c:idx val="5"/>
            <c:invertIfNegative val="0"/>
            <c:bubble3D val="0"/>
            <c:spPr>
              <a:solidFill>
                <a:srgbClr val="DEAEC6"/>
              </a:solidFill>
              <a:ln>
                <a:noFill/>
              </a:ln>
              <a:effectLst/>
            </c:spPr>
            <c:extLst>
              <c:ext xmlns:c16="http://schemas.microsoft.com/office/drawing/2014/chart" uri="{C3380CC4-5D6E-409C-BE32-E72D297353CC}">
                <c16:uniqueId val="{00000009-06DC-45F3-AEDC-C7AD22380703}"/>
              </c:ext>
            </c:extLst>
          </c:dPt>
          <c:dPt>
            <c:idx val="6"/>
            <c:invertIfNegative val="0"/>
            <c:bubble3D val="0"/>
            <c:spPr>
              <a:solidFill>
                <a:srgbClr val="C7A9DB"/>
              </a:solidFill>
              <a:ln>
                <a:noFill/>
              </a:ln>
              <a:effectLst/>
            </c:spPr>
            <c:extLst>
              <c:ext xmlns:c16="http://schemas.microsoft.com/office/drawing/2014/chart" uri="{C3380CC4-5D6E-409C-BE32-E72D297353CC}">
                <c16:uniqueId val="{0000000A-06DC-45F3-AEDC-C7AD22380703}"/>
              </c:ext>
            </c:extLst>
          </c:dPt>
          <c:dPt>
            <c:idx val="7"/>
            <c:invertIfNegative val="0"/>
            <c:bubble3D val="0"/>
            <c:spPr>
              <a:solidFill>
                <a:srgbClr val="C698BD"/>
              </a:solidFill>
              <a:ln>
                <a:noFill/>
              </a:ln>
              <a:effectLst/>
            </c:spPr>
            <c:extLst>
              <c:ext xmlns:c16="http://schemas.microsoft.com/office/drawing/2014/chart" uri="{C3380CC4-5D6E-409C-BE32-E72D297353CC}">
                <c16:uniqueId val="{0000000B-06DC-45F3-AEDC-C7AD22380703}"/>
              </c:ext>
            </c:extLst>
          </c:dPt>
          <c:dPt>
            <c:idx val="8"/>
            <c:invertIfNegative val="0"/>
            <c:bubble3D val="0"/>
            <c:spPr>
              <a:solidFill>
                <a:srgbClr val="7175B5"/>
              </a:solidFill>
              <a:ln>
                <a:noFill/>
              </a:ln>
              <a:effectLst/>
            </c:spPr>
            <c:extLst>
              <c:ext xmlns:c16="http://schemas.microsoft.com/office/drawing/2014/chart" uri="{C3380CC4-5D6E-409C-BE32-E72D297353CC}">
                <c16:uniqueId val="{0000000C-06DC-45F3-AEDC-C7AD22380703}"/>
              </c:ext>
            </c:extLst>
          </c:dPt>
          <c:dPt>
            <c:idx val="9"/>
            <c:invertIfNegative val="0"/>
            <c:bubble3D val="0"/>
            <c:spPr>
              <a:solidFill>
                <a:srgbClr val="8F94F5"/>
              </a:solidFill>
              <a:ln>
                <a:noFill/>
              </a:ln>
              <a:effectLst/>
            </c:spPr>
            <c:extLst>
              <c:ext xmlns:c16="http://schemas.microsoft.com/office/drawing/2014/chart" uri="{C3380CC4-5D6E-409C-BE32-E72D297353CC}">
                <c16:uniqueId val="{0000000D-06DC-45F3-AEDC-C7AD22380703}"/>
              </c:ext>
            </c:extLst>
          </c:dPt>
          <c:dPt>
            <c:idx val="10"/>
            <c:invertIfNegative val="0"/>
            <c:bubble3D val="0"/>
            <c:spPr>
              <a:solidFill>
                <a:srgbClr val="A88EBE"/>
              </a:solidFill>
              <a:ln>
                <a:noFill/>
              </a:ln>
              <a:effectLst/>
            </c:spPr>
            <c:extLst>
              <c:ext xmlns:c16="http://schemas.microsoft.com/office/drawing/2014/chart" uri="{C3380CC4-5D6E-409C-BE32-E72D297353CC}">
                <c16:uniqueId val="{0000000E-06DC-45F3-AEDC-C7AD22380703}"/>
              </c:ext>
            </c:extLst>
          </c:dPt>
          <c:dPt>
            <c:idx val="11"/>
            <c:invertIfNegative val="0"/>
            <c:bubble3D val="0"/>
            <c:spPr>
              <a:solidFill>
                <a:srgbClr val="C698BD"/>
              </a:solidFill>
              <a:ln>
                <a:noFill/>
              </a:ln>
              <a:effectLst/>
            </c:spPr>
            <c:extLst>
              <c:ext xmlns:c16="http://schemas.microsoft.com/office/drawing/2014/chart" uri="{C3380CC4-5D6E-409C-BE32-E72D297353CC}">
                <c16:uniqueId val="{0000000F-06DC-45F3-AEDC-C7AD22380703}"/>
              </c:ext>
            </c:extLst>
          </c:dPt>
          <c:dPt>
            <c:idx val="12"/>
            <c:invertIfNegative val="0"/>
            <c:bubble3D val="0"/>
            <c:spPr>
              <a:solidFill>
                <a:srgbClr val="D1A1C2"/>
              </a:solidFill>
              <a:ln>
                <a:noFill/>
              </a:ln>
              <a:effectLst/>
            </c:spPr>
            <c:extLst>
              <c:ext xmlns:c16="http://schemas.microsoft.com/office/drawing/2014/chart" uri="{C3380CC4-5D6E-409C-BE32-E72D297353CC}">
                <c16:uniqueId val="{00000010-06DC-45F3-AEDC-C7AD22380703}"/>
              </c:ext>
            </c:extLst>
          </c:dPt>
          <c:dPt>
            <c:idx val="13"/>
            <c:invertIfNegative val="0"/>
            <c:bubble3D val="0"/>
            <c:spPr>
              <a:solidFill>
                <a:srgbClr val="DAA3C2"/>
              </a:solidFill>
              <a:ln>
                <a:noFill/>
              </a:ln>
              <a:effectLst/>
            </c:spPr>
            <c:extLst>
              <c:ext xmlns:c16="http://schemas.microsoft.com/office/drawing/2014/chart" uri="{C3380CC4-5D6E-409C-BE32-E72D297353CC}">
                <c16:uniqueId val="{00000011-06DC-45F3-AEDC-C7AD22380703}"/>
              </c:ext>
            </c:extLst>
          </c:dPt>
          <c:dPt>
            <c:idx val="14"/>
            <c:invertIfNegative val="0"/>
            <c:bubble3D val="0"/>
            <c:spPr>
              <a:solidFill>
                <a:srgbClr val="DEAEC6"/>
              </a:solidFill>
              <a:ln>
                <a:noFill/>
              </a:ln>
              <a:effectLst/>
            </c:spPr>
            <c:extLst>
              <c:ext xmlns:c16="http://schemas.microsoft.com/office/drawing/2014/chart" uri="{C3380CC4-5D6E-409C-BE32-E72D297353CC}">
                <c16:uniqueId val="{00000012-06DC-45F3-AEDC-C7AD22380703}"/>
              </c:ext>
            </c:extLst>
          </c:dPt>
          <c:dPt>
            <c:idx val="15"/>
            <c:invertIfNegative val="0"/>
            <c:bubble3D val="0"/>
            <c:spPr>
              <a:solidFill>
                <a:srgbClr val="E7C7D6"/>
              </a:solidFill>
              <a:ln>
                <a:noFill/>
              </a:ln>
              <a:effectLst/>
            </c:spPr>
            <c:extLst>
              <c:ext xmlns:c16="http://schemas.microsoft.com/office/drawing/2014/chart" uri="{C3380CC4-5D6E-409C-BE32-E72D297353CC}">
                <c16:uniqueId val="{00000013-06DC-45F3-AEDC-C7AD22380703}"/>
              </c:ext>
            </c:extLst>
          </c:dPt>
          <c:dPt>
            <c:idx val="16"/>
            <c:invertIfNegative val="0"/>
            <c:bubble3D val="0"/>
            <c:spPr>
              <a:solidFill>
                <a:srgbClr val="F2D2D8"/>
              </a:solidFill>
              <a:ln>
                <a:noFill/>
              </a:ln>
              <a:effectLst/>
            </c:spPr>
            <c:extLst>
              <c:ext xmlns:c16="http://schemas.microsoft.com/office/drawing/2014/chart" uri="{C3380CC4-5D6E-409C-BE32-E72D297353CC}">
                <c16:uniqueId val="{00000014-06DC-45F3-AEDC-C7AD22380703}"/>
              </c:ext>
            </c:extLst>
          </c:dPt>
          <c:dPt>
            <c:idx val="17"/>
            <c:invertIfNegative val="0"/>
            <c:bubble3D val="0"/>
            <c:spPr>
              <a:solidFill>
                <a:srgbClr val="C7A9DB"/>
              </a:solidFill>
              <a:ln>
                <a:noFill/>
              </a:ln>
              <a:effectLst/>
            </c:spPr>
            <c:extLst>
              <c:ext xmlns:c16="http://schemas.microsoft.com/office/drawing/2014/chart" uri="{C3380CC4-5D6E-409C-BE32-E72D297353CC}">
                <c16:uniqueId val="{00000015-06DC-45F3-AEDC-C7AD22380703}"/>
              </c:ext>
            </c:extLst>
          </c:dPt>
          <c:dPt>
            <c:idx val="18"/>
            <c:invertIfNegative val="0"/>
            <c:bubble3D val="0"/>
            <c:spPr>
              <a:solidFill>
                <a:srgbClr val="7175B5"/>
              </a:solidFill>
              <a:ln>
                <a:noFill/>
              </a:ln>
              <a:effectLst/>
            </c:spPr>
            <c:extLst>
              <c:ext xmlns:c16="http://schemas.microsoft.com/office/drawing/2014/chart" uri="{C3380CC4-5D6E-409C-BE32-E72D297353CC}">
                <c16:uniqueId val="{00000016-06DC-45F3-AEDC-C7AD22380703}"/>
              </c:ext>
            </c:extLst>
          </c:dPt>
          <c:dPt>
            <c:idx val="19"/>
            <c:invertIfNegative val="0"/>
            <c:bubble3D val="0"/>
            <c:spPr>
              <a:solidFill>
                <a:srgbClr val="8F94F5"/>
              </a:solidFill>
              <a:ln>
                <a:noFill/>
              </a:ln>
              <a:effectLst/>
            </c:spPr>
            <c:extLst>
              <c:ext xmlns:c16="http://schemas.microsoft.com/office/drawing/2014/chart" uri="{C3380CC4-5D6E-409C-BE32-E72D297353CC}">
                <c16:uniqueId val="{00000017-06DC-45F3-AEDC-C7AD22380703}"/>
              </c:ext>
            </c:extLst>
          </c:dPt>
          <c:cat>
            <c:strRef>
              <c:f>Sheet1!$A$2:$A$21</c:f>
              <c:strCache>
                <c:ptCount val="20"/>
                <c:pt idx="0">
                  <c:v>차</c:v>
                </c:pt>
                <c:pt idx="1">
                  <c:v>사람</c:v>
                </c:pt>
                <c:pt idx="2">
                  <c:v>트럭</c:v>
                </c:pt>
                <c:pt idx="3">
                  <c:v>신호등</c:v>
                </c:pt>
                <c:pt idx="4">
                  <c:v>개</c:v>
                </c:pt>
                <c:pt idx="5">
                  <c:v>자전거</c:v>
                </c:pt>
                <c:pt idx="6">
                  <c:v>오토바이</c:v>
                </c:pt>
                <c:pt idx="7">
                  <c:v>의자</c:v>
                </c:pt>
                <c:pt idx="8">
                  <c:v>버스</c:v>
                </c:pt>
                <c:pt idx="9">
                  <c:v>빨간불</c:v>
                </c:pt>
                <c:pt idx="10">
                  <c:v>장난감</c:v>
                </c:pt>
                <c:pt idx="11">
                  <c:v>초록불</c:v>
                </c:pt>
                <c:pt idx="12">
                  <c:v>병</c:v>
                </c:pt>
                <c:pt idx="13">
                  <c:v>고양이</c:v>
                </c:pt>
                <c:pt idx="14">
                  <c:v>선글라스</c:v>
                </c:pt>
                <c:pt idx="15">
                  <c:v>책상</c:v>
                </c:pt>
                <c:pt idx="16">
                  <c:v>우산</c:v>
                </c:pt>
                <c:pt idx="17">
                  <c:v>천원</c:v>
                </c:pt>
                <c:pt idx="18">
                  <c:v>만원</c:v>
                </c:pt>
                <c:pt idx="19">
                  <c:v>수저</c:v>
                </c:pt>
              </c:strCache>
            </c:strRef>
          </c:cat>
          <c:val>
            <c:numRef>
              <c:f>Sheet1!$B$2:$B$21</c:f>
              <c:numCache>
                <c:formatCode>General</c:formatCode>
                <c:ptCount val="20"/>
                <c:pt idx="0">
                  <c:v>32372</c:v>
                </c:pt>
                <c:pt idx="1">
                  <c:v>16141</c:v>
                </c:pt>
                <c:pt idx="2">
                  <c:v>12240</c:v>
                </c:pt>
                <c:pt idx="3">
                  <c:v>8615</c:v>
                </c:pt>
                <c:pt idx="4">
                  <c:v>6206</c:v>
                </c:pt>
                <c:pt idx="5">
                  <c:v>5654</c:v>
                </c:pt>
                <c:pt idx="6">
                  <c:v>4252</c:v>
                </c:pt>
                <c:pt idx="7">
                  <c:v>3892</c:v>
                </c:pt>
                <c:pt idx="8">
                  <c:v>3652</c:v>
                </c:pt>
                <c:pt idx="9">
                  <c:v>2662</c:v>
                </c:pt>
                <c:pt idx="10">
                  <c:v>2299</c:v>
                </c:pt>
                <c:pt idx="11">
                  <c:v>1986</c:v>
                </c:pt>
                <c:pt idx="12">
                  <c:v>1480</c:v>
                </c:pt>
                <c:pt idx="13">
                  <c:v>1167</c:v>
                </c:pt>
                <c:pt idx="14">
                  <c:v>597</c:v>
                </c:pt>
                <c:pt idx="15">
                  <c:v>591</c:v>
                </c:pt>
                <c:pt idx="16">
                  <c:v>233</c:v>
                </c:pt>
                <c:pt idx="17">
                  <c:v>222</c:v>
                </c:pt>
                <c:pt idx="18">
                  <c:v>140</c:v>
                </c:pt>
                <c:pt idx="19">
                  <c:v>46</c:v>
                </c:pt>
              </c:numCache>
            </c:numRef>
          </c:val>
          <c:extLst>
            <c:ext xmlns:c16="http://schemas.microsoft.com/office/drawing/2014/chart" uri="{C3380CC4-5D6E-409C-BE32-E72D297353CC}">
              <c16:uniqueId val="{00000000-06DC-45F3-AEDC-C7AD22380703}"/>
            </c:ext>
          </c:extLst>
        </c:ser>
        <c:dLbls>
          <c:showLegendKey val="0"/>
          <c:showVal val="0"/>
          <c:showCatName val="0"/>
          <c:showSerName val="0"/>
          <c:showPercent val="0"/>
          <c:showBubbleSize val="0"/>
        </c:dLbls>
        <c:gapWidth val="182"/>
        <c:axId val="598371440"/>
        <c:axId val="598373736"/>
      </c:barChart>
      <c:catAx>
        <c:axId val="5983714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나눔스퀘어라운드 Light" panose="020B0600000101010101" pitchFamily="50" charset="-127"/>
                <a:ea typeface="나눔스퀘어라운드 Light" panose="020B0600000101010101" pitchFamily="50" charset="-127"/>
                <a:cs typeface="+mn-cs"/>
              </a:defRPr>
            </a:pPr>
            <a:endParaRPr lang="en-US"/>
          </a:p>
        </c:txPr>
        <c:crossAx val="598373736"/>
        <c:crosses val="autoZero"/>
        <c:auto val="1"/>
        <c:lblAlgn val="ctr"/>
        <c:lblOffset val="100"/>
        <c:noMultiLvlLbl val="0"/>
      </c:catAx>
      <c:valAx>
        <c:axId val="598373736"/>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나눔스퀘어라운드 Light" panose="020B0600000101010101" pitchFamily="50" charset="-127"/>
                <a:ea typeface="나눔스퀘어라운드 Light" panose="020B0600000101010101" pitchFamily="50" charset="-127"/>
                <a:cs typeface="+mn-cs"/>
              </a:defRPr>
            </a:pPr>
            <a:endParaRPr lang="en-US"/>
          </a:p>
        </c:txPr>
        <c:crossAx val="598371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rgbClr val="7175B5"/>
              </a:solidFill>
              <a:ln>
                <a:noFill/>
              </a:ln>
              <a:effectLst/>
            </c:spPr>
            <c:extLst>
              <c:ext xmlns:c16="http://schemas.microsoft.com/office/drawing/2014/chart" uri="{C3380CC4-5D6E-409C-BE32-E72D297353CC}">
                <c16:uniqueId val="{00000005-8292-43BF-A0BF-AAD17036CA1A}"/>
              </c:ext>
            </c:extLst>
          </c:dPt>
          <c:dPt>
            <c:idx val="2"/>
            <c:invertIfNegative val="0"/>
            <c:bubble3D val="0"/>
            <c:spPr>
              <a:solidFill>
                <a:srgbClr val="8F94F5"/>
              </a:solidFill>
              <a:ln>
                <a:noFill/>
              </a:ln>
              <a:effectLst/>
            </c:spPr>
            <c:extLst>
              <c:ext xmlns:c16="http://schemas.microsoft.com/office/drawing/2014/chart" uri="{C3380CC4-5D6E-409C-BE32-E72D297353CC}">
                <c16:uniqueId val="{00000006-8292-43BF-A0BF-AAD17036CA1A}"/>
              </c:ext>
            </c:extLst>
          </c:dPt>
          <c:dPt>
            <c:idx val="3"/>
            <c:invertIfNegative val="0"/>
            <c:bubble3D val="0"/>
            <c:spPr>
              <a:solidFill>
                <a:srgbClr val="C698BD"/>
              </a:solidFill>
              <a:ln>
                <a:noFill/>
              </a:ln>
              <a:effectLst/>
            </c:spPr>
            <c:extLst>
              <c:ext xmlns:c16="http://schemas.microsoft.com/office/drawing/2014/chart" uri="{C3380CC4-5D6E-409C-BE32-E72D297353CC}">
                <c16:uniqueId val="{00000007-8292-43BF-A0BF-AAD17036CA1A}"/>
              </c:ext>
            </c:extLst>
          </c:dPt>
          <c:dPt>
            <c:idx val="4"/>
            <c:invertIfNegative val="0"/>
            <c:bubble3D val="0"/>
            <c:spPr>
              <a:solidFill>
                <a:srgbClr val="DAA3C2"/>
              </a:solidFill>
              <a:ln>
                <a:noFill/>
              </a:ln>
              <a:effectLst/>
            </c:spPr>
            <c:extLst>
              <c:ext xmlns:c16="http://schemas.microsoft.com/office/drawing/2014/chart" uri="{C3380CC4-5D6E-409C-BE32-E72D297353CC}">
                <c16:uniqueId val="{00000008-8292-43BF-A0BF-AAD17036CA1A}"/>
              </c:ext>
            </c:extLst>
          </c:dPt>
          <c:dPt>
            <c:idx val="5"/>
            <c:invertIfNegative val="0"/>
            <c:bubble3D val="0"/>
            <c:spPr>
              <a:solidFill>
                <a:srgbClr val="DAA3C2"/>
              </a:solidFill>
              <a:ln>
                <a:noFill/>
              </a:ln>
              <a:effectLst/>
            </c:spPr>
            <c:extLst>
              <c:ext xmlns:c16="http://schemas.microsoft.com/office/drawing/2014/chart" uri="{C3380CC4-5D6E-409C-BE32-E72D297353CC}">
                <c16:uniqueId val="{00000009-8292-43BF-A0BF-AAD17036CA1A}"/>
              </c:ext>
            </c:extLst>
          </c:dPt>
          <c:dPt>
            <c:idx val="6"/>
            <c:invertIfNegative val="0"/>
            <c:bubble3D val="0"/>
            <c:spPr>
              <a:solidFill>
                <a:srgbClr val="DEAEC6"/>
              </a:solidFill>
              <a:ln>
                <a:noFill/>
              </a:ln>
              <a:effectLst/>
            </c:spPr>
            <c:extLst>
              <c:ext xmlns:c16="http://schemas.microsoft.com/office/drawing/2014/chart" uri="{C3380CC4-5D6E-409C-BE32-E72D297353CC}">
                <c16:uniqueId val="{0000000A-8292-43BF-A0BF-AAD17036CA1A}"/>
              </c:ext>
            </c:extLst>
          </c:dPt>
          <c:dPt>
            <c:idx val="7"/>
            <c:invertIfNegative val="0"/>
            <c:bubble3D val="0"/>
            <c:spPr>
              <a:solidFill>
                <a:srgbClr val="7175B5"/>
              </a:solidFill>
              <a:ln>
                <a:noFill/>
              </a:ln>
              <a:effectLst/>
            </c:spPr>
            <c:extLst>
              <c:ext xmlns:c16="http://schemas.microsoft.com/office/drawing/2014/chart" uri="{C3380CC4-5D6E-409C-BE32-E72D297353CC}">
                <c16:uniqueId val="{0000000B-8292-43BF-A0BF-AAD17036CA1A}"/>
              </c:ext>
            </c:extLst>
          </c:dPt>
          <c:dPt>
            <c:idx val="8"/>
            <c:invertIfNegative val="0"/>
            <c:bubble3D val="0"/>
            <c:spPr>
              <a:solidFill>
                <a:srgbClr val="4F81BD"/>
              </a:solidFill>
              <a:ln>
                <a:noFill/>
              </a:ln>
              <a:effectLst/>
            </c:spPr>
            <c:extLst>
              <c:ext xmlns:c16="http://schemas.microsoft.com/office/drawing/2014/chart" uri="{C3380CC4-5D6E-409C-BE32-E72D297353CC}">
                <c16:uniqueId val="{0000000C-8292-43BF-A0BF-AAD17036CA1A}"/>
              </c:ext>
            </c:extLst>
          </c:dPt>
          <c:dPt>
            <c:idx val="9"/>
            <c:invertIfNegative val="0"/>
            <c:bubble3D val="0"/>
            <c:spPr>
              <a:solidFill>
                <a:srgbClr val="8F94F5"/>
              </a:solidFill>
              <a:ln>
                <a:noFill/>
              </a:ln>
              <a:effectLst/>
            </c:spPr>
            <c:extLst>
              <c:ext xmlns:c16="http://schemas.microsoft.com/office/drawing/2014/chart" uri="{C3380CC4-5D6E-409C-BE32-E72D297353CC}">
                <c16:uniqueId val="{0000000D-8292-43BF-A0BF-AAD17036CA1A}"/>
              </c:ext>
            </c:extLst>
          </c:dPt>
          <c:dPt>
            <c:idx val="10"/>
            <c:invertIfNegative val="0"/>
            <c:bubble3D val="0"/>
            <c:spPr>
              <a:solidFill>
                <a:srgbClr val="C698BD"/>
              </a:solidFill>
              <a:ln>
                <a:noFill/>
              </a:ln>
              <a:effectLst/>
            </c:spPr>
            <c:extLst>
              <c:ext xmlns:c16="http://schemas.microsoft.com/office/drawing/2014/chart" uri="{C3380CC4-5D6E-409C-BE32-E72D297353CC}">
                <c16:uniqueId val="{0000000E-8292-43BF-A0BF-AAD17036CA1A}"/>
              </c:ext>
            </c:extLst>
          </c:dPt>
          <c:dPt>
            <c:idx val="11"/>
            <c:invertIfNegative val="0"/>
            <c:bubble3D val="0"/>
            <c:spPr>
              <a:solidFill>
                <a:srgbClr val="DAA3C2"/>
              </a:solidFill>
              <a:ln>
                <a:noFill/>
              </a:ln>
              <a:effectLst/>
            </c:spPr>
            <c:extLst>
              <c:ext xmlns:c16="http://schemas.microsoft.com/office/drawing/2014/chart" uri="{C3380CC4-5D6E-409C-BE32-E72D297353CC}">
                <c16:uniqueId val="{0000000F-8292-43BF-A0BF-AAD17036CA1A}"/>
              </c:ext>
            </c:extLst>
          </c:dPt>
          <c:dPt>
            <c:idx val="12"/>
            <c:invertIfNegative val="0"/>
            <c:bubble3D val="0"/>
            <c:spPr>
              <a:solidFill>
                <a:srgbClr val="DAA3C2"/>
              </a:solidFill>
              <a:ln>
                <a:noFill/>
              </a:ln>
              <a:effectLst/>
            </c:spPr>
            <c:extLst>
              <c:ext xmlns:c16="http://schemas.microsoft.com/office/drawing/2014/chart" uri="{C3380CC4-5D6E-409C-BE32-E72D297353CC}">
                <c16:uniqueId val="{00000010-8292-43BF-A0BF-AAD17036CA1A}"/>
              </c:ext>
            </c:extLst>
          </c:dPt>
          <c:dPt>
            <c:idx val="13"/>
            <c:invertIfNegative val="0"/>
            <c:bubble3D val="0"/>
            <c:spPr>
              <a:solidFill>
                <a:srgbClr val="DEAEC6"/>
              </a:solidFill>
              <a:ln>
                <a:noFill/>
              </a:ln>
              <a:effectLst/>
            </c:spPr>
            <c:extLst>
              <c:ext xmlns:c16="http://schemas.microsoft.com/office/drawing/2014/chart" uri="{C3380CC4-5D6E-409C-BE32-E72D297353CC}">
                <c16:uniqueId val="{00000011-8292-43BF-A0BF-AAD17036CA1A}"/>
              </c:ext>
            </c:extLst>
          </c:dPt>
          <c:dPt>
            <c:idx val="14"/>
            <c:invertIfNegative val="0"/>
            <c:bubble3D val="0"/>
            <c:spPr>
              <a:solidFill>
                <a:srgbClr val="7175B5"/>
              </a:solidFill>
              <a:ln>
                <a:noFill/>
              </a:ln>
              <a:effectLst/>
            </c:spPr>
            <c:extLst>
              <c:ext xmlns:c16="http://schemas.microsoft.com/office/drawing/2014/chart" uri="{C3380CC4-5D6E-409C-BE32-E72D297353CC}">
                <c16:uniqueId val="{00000012-8292-43BF-A0BF-AAD17036CA1A}"/>
              </c:ext>
            </c:extLst>
          </c:dPt>
          <c:dPt>
            <c:idx val="15"/>
            <c:invertIfNegative val="0"/>
            <c:bubble3D val="0"/>
            <c:spPr>
              <a:solidFill>
                <a:srgbClr val="4F81BD"/>
              </a:solidFill>
              <a:ln>
                <a:noFill/>
              </a:ln>
              <a:effectLst/>
            </c:spPr>
            <c:extLst>
              <c:ext xmlns:c16="http://schemas.microsoft.com/office/drawing/2014/chart" uri="{C3380CC4-5D6E-409C-BE32-E72D297353CC}">
                <c16:uniqueId val="{00000013-8292-43BF-A0BF-AAD17036CA1A}"/>
              </c:ext>
            </c:extLst>
          </c:dPt>
          <c:dPt>
            <c:idx val="16"/>
            <c:invertIfNegative val="0"/>
            <c:bubble3D val="0"/>
            <c:spPr>
              <a:solidFill>
                <a:srgbClr val="8F94F5"/>
              </a:solidFill>
              <a:ln>
                <a:noFill/>
              </a:ln>
              <a:effectLst/>
            </c:spPr>
            <c:extLst>
              <c:ext xmlns:c16="http://schemas.microsoft.com/office/drawing/2014/chart" uri="{C3380CC4-5D6E-409C-BE32-E72D297353CC}">
                <c16:uniqueId val="{00000014-8292-43BF-A0BF-AAD17036CA1A}"/>
              </c:ext>
            </c:extLst>
          </c:dPt>
          <c:dPt>
            <c:idx val="17"/>
            <c:invertIfNegative val="0"/>
            <c:bubble3D val="0"/>
            <c:spPr>
              <a:solidFill>
                <a:srgbClr val="C698BD"/>
              </a:solidFill>
              <a:ln>
                <a:noFill/>
              </a:ln>
              <a:effectLst/>
            </c:spPr>
            <c:extLst>
              <c:ext xmlns:c16="http://schemas.microsoft.com/office/drawing/2014/chart" uri="{C3380CC4-5D6E-409C-BE32-E72D297353CC}">
                <c16:uniqueId val="{00000015-8292-43BF-A0BF-AAD17036CA1A}"/>
              </c:ext>
            </c:extLst>
          </c:dPt>
          <c:dPt>
            <c:idx val="18"/>
            <c:invertIfNegative val="0"/>
            <c:bubble3D val="0"/>
            <c:spPr>
              <a:solidFill>
                <a:srgbClr val="DAA3C2"/>
              </a:solidFill>
              <a:ln>
                <a:noFill/>
              </a:ln>
              <a:effectLst/>
            </c:spPr>
            <c:extLst>
              <c:ext xmlns:c16="http://schemas.microsoft.com/office/drawing/2014/chart" uri="{C3380CC4-5D6E-409C-BE32-E72D297353CC}">
                <c16:uniqueId val="{00000016-8292-43BF-A0BF-AAD17036CA1A}"/>
              </c:ext>
            </c:extLst>
          </c:dPt>
          <c:cat>
            <c:strRef>
              <c:f>Sheet1!$A$2:$A$21</c:f>
              <c:strCache>
                <c:ptCount val="20"/>
                <c:pt idx="0">
                  <c:v>천원</c:v>
                </c:pt>
                <c:pt idx="1">
                  <c:v>버스</c:v>
                </c:pt>
                <c:pt idx="2">
                  <c:v>개</c:v>
                </c:pt>
                <c:pt idx="3">
                  <c:v>고양이</c:v>
                </c:pt>
                <c:pt idx="4">
                  <c:v>차</c:v>
                </c:pt>
                <c:pt idx="5">
                  <c:v>오토바이</c:v>
                </c:pt>
                <c:pt idx="6">
                  <c:v>선글라스</c:v>
                </c:pt>
                <c:pt idx="7">
                  <c:v>수저</c:v>
                </c:pt>
                <c:pt idx="8">
                  <c:v>트럭</c:v>
                </c:pt>
                <c:pt idx="9">
                  <c:v>물병</c:v>
                </c:pt>
                <c:pt idx="10">
                  <c:v>신호등</c:v>
                </c:pt>
                <c:pt idx="11">
                  <c:v>빨간불</c:v>
                </c:pt>
                <c:pt idx="12">
                  <c:v>초록불</c:v>
                </c:pt>
                <c:pt idx="13">
                  <c:v>자전거</c:v>
                </c:pt>
                <c:pt idx="14">
                  <c:v>책상</c:v>
                </c:pt>
                <c:pt idx="15">
                  <c:v>의자</c:v>
                </c:pt>
                <c:pt idx="16">
                  <c:v>사람</c:v>
                </c:pt>
                <c:pt idx="17">
                  <c:v>장난감</c:v>
                </c:pt>
                <c:pt idx="18">
                  <c:v>우산</c:v>
                </c:pt>
                <c:pt idx="19">
                  <c:v>만원</c:v>
                </c:pt>
              </c:strCache>
            </c:strRef>
          </c:cat>
          <c:val>
            <c:numRef>
              <c:f>Sheet1!$B$2:$B$21</c:f>
              <c:numCache>
                <c:formatCode>General</c:formatCode>
                <c:ptCount val="20"/>
                <c:pt idx="0">
                  <c:v>100</c:v>
                </c:pt>
                <c:pt idx="1">
                  <c:v>91.24</c:v>
                </c:pt>
                <c:pt idx="2">
                  <c:v>90.85</c:v>
                </c:pt>
                <c:pt idx="3">
                  <c:v>85.61</c:v>
                </c:pt>
                <c:pt idx="4">
                  <c:v>68.56</c:v>
                </c:pt>
                <c:pt idx="5">
                  <c:v>59.41</c:v>
                </c:pt>
                <c:pt idx="6">
                  <c:v>50.83</c:v>
                </c:pt>
                <c:pt idx="7">
                  <c:v>50</c:v>
                </c:pt>
                <c:pt idx="8">
                  <c:v>38.71</c:v>
                </c:pt>
                <c:pt idx="9">
                  <c:v>38.159999999999997</c:v>
                </c:pt>
                <c:pt idx="10">
                  <c:v>38.119999999999997</c:v>
                </c:pt>
                <c:pt idx="11">
                  <c:v>37.229999999999997</c:v>
                </c:pt>
                <c:pt idx="12">
                  <c:v>27.73</c:v>
                </c:pt>
                <c:pt idx="13">
                  <c:v>24.37</c:v>
                </c:pt>
                <c:pt idx="14">
                  <c:v>23.3</c:v>
                </c:pt>
                <c:pt idx="15">
                  <c:v>21.9</c:v>
                </c:pt>
                <c:pt idx="16">
                  <c:v>20.76</c:v>
                </c:pt>
                <c:pt idx="17">
                  <c:v>20.65</c:v>
                </c:pt>
                <c:pt idx="18">
                  <c:v>9.7799999999999994</c:v>
                </c:pt>
                <c:pt idx="19">
                  <c:v>0</c:v>
                </c:pt>
              </c:numCache>
            </c:numRef>
          </c:val>
          <c:extLst>
            <c:ext xmlns:c16="http://schemas.microsoft.com/office/drawing/2014/chart" uri="{C3380CC4-5D6E-409C-BE32-E72D297353CC}">
              <c16:uniqueId val="{00000000-8292-43BF-A0BF-AAD17036CA1A}"/>
            </c:ext>
          </c:extLst>
        </c:ser>
        <c:dLbls>
          <c:showLegendKey val="0"/>
          <c:showVal val="0"/>
          <c:showCatName val="0"/>
          <c:showSerName val="0"/>
          <c:showPercent val="0"/>
          <c:showBubbleSize val="0"/>
        </c:dLbls>
        <c:gapWidth val="219"/>
        <c:overlap val="-27"/>
        <c:axId val="576286824"/>
        <c:axId val="576287152"/>
      </c:barChart>
      <c:catAx>
        <c:axId val="576286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나눔스퀘어라운드 Light" panose="020B0600000101010101" pitchFamily="50" charset="-127"/>
                <a:ea typeface="나눔스퀘어라운드 Light" panose="020B0600000101010101" pitchFamily="50" charset="-127"/>
                <a:cs typeface="+mn-cs"/>
              </a:defRPr>
            </a:pPr>
            <a:endParaRPr lang="en-US"/>
          </a:p>
        </c:txPr>
        <c:crossAx val="576287152"/>
        <c:crosses val="autoZero"/>
        <c:auto val="1"/>
        <c:lblAlgn val="ctr"/>
        <c:lblOffset val="100"/>
        <c:noMultiLvlLbl val="0"/>
      </c:catAx>
      <c:valAx>
        <c:axId val="576287152"/>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나눔스퀘어라운드 Light" panose="020B0600000101010101" pitchFamily="50" charset="-127"/>
                <a:ea typeface="나눔스퀘어라운드 Light" panose="020B0600000101010101" pitchFamily="50" charset="-127"/>
                <a:cs typeface="+mn-cs"/>
              </a:defRPr>
            </a:pPr>
            <a:endParaRPr lang="en-US"/>
          </a:p>
        </c:txPr>
        <c:crossAx val="576286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안녕하세요, A-eye조 발표자 XXX입니다. 세상을 밝혀주는 따뜻한 서비스 시선을 소개드리겠습니다.</a:t>
            </a: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시선의 사물 인식 기능의 프로토 타입입니다.</a:t>
            </a:r>
            <a:endParaRPr/>
          </a:p>
        </p:txBody>
      </p:sp>
      <p:sp>
        <p:nvSpPr>
          <p:cNvPr id="220" name="Google Shape;220;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저희 프로젝트의 기대효과로 다음과 같은 분들의 시야에 도우미가 되는 것을 삼았습니다.</a:t>
            </a:r>
            <a:endParaRPr/>
          </a:p>
        </p:txBody>
      </p:sp>
      <p:sp>
        <p:nvSpPr>
          <p:cNvPr id="233" name="Google Shape;23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aa954539fe_1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aa954539fe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aa954539fe_1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100"/>
              <a:buNone/>
            </a:pPr>
            <a:r>
              <a:rPr lang="ko-KR"/>
              <a:t>저희 프로젝트 팀원들입니다. 김진원 팀장을 비롯해 이동재, 민채정, 이찬주, 박희원 팀원으로 구성되어 있습니다. </a:t>
            </a:r>
            <a:endParaRPr/>
          </a:p>
        </p:txBody>
      </p:sp>
      <p:sp>
        <p:nvSpPr>
          <p:cNvPr id="261" name="Google Shape;261;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a954539fe_5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aa954539fe_5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텍스트 인식 부분은 김진원, 민채정, 이찬주 교육생이 중심이 되어 진행했으며, 사물 인식 부분은 이동재, 박희원 교육생이 담당했습니다. 음성 인식 부분은 이동재와 민채정 교육생, 웹서비스는 박희원 교육생이 주로 수행했습니다. </a:t>
            </a:r>
            <a:endParaRPr/>
          </a:p>
        </p:txBody>
      </p:sp>
      <p:sp>
        <p:nvSpPr>
          <p:cNvPr id="304" name="Google Shape;304;gaa954539fe_5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aa954539fe_1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aa954539fe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aa954539fe_1_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시선 서비스의 세부 개발 과정을 타임라인으로 시각화해봤습니다. 기획, 데이터 수집 및 전처리, 모델 학습, 모듈화로 진행되었습니다.</a:t>
            </a:r>
            <a:endParaRPr/>
          </a:p>
        </p:txBody>
      </p:sp>
      <p:sp>
        <p:nvSpPr>
          <p:cNvPr id="341" name="Google Shape;341;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a954539fe_1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gaa954539fe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ko-KR" dirty="0"/>
              <a:t>저희 프로젝트 수행 결과를 </a:t>
            </a:r>
            <a:r>
              <a:rPr lang="ko-KR" dirty="0" err="1"/>
              <a:t>발표드리겠습니다</a:t>
            </a:r>
            <a:r>
              <a:rPr lang="ko-KR" dirty="0"/>
              <a:t>. 수행 결과는 텍스트, 이미지, 모듈화 3개의 파트로 나눠서 </a:t>
            </a:r>
            <a:r>
              <a:rPr lang="ko-KR" dirty="0" err="1"/>
              <a:t>설명드리겠습니다</a:t>
            </a:r>
            <a:r>
              <a:rPr lang="ko-KR" dirty="0"/>
              <a:t>. </a:t>
            </a:r>
            <a:endParaRPr dirty="0"/>
          </a:p>
          <a:p>
            <a:pPr marL="0" lvl="0" indent="0" algn="l" rtl="0">
              <a:spcBef>
                <a:spcPts val="0"/>
              </a:spcBef>
              <a:spcAft>
                <a:spcPts val="0"/>
              </a:spcAft>
              <a:buNone/>
            </a:pPr>
            <a:endParaRPr dirty="0"/>
          </a:p>
        </p:txBody>
      </p:sp>
      <p:sp>
        <p:nvSpPr>
          <p:cNvPr id="410" name="Google Shape;410;gaa954539fe_1_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a954539fe_6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aa954539fe_6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r>
              <a:rPr lang="ko-KR"/>
              <a:t>첫번째로, 텍스트 인식 모델링 파트에 관한 내용입니다.</a:t>
            </a:r>
            <a:endParaRPr/>
          </a:p>
        </p:txBody>
      </p:sp>
      <p:sp>
        <p:nvSpPr>
          <p:cNvPr id="424" name="Google Shape;424;gaa954539fe_6_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K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Clr>
                <a:schemeClr val="dk1"/>
              </a:buClr>
              <a:buSzPts val="1100"/>
              <a:buFont typeface="Arial"/>
              <a:buNone/>
            </a:pPr>
            <a:r>
              <a:rPr lang="ko-KR"/>
              <a:t>먼저 텍스트 인식 파트입니다. 텍스트 인식 기능은 시각이 불편하신 분들이 눈 앞의 글자를 인지하는 데에 도움을 드리기 위해 구현되었습니다.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텍스트 인식은 광학 문자 인식(OCR), 배경 문자 인식(STR) 이렇게 2가지 분야로 나눌 수 있습니다.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우선 OCR은 사람이 쓰거나 기계로 인쇄한 문자의 영상을 이미지 스캐너로 획득하여 기계가 읽을 수 있는 문자로 변환하는 것을 의미합니다. 깨끗한 문서에서 가장 성공적인 성능을 보여줍니다.</a:t>
            </a:r>
            <a:endParaRPr/>
          </a:p>
          <a:p>
            <a:pPr marL="0" lvl="0" indent="0" algn="l" rtl="0">
              <a:spcBef>
                <a:spcPts val="0"/>
              </a:spcBef>
              <a:spcAft>
                <a:spcPts val="0"/>
              </a:spcAft>
              <a:buClr>
                <a:schemeClr val="dk1"/>
              </a:buClr>
              <a:buSzPts val="1100"/>
              <a:buFont typeface="Arial"/>
              <a:buNone/>
            </a:pPr>
            <a:r>
              <a:rPr lang="ko-KR"/>
              <a:t>반면에 STR은 현실 세계에서 발생하는 다양한 형태의 텍스트 - 예를 들면 간판, 물건에 쓰인 글자 - 를 인식하는 것을 의미합니다.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OCR, STR 모두 문자탐지와 문자 인식으로 구성 되어 있는데요, 공통적으로 크게 3가지 어려움이 있습니다.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첫번째로, 글자체에 따라 글자를 다르게 인식할 수 있다는 문제가 있습니다. 따라서 다양한 종류의 글자 폰트, 손글씨 데이터는 텍스트 인식의 성능을 높이는 데에 중요한 역할을 합니다.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두번째는 배경이 복잡한 경우 배경과 문자의 구분이 힘듭니다. 또한 왜곡, 글자 사이 밀도, 해상도 등에 따라 텍스트 인식 성능에 큰 영향을 받습니다.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SzPts val="1100"/>
              <a:buNone/>
            </a:pPr>
            <a:r>
              <a:rPr lang="ko-KR"/>
              <a:t>마지막으로 한글 인식은 영문 인식보다 어렵습니다. 그 이유는 한글이 영문에 비해 분류해야 할 글자 수가 차이가 많이 나기 때문입니다. 논문에 의하면 글자 수가 실험기준으로 35배정도 차이가 나서 한글 인식의 경우 정확도를 높이기가 어렵습니다. </a:t>
            </a:r>
            <a:endParaRPr/>
          </a:p>
        </p:txBody>
      </p:sp>
      <p:sp>
        <p:nvSpPr>
          <p:cNvPr id="432" name="Google Shape;43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다음의 순서로 발표를 진행하겠습니다.</a:t>
            </a:r>
            <a:endParaRPr/>
          </a:p>
        </p:txBody>
      </p:sp>
      <p:sp>
        <p:nvSpPr>
          <p:cNvPr id="100" name="Google Shape;100;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ko-KR"/>
              <a:t>저희 프로젝트에서 텍스트 인식은 일상 생활의 텍스트를 인식해서 알려주는 것을 목적으로 하기 때문에 문서 인식인 OCR보다 STR이 더 적합하다고 판단했습니다.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따라서 STR 분야에서 이미지내의 문자를 잘 탐지하는 모델들을 탐색해보았습니다. 논문 조사 결과 2가지 방법을 시도해봤는데요, East Detector와 CRAFT입니다.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EAST detector는 openCV 기반의 모델로서 STR 분야에서 꽤 좋은 text detection 성능을 가졌다고 알려져있습니다.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SzPts val="1100"/>
              <a:buNone/>
            </a:pPr>
            <a:r>
              <a:rPr lang="ko-KR"/>
              <a:t>다른 방법은 네이버 clova ai에서 개발한 craft 모델입니다. 각 글자와 글자 간의 친화성을 조사하여 스트링 영역을 효과적으로 탐지하는 것으로 알려져있습니다. </a:t>
            </a:r>
            <a:endParaRPr/>
          </a:p>
        </p:txBody>
      </p:sp>
      <p:sp>
        <p:nvSpPr>
          <p:cNvPr id="452" name="Google Shape;452;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ko-KR"/>
              <a:t>지금 보시는 두 이미지는 East detector를 적용하여 text recognition까지 수행한 결과입니다.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왼쪽 이미지를 보시면, 간판과 이미지에 삽입된 문자에 bounding box로 표시되어 있습니다. 이를 통해 east detector가 실생활 이미지에서 글자를 어느 정도 탐지하는 것을 알 수 있습니다.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SzPts val="1100"/>
              <a:buNone/>
            </a:pPr>
            <a:r>
              <a:rPr lang="ko-KR"/>
              <a:t>그러나 이렇게 탐지된 글자를 인식한 결과는 좋지 않았습니다. 오른쪽 이미지에서 보시는바와 같이 영어로 적힌 연합 뉴스를 jwonrearance라는 전혀 다른 글자로 인식했습니다.</a:t>
            </a:r>
            <a:endParaRPr/>
          </a:p>
        </p:txBody>
      </p:sp>
      <p:sp>
        <p:nvSpPr>
          <p:cNvPr id="474" name="Google Shape;474;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ko-KR"/>
              <a:t>다음은 네이버에서 개발한 CRAFT를 적용하여 text detection을 수행한 결과입니다.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왼쪽 이미지를 보시면 문서가 곡면 기둥에 부착되어 있고, 기울어져 찍혔음에도 불구하고 잘 탐지가 된 것을 확인할 수 있습니다. 텍스트의 기울기에 맞춰서 바운딩 박스가 함께 기울어져 있는 점이 인상깊었습니다.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Text detection의 성능에서는 높은 정확도를 보이지만, 탐지된 텍스트 영역에서 텍스트를 추출하는 부분이 공개되지 않았습니다. 저희가 직접 이 text recognition 기능을 구현하기에는 주어진 프로젝트 기간 내에 불가능할 것으로 예상되었습니다.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SzPts val="1100"/>
              <a:buNone/>
            </a:pPr>
            <a:r>
              <a:rPr lang="ko-KR"/>
              <a:t>따라서 저희는 OCR 방법을 활용한 일상 생활 속의 텍스트 인식으로 개발 방향을 수정했습니다.</a:t>
            </a:r>
            <a:endParaRPr/>
          </a:p>
        </p:txBody>
      </p:sp>
      <p:sp>
        <p:nvSpPr>
          <p:cNvPr id="488" name="Google Shape;488;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aa954539fe_5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gaa954539fe_5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a:t>저희가 사용한 툴은 OpenCV와 Pytesseract(5.0.0)입니다. OpenCV는 이미지 전처리 과정, pytesseract는 텍스트 추출 과정에 활용했습니다.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KR"/>
              <a:t>Pytesseract는 tesseract라는 오픈 소스 OCR 엔진을 파이썬에서 사용할 수 있게 하는 패키지입니다. 1984~1994년에 HP 연구소에서 개발되었으며, 2006년부터 구글이 개발을 후원하고 있습니다. 테서렉트는 현재까지도 LSTM과 같은 딥러닝 방식을 통해 텍스트 인식률을 지속적으로 개선 중입니다. 그리고 한국어를 지원한다는 장점이 있어서 사용하게 되었습니다.</a:t>
            </a:r>
            <a:endParaRPr/>
          </a:p>
        </p:txBody>
      </p:sp>
      <p:sp>
        <p:nvSpPr>
          <p:cNvPr id="500" name="Google Shape;500;gaa954539fe_5_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ko-KR" sz="1400" dirty="0" err="1">
                <a:latin typeface="Arial"/>
                <a:ea typeface="Arial"/>
                <a:cs typeface="Arial"/>
                <a:sym typeface="Arial"/>
              </a:rPr>
              <a:t>테서렉트가</a:t>
            </a:r>
            <a:r>
              <a:rPr lang="ko-KR" sz="1400" dirty="0">
                <a:latin typeface="Arial"/>
                <a:ea typeface="Arial"/>
                <a:cs typeface="Arial"/>
                <a:sym typeface="Arial"/>
              </a:rPr>
              <a:t> 문서에서 글자를 추출하는 과정에 대해 간단하게 </a:t>
            </a:r>
            <a:r>
              <a:rPr lang="ko-KR" sz="1400" dirty="0" err="1">
                <a:latin typeface="Arial"/>
                <a:ea typeface="Arial"/>
                <a:cs typeface="Arial"/>
                <a:sym typeface="Arial"/>
              </a:rPr>
              <a:t>설명드리겠습니다</a:t>
            </a:r>
            <a:r>
              <a:rPr lang="ko-KR" sz="1400" dirty="0">
                <a:latin typeface="Arial"/>
                <a:ea typeface="Arial"/>
                <a:cs typeface="Arial"/>
                <a:sym typeface="Arial"/>
              </a:rPr>
              <a:t>. 이미지 데이터가 </a:t>
            </a:r>
            <a:r>
              <a:rPr lang="ko-KR" sz="1400" dirty="0" err="1">
                <a:latin typeface="Arial"/>
                <a:ea typeface="Arial"/>
                <a:cs typeface="Arial"/>
                <a:sym typeface="Arial"/>
              </a:rPr>
              <a:t>테서랙트의</a:t>
            </a:r>
            <a:r>
              <a:rPr lang="ko-KR" sz="1400" dirty="0">
                <a:latin typeface="Arial"/>
                <a:ea typeface="Arial"/>
                <a:cs typeface="Arial"/>
                <a:sym typeface="Arial"/>
              </a:rPr>
              <a:t> 구조로 </a:t>
            </a:r>
            <a:r>
              <a:rPr lang="ko-KR" sz="1400" dirty="0" err="1">
                <a:latin typeface="Arial"/>
                <a:ea typeface="Arial"/>
                <a:cs typeface="Arial"/>
                <a:sym typeface="Arial"/>
              </a:rPr>
              <a:t>들어가게되면</a:t>
            </a:r>
            <a:r>
              <a:rPr lang="ko-KR" sz="1400" dirty="0">
                <a:latin typeface="Arial"/>
                <a:ea typeface="Arial"/>
                <a:cs typeface="Arial"/>
                <a:sym typeface="Arial"/>
              </a:rPr>
              <a:t> 기본적인 </a:t>
            </a:r>
            <a:r>
              <a:rPr lang="ko-KR" sz="1400" dirty="0" err="1">
                <a:latin typeface="Arial"/>
                <a:ea typeface="Arial"/>
                <a:cs typeface="Arial"/>
                <a:sym typeface="Arial"/>
              </a:rPr>
              <a:t>전처리</a:t>
            </a:r>
            <a:r>
              <a:rPr lang="ko-KR" sz="1400" dirty="0">
                <a:latin typeface="Arial"/>
                <a:ea typeface="Arial"/>
                <a:cs typeface="Arial"/>
                <a:sym typeface="Arial"/>
              </a:rPr>
              <a:t> 과정을 거치게 됩니다. 그리고 LSTM 딥러닝 모델을 통해 글자의 위치를 감지한 후 설정한 언어의 문자 인식모델을 통해 텍스트가 추출됩니다.</a:t>
            </a:r>
            <a:endParaRPr sz="1400" dirty="0">
              <a:latin typeface="Arial"/>
              <a:ea typeface="Arial"/>
              <a:cs typeface="Arial"/>
              <a:sym typeface="Arial"/>
            </a:endParaRPr>
          </a:p>
        </p:txBody>
      </p:sp>
      <p:sp>
        <p:nvSpPr>
          <p:cNvPr id="511" name="Google Shape;511;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ko-KR" altLang="en-US" sz="1400" dirty="0" err="1">
                <a:latin typeface="Arial"/>
                <a:ea typeface="Arial"/>
                <a:cs typeface="Arial"/>
                <a:sym typeface="Arial"/>
              </a:rPr>
              <a:t>테서렉트를</a:t>
            </a:r>
            <a:r>
              <a:rPr lang="ko-KR" altLang="en-US" sz="1400" dirty="0">
                <a:latin typeface="Arial"/>
                <a:ea typeface="Arial"/>
                <a:cs typeface="Arial"/>
                <a:sym typeface="Arial"/>
              </a:rPr>
              <a:t> 활용하여 일상 생활 속 텍스트 인식을 하기 위해서는 이미지 </a:t>
            </a:r>
            <a:r>
              <a:rPr lang="ko-KR" altLang="en-US" sz="1400" dirty="0" err="1">
                <a:latin typeface="Arial"/>
                <a:ea typeface="Arial"/>
                <a:cs typeface="Arial"/>
                <a:sym typeface="Arial"/>
              </a:rPr>
              <a:t>전처리</a:t>
            </a:r>
            <a:r>
              <a:rPr lang="ko-KR" altLang="en-US" sz="1400" dirty="0">
                <a:latin typeface="Arial"/>
                <a:ea typeface="Arial"/>
                <a:cs typeface="Arial"/>
                <a:sym typeface="Arial"/>
              </a:rPr>
              <a:t> 및 왜곡 보정이 중요합니다</a:t>
            </a:r>
            <a:r>
              <a:rPr lang="en-US" altLang="ko-KR" sz="1400" dirty="0">
                <a:latin typeface="Arial"/>
                <a:ea typeface="Arial"/>
                <a:cs typeface="Arial"/>
                <a:sym typeface="Arial"/>
              </a:rPr>
              <a:t>. </a:t>
            </a:r>
            <a:r>
              <a:rPr lang="ko-KR" altLang="en-US" sz="1400" dirty="0">
                <a:latin typeface="Arial"/>
                <a:ea typeface="Arial"/>
                <a:cs typeface="Arial"/>
                <a:sym typeface="Arial"/>
              </a:rPr>
              <a:t>이 과정에서 </a:t>
            </a:r>
            <a:r>
              <a:rPr lang="en-US" altLang="ko-KR" sz="1400" dirty="0" err="1">
                <a:latin typeface="Arial"/>
                <a:ea typeface="Arial"/>
                <a:cs typeface="Arial"/>
                <a:sym typeface="Arial"/>
              </a:rPr>
              <a:t>opencv</a:t>
            </a:r>
            <a:r>
              <a:rPr lang="ko-KR" altLang="en-US" sz="1400" dirty="0">
                <a:latin typeface="Arial"/>
                <a:ea typeface="Arial"/>
                <a:cs typeface="Arial"/>
                <a:sym typeface="Arial"/>
              </a:rPr>
              <a:t>를 활용했습니다</a:t>
            </a:r>
            <a:r>
              <a:rPr lang="en-US" altLang="ko-KR" sz="1400" dirty="0">
                <a:latin typeface="Arial"/>
                <a:ea typeface="Arial"/>
                <a:cs typeface="Arial"/>
                <a:sym typeface="Arial"/>
              </a:rPr>
              <a:t>.</a:t>
            </a:r>
            <a:endParaRPr lang="ko-KR" altLang="en-US" sz="1400" dirty="0"/>
          </a:p>
          <a:p>
            <a:pPr marL="0" lvl="0" indent="0" algn="l" rtl="0">
              <a:spcBef>
                <a:spcPts val="0"/>
              </a:spcBef>
              <a:spcAft>
                <a:spcPts val="0"/>
              </a:spcAft>
              <a:buClr>
                <a:schemeClr val="dk1"/>
              </a:buClr>
              <a:buSzPts val="1100"/>
              <a:buFont typeface="Arial"/>
              <a:buNone/>
            </a:pPr>
            <a:r>
              <a:rPr lang="en-US" altLang="ko-KR" sz="1400" dirty="0">
                <a:latin typeface="Arial"/>
                <a:ea typeface="Arial"/>
                <a:cs typeface="Arial"/>
                <a:sym typeface="Arial"/>
              </a:rPr>
              <a:t> </a:t>
            </a:r>
            <a:r>
              <a:rPr lang="ko-KR" sz="1400" dirty="0" err="1">
                <a:latin typeface="Arial"/>
                <a:ea typeface="Arial"/>
                <a:cs typeface="Arial"/>
                <a:sym typeface="Arial"/>
              </a:rPr>
              <a:t>테서렉트의</a:t>
            </a:r>
            <a:r>
              <a:rPr lang="ko-KR" sz="1400" dirty="0">
                <a:latin typeface="Arial"/>
                <a:ea typeface="Arial"/>
                <a:cs typeface="Arial"/>
                <a:sym typeface="Arial"/>
              </a:rPr>
              <a:t> </a:t>
            </a:r>
            <a:r>
              <a:rPr lang="ko-KR" sz="1400" dirty="0" err="1">
                <a:latin typeface="Arial"/>
                <a:ea typeface="Arial"/>
                <a:cs typeface="Arial"/>
                <a:sym typeface="Arial"/>
              </a:rPr>
              <a:t>text</a:t>
            </a:r>
            <a:r>
              <a:rPr lang="ko-KR" sz="1400" dirty="0">
                <a:latin typeface="Arial"/>
                <a:ea typeface="Arial"/>
                <a:cs typeface="Arial"/>
                <a:sym typeface="Arial"/>
              </a:rPr>
              <a:t> </a:t>
            </a:r>
            <a:r>
              <a:rPr lang="ko-KR" sz="1400" dirty="0" err="1">
                <a:latin typeface="Arial"/>
                <a:ea typeface="Arial"/>
                <a:cs typeface="Arial"/>
                <a:sym typeface="Arial"/>
              </a:rPr>
              <a:t>recognition</a:t>
            </a:r>
            <a:r>
              <a:rPr lang="ko-KR" sz="1400" dirty="0">
                <a:latin typeface="Arial"/>
                <a:ea typeface="Arial"/>
                <a:cs typeface="Arial"/>
                <a:sym typeface="Arial"/>
              </a:rPr>
              <a:t> 성능 향상을 위해 이미지 필터링과 왜곡 보정 같은 </a:t>
            </a:r>
            <a:r>
              <a:rPr lang="ko-KR" sz="1400" dirty="0" err="1">
                <a:latin typeface="Arial"/>
                <a:ea typeface="Arial"/>
                <a:cs typeface="Arial"/>
                <a:sym typeface="Arial"/>
              </a:rPr>
              <a:t>전처리</a:t>
            </a:r>
            <a:r>
              <a:rPr lang="ko-KR" sz="1400" dirty="0">
                <a:latin typeface="Arial"/>
                <a:ea typeface="Arial"/>
                <a:cs typeface="Arial"/>
                <a:sym typeface="Arial"/>
              </a:rPr>
              <a:t> 방법을 적용했습니다. 왜곡 보정 방법 중 저희가 집중적으로 연구한 부분은 </a:t>
            </a:r>
            <a:r>
              <a:rPr lang="ko-KR" sz="1400" dirty="0" err="1">
                <a:latin typeface="Arial"/>
                <a:ea typeface="Arial"/>
                <a:cs typeface="Arial"/>
                <a:sym typeface="Arial"/>
              </a:rPr>
              <a:t>image</a:t>
            </a:r>
            <a:r>
              <a:rPr lang="ko-KR" sz="1400" dirty="0">
                <a:latin typeface="Arial"/>
                <a:ea typeface="Arial"/>
                <a:cs typeface="Arial"/>
                <a:sym typeface="Arial"/>
              </a:rPr>
              <a:t> </a:t>
            </a:r>
            <a:r>
              <a:rPr lang="ko-KR" sz="1400" dirty="0" err="1">
                <a:latin typeface="Arial"/>
                <a:ea typeface="Arial"/>
                <a:cs typeface="Arial"/>
                <a:sym typeface="Arial"/>
              </a:rPr>
              <a:t>rotation</a:t>
            </a:r>
            <a:r>
              <a:rPr lang="ko-KR" sz="1400" dirty="0">
                <a:latin typeface="Arial"/>
                <a:ea typeface="Arial"/>
                <a:cs typeface="Arial"/>
                <a:sym typeface="Arial"/>
              </a:rPr>
              <a:t> 또는 </a:t>
            </a:r>
            <a:r>
              <a:rPr lang="ko-KR" sz="1400" dirty="0" err="1">
                <a:latin typeface="Arial"/>
                <a:ea typeface="Arial"/>
                <a:cs typeface="Arial"/>
                <a:sym typeface="Arial"/>
              </a:rPr>
              <a:t>deskew라고</a:t>
            </a:r>
            <a:r>
              <a:rPr lang="ko-KR" sz="1400" dirty="0">
                <a:latin typeface="Arial"/>
                <a:ea typeface="Arial"/>
                <a:cs typeface="Arial"/>
                <a:sym typeface="Arial"/>
              </a:rPr>
              <a:t> 불리는 부분입니다. </a:t>
            </a:r>
            <a:r>
              <a:rPr lang="ko-KR" sz="1400" dirty="0" err="1">
                <a:latin typeface="Arial"/>
                <a:ea typeface="Arial"/>
                <a:cs typeface="Arial"/>
                <a:sym typeface="Arial"/>
              </a:rPr>
              <a:t>OCR의</a:t>
            </a:r>
            <a:r>
              <a:rPr lang="ko-KR" sz="1400" dirty="0">
                <a:latin typeface="Arial"/>
                <a:ea typeface="Arial"/>
                <a:cs typeface="Arial"/>
                <a:sym typeface="Arial"/>
              </a:rPr>
              <a:t> 성능은 똑바른 이미지에서 가장 좋기 때문에 왜곡된 이미지를 회전시키기 위해 다양한 방법을 시도해봤습니다.</a:t>
            </a:r>
            <a:endParaRPr dirty="0"/>
          </a:p>
        </p:txBody>
      </p:sp>
      <p:sp>
        <p:nvSpPr>
          <p:cNvPr id="560" name="Google Shape;560;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ko-KR" sz="1400">
                <a:latin typeface="Arial"/>
                <a:ea typeface="Arial"/>
                <a:cs typeface="Arial"/>
                <a:sym typeface="Arial"/>
              </a:rPr>
              <a:t>우선 이미지 필터링 개발 과정과 결과에 대해 설명드리겠습니다. 총 7가지의 이미지 필터링 방법을 각각 적용한 이미지와 원본 이미지의 문자 인식 결과를 비교해보았는데요. 그 결과, 지금 보고 계시는 예제 이미지에서처럼 이미지 필터링 전후의 성능 차이가 대체적으로 크지 않았습니다. </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400">
                <a:latin typeface="Arial"/>
                <a:ea typeface="Arial"/>
                <a:cs typeface="Arial"/>
                <a:sym typeface="Arial"/>
              </a:rPr>
              <a:t>그러나 마지막 이미지인 canny edge detection의 경우 단독으로 사용할 때 문자가 전혀 인식되지 않는 문제가 있었습니다.</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400">
                <a:latin typeface="Arial"/>
                <a:ea typeface="Arial"/>
                <a:cs typeface="Arial"/>
                <a:sym typeface="Arial"/>
              </a:rPr>
              <a:t>추가적으로 여러 종류의 문서 이미지에 각각의 필터링을 적용한 후 인식 결과를 비교해봤는데요, 문서 이미지에 따라 필터링 효과가 좋아질 때도 안 좋아질 때도 있는 것을 발견했습니다. 그래서 지속적으로 성능이 잘 나오는 몇 가지 필터링 방법을 적용하기로 결정했습니다.</a:t>
            </a:r>
            <a:endParaRPr>
              <a:latin typeface="Arial"/>
              <a:ea typeface="Arial"/>
              <a:cs typeface="Arial"/>
              <a:sym typeface="Arial"/>
            </a:endParaRPr>
          </a:p>
        </p:txBody>
      </p:sp>
      <p:sp>
        <p:nvSpPr>
          <p:cNvPr id="580" name="Google Shape;580;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400"/>
              <a:buFont typeface="Arial"/>
              <a:buNone/>
            </a:pPr>
            <a:r>
              <a:rPr lang="ko-KR" sz="1400">
                <a:latin typeface="Arial"/>
                <a:ea typeface="Arial"/>
                <a:cs typeface="Arial"/>
                <a:sym typeface="Arial"/>
              </a:rPr>
              <a:t>회전된 문서를 원래대로 돌리는 왜곡 보정 방법으로 deskew라는 패키지를 활용했습니다. 이 패키지는 text contour와 canny edge &amp; hough transform 이렇게 2가지 방법을 제공하는데요, 각각의 방법이 STR 환경에서 어떤 성능을 보이는지 비교해봤습니다.</a:t>
            </a:r>
            <a:endParaRPr/>
          </a:p>
        </p:txBody>
      </p:sp>
      <p:sp>
        <p:nvSpPr>
          <p:cNvPr id="606" name="Google Shape;606;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 name="Google Shape;62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ko-KR" sz="1400">
                <a:latin typeface="Arial"/>
                <a:ea typeface="Arial"/>
                <a:cs typeface="Arial"/>
                <a:sym typeface="Arial"/>
              </a:rPr>
              <a:t>우선 각각의 deskew 방법이 어떤 방식으로 작동하는지 간략하게 설명드리겠습니다. 첫번째 방법인 Text Contouring의 경우 텍스트를 기준으로 이미지에 흐림 효과와 이진화 작업 및 팽창 효과를 적용하여 문단의 윤곽선을 추출 및 왜곡된 이미지를 회전시킵니다.</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sz="1400">
                <a:latin typeface="Arial"/>
                <a:ea typeface="Arial"/>
                <a:cs typeface="Arial"/>
                <a:sym typeface="Arial"/>
              </a:rPr>
              <a:t>두번째 방식인 Hough transform의 경우 캐니 에지 검출을 활용하여 그림의 가장자리를 검출한뒤 (글자 가상 선인) hough line을 사용하여 이미지의 모든 선을 감지하고, 감지된 선을 통해서 반환 받은 각도를 통해 이미지를 회전시킵니다.</a:t>
            </a:r>
            <a:endParaRPr/>
          </a:p>
        </p:txBody>
      </p:sp>
      <p:sp>
        <p:nvSpPr>
          <p:cNvPr id="626" name="Google Shape;626;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aa954539fe_5_2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gaa954539fe_5_2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ko-KR" sz="1400">
                <a:latin typeface="Arial"/>
                <a:ea typeface="Arial"/>
                <a:cs typeface="Arial"/>
                <a:sym typeface="Arial"/>
              </a:rPr>
              <a:t>Text-Contouring 왜곡 보정 적용 결과, 다음과 같은 텍스트 인식 결과를 보였습니다. 왼쪽의 커피 쿠폰 이미지에서 “스탬프” , “매장” , “전국” 와 같은 받침을 포함한 몇몇 글자는 잘 인식하지만, 전체적으로 한글을 비슷한 알파벳이나 기호로 인식하는 등의 오류가 있었습니다.</a:t>
            </a:r>
            <a:endParaRPr sz="1400">
              <a:latin typeface="Arial"/>
              <a:ea typeface="Arial"/>
              <a:cs typeface="Arial"/>
              <a:sym typeface="Arial"/>
            </a:endParaRPr>
          </a:p>
        </p:txBody>
      </p:sp>
      <p:sp>
        <p:nvSpPr>
          <p:cNvPr id="645" name="Google Shape;645;gaa954539fe_5_2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a954539fe_1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aa954539fe_1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aa954539fe_1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aa954539fe_5_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gaa954539fe_5_3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ko-KR" sz="1400">
                <a:latin typeface="Arial"/>
                <a:ea typeface="Arial"/>
                <a:cs typeface="Arial"/>
                <a:sym typeface="Arial"/>
              </a:rPr>
              <a:t>Hough transform 왜곡 보정 결과, 다음과 같은 텍스트 인식 결과를 보였습니다. 앞서 확인한 text-contouring 방식에서는 인식하지 못했던 “1잔당 1개의” 와 같이 숫자와 한글이 뒤섞인 글자들도 잘 구별되어 텍스트로 변환되었습니다.</a:t>
            </a:r>
            <a:endParaRPr sz="1300"/>
          </a:p>
        </p:txBody>
      </p:sp>
      <p:sp>
        <p:nvSpPr>
          <p:cNvPr id="659" name="Google Shape;659;gaa954539fe_5_3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aa954539fe_5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gaa954539fe_5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최종적으로 문자 인식 향상을 위한 전처리 방법으로 필터링은 gray-scaling , 왜곡 보정 방법은 hough-transform 방식 조합으로 결정했습니다.</a:t>
            </a:r>
            <a:endParaRPr/>
          </a:p>
        </p:txBody>
      </p:sp>
      <p:sp>
        <p:nvSpPr>
          <p:cNvPr id="674" name="Google Shape;674;gaa954539fe_5_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r>
              <a:rPr lang="ko-KR"/>
              <a:t>다음은 이미지 전처리 후 문자 인식 부분입니다. Pytesseract에서는 문자 인식을 위해 image to string, image to box, image to data 함수를 제공합니다. </a:t>
            </a:r>
            <a:endParaRPr/>
          </a:p>
          <a:p>
            <a:pPr marL="0" lvl="0" indent="0" algn="l" rtl="0">
              <a:spcBef>
                <a:spcPts val="0"/>
              </a:spcBef>
              <a:spcAft>
                <a:spcPts val="0"/>
              </a:spcAft>
              <a:buClr>
                <a:schemeClr val="dk1"/>
              </a:buClr>
              <a:buSzPts val="1200"/>
              <a:buFont typeface="Malgun Gothic"/>
              <a:buNone/>
            </a:pPr>
            <a:endParaRPr/>
          </a:p>
          <a:p>
            <a:pPr marL="0" lvl="0" indent="0" algn="l" rtl="0">
              <a:spcBef>
                <a:spcPts val="0"/>
              </a:spcBef>
              <a:spcAft>
                <a:spcPts val="0"/>
              </a:spcAft>
              <a:buClr>
                <a:schemeClr val="dk1"/>
              </a:buClr>
              <a:buSzPts val="1200"/>
              <a:buFont typeface="Malgun Gothic"/>
              <a:buNone/>
            </a:pPr>
            <a:r>
              <a:rPr lang="ko-KR"/>
              <a:t>이 3가지 함수 중에서 저희는 인식된 단어에 대해 바운딩 박스 좌표를 제공해주는 image to data로 사용하기로 선택하였습니다.</a:t>
            </a:r>
            <a:endParaRPr/>
          </a:p>
        </p:txBody>
      </p:sp>
      <p:sp>
        <p:nvSpPr>
          <p:cNvPr id="693" name="Google Shape;693;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K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r>
              <a:rPr lang="ko-KR"/>
              <a:t>이미지 전처리 과정을 거쳐 image to data를 통해 문자를 추출한 결과입니다. 다음과 같이 원본 이미지에서 인식된 문자들에 대해서 바운딩 박스가 생성된 모습과 인식된 결과를 확인할 수 있습니다.</a:t>
            </a:r>
            <a:endParaRPr/>
          </a:p>
          <a:p>
            <a:pPr marL="0" lvl="0" indent="0" algn="l" rtl="0">
              <a:spcBef>
                <a:spcPts val="0"/>
              </a:spcBef>
              <a:spcAft>
                <a:spcPts val="0"/>
              </a:spcAft>
              <a:buClr>
                <a:schemeClr val="dk1"/>
              </a:buClr>
              <a:buSzPts val="1200"/>
              <a:buFont typeface="Malgun Gothic"/>
              <a:buNone/>
            </a:pPr>
            <a:endParaRPr/>
          </a:p>
        </p:txBody>
      </p:sp>
      <p:sp>
        <p:nvSpPr>
          <p:cNvPr id="713" name="Google Shape;713;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K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r>
              <a:rPr lang="ko-KR"/>
              <a:t>다음은 이미지 인식 모델링 파트에 관한 내용입니다.</a:t>
            </a:r>
            <a:endParaRPr/>
          </a:p>
        </p:txBody>
      </p:sp>
      <p:sp>
        <p:nvSpPr>
          <p:cNvPr id="730" name="Google Shape;730;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K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ko-KR">
                <a:solidFill>
                  <a:srgbClr val="000000"/>
                </a:solidFill>
                <a:latin typeface="Arial"/>
                <a:ea typeface="Arial"/>
                <a:cs typeface="Arial"/>
                <a:sym typeface="Arial"/>
              </a:rPr>
              <a:t>이미지 데이터 수집에 앞서 저희는 시각적으로 불편하신 분들이 구분하시기에 도움이 될 만한 물체 20가지를 선정하였습니다.</a:t>
            </a:r>
            <a:endParaRPr>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a:solidFill>
                  <a:srgbClr val="000000"/>
                </a:solidFill>
                <a:latin typeface="Arial"/>
                <a:ea typeface="Arial"/>
                <a:cs typeface="Arial"/>
                <a:sym typeface="Arial"/>
              </a:rPr>
              <a:t>물체는 크게 실내 / 실외로 구분지어 분류하고 실외 물체의 경우 이동체와 고정체로 나누어 선정하였습니다.</a:t>
            </a:r>
            <a:endParaRPr>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a:solidFill>
                  <a:srgbClr val="000000"/>
                </a:solidFill>
                <a:latin typeface="Arial"/>
                <a:ea typeface="Arial"/>
                <a:cs typeface="Arial"/>
                <a:sym typeface="Arial"/>
              </a:rPr>
              <a:t>실내 물체 중, 지폐 데이터의 경우 저희가 직접 영상을 촬영한 뒤, 프레임 별로 쪼개어 바운딩 어노테이션 작업을 진행하여 데이터를 수집하였습니다.</a:t>
            </a:r>
            <a:endParaRPr>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solidFill>
                <a:srgbClr val="000000"/>
              </a:solidFill>
              <a:latin typeface="Arial"/>
              <a:ea typeface="Arial"/>
              <a:cs typeface="Arial"/>
              <a:sym typeface="Arial"/>
            </a:endParaRPr>
          </a:p>
          <a:p>
            <a:pPr marL="0" lvl="0" indent="0" algn="l" rtl="0">
              <a:spcBef>
                <a:spcPts val="0"/>
              </a:spcBef>
              <a:spcAft>
                <a:spcPts val="0"/>
              </a:spcAft>
              <a:buSzPts val="1100"/>
              <a:buNone/>
            </a:pPr>
            <a:r>
              <a:rPr lang="ko-KR">
                <a:solidFill>
                  <a:srgbClr val="000000"/>
                </a:solidFill>
                <a:latin typeface="Arial"/>
                <a:ea typeface="Arial"/>
                <a:cs typeface="Arial"/>
                <a:sym typeface="Arial"/>
              </a:rPr>
              <a:t>수집 결과, 저희 데이터셋은 총 45000여장의 이미지로 이루어져있고 24G 정도의 사이즈였습니다.</a:t>
            </a:r>
            <a:endParaRPr>
              <a:solidFill>
                <a:srgbClr val="000000"/>
              </a:solidFill>
              <a:latin typeface="Arial"/>
              <a:ea typeface="Arial"/>
              <a:cs typeface="Arial"/>
              <a:sym typeface="Arial"/>
            </a:endParaRPr>
          </a:p>
        </p:txBody>
      </p:sp>
      <p:sp>
        <p:nvSpPr>
          <p:cNvPr id="738" name="Google Shape;738;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i="0" u="none" strike="noStrike">
                <a:solidFill>
                  <a:srgbClr val="000000"/>
                </a:solidFill>
                <a:latin typeface="Arial"/>
                <a:ea typeface="Arial"/>
                <a:cs typeface="Arial"/>
                <a:sym typeface="Arial"/>
              </a:rPr>
              <a:t>이미지 데이터 수집은 AI HUB , Google Open Image , Roboflow.ai 플랫폼으로부터 진행하였습니다.</a:t>
            </a:r>
            <a:endParaRPr>
              <a:latin typeface="Arial"/>
              <a:ea typeface="Arial"/>
              <a:cs typeface="Arial"/>
              <a:sym typeface="Arial"/>
            </a:endParaRPr>
          </a:p>
          <a:p>
            <a:pPr marL="0" lvl="0" indent="0" algn="l" rtl="0">
              <a:spcBef>
                <a:spcPts val="0"/>
              </a:spcBef>
              <a:spcAft>
                <a:spcPts val="0"/>
              </a:spcAft>
              <a:buNone/>
            </a:pPr>
            <a:br>
              <a:rPr lang="ko-KR">
                <a:latin typeface="Arial"/>
                <a:ea typeface="Arial"/>
                <a:cs typeface="Arial"/>
                <a:sym typeface="Arial"/>
              </a:rPr>
            </a:br>
            <a:r>
              <a:rPr lang="ko-KR" i="0" u="none" strike="noStrike">
                <a:solidFill>
                  <a:srgbClr val="000000"/>
                </a:solidFill>
                <a:latin typeface="Arial"/>
                <a:ea typeface="Arial"/>
                <a:cs typeface="Arial"/>
                <a:sym typeface="Arial"/>
              </a:rPr>
              <a:t>플랫폼별로 1만 ~ 2만 수준의 데이터가 수집되었습니다.</a:t>
            </a:r>
            <a:endParaRPr>
              <a:latin typeface="Arial"/>
              <a:ea typeface="Arial"/>
              <a:cs typeface="Arial"/>
              <a:sym typeface="Arial"/>
            </a:endParaRPr>
          </a:p>
          <a:p>
            <a:pPr marL="0" lvl="0" indent="0" algn="l" rtl="0">
              <a:spcBef>
                <a:spcPts val="0"/>
              </a:spcBef>
              <a:spcAft>
                <a:spcPts val="0"/>
              </a:spcAft>
              <a:buNone/>
            </a:pPr>
            <a:br>
              <a:rPr lang="ko-KR">
                <a:latin typeface="Arial"/>
                <a:ea typeface="Arial"/>
                <a:cs typeface="Arial"/>
                <a:sym typeface="Arial"/>
              </a:rPr>
            </a:br>
            <a:r>
              <a:rPr lang="ko-KR" i="0" u="none" strike="noStrike">
                <a:solidFill>
                  <a:srgbClr val="000000"/>
                </a:solidFill>
                <a:latin typeface="Arial"/>
                <a:ea typeface="Arial"/>
                <a:cs typeface="Arial"/>
                <a:sym typeface="Arial"/>
              </a:rPr>
              <a:t>오른쪽은 구축한 데이터셋의 각 클래스별 분포 그래프입니다.</a:t>
            </a:r>
            <a:endParaRPr i="0" u="none" strike="noStrike">
              <a:solidFill>
                <a:srgbClr val="000000"/>
              </a:solidFill>
              <a:latin typeface="Arial"/>
              <a:ea typeface="Arial"/>
              <a:cs typeface="Arial"/>
              <a:sym typeface="Arial"/>
            </a:endParaRPr>
          </a:p>
          <a:p>
            <a:pPr marL="0" lvl="0" indent="0" algn="l" rtl="0">
              <a:spcBef>
                <a:spcPts val="0"/>
              </a:spcBef>
              <a:spcAft>
                <a:spcPts val="0"/>
              </a:spcAft>
              <a:buNone/>
            </a:pPr>
            <a:endParaRPr>
              <a:solidFill>
                <a:srgbClr val="000000"/>
              </a:solidFill>
              <a:latin typeface="Arial"/>
              <a:ea typeface="Arial"/>
              <a:cs typeface="Arial"/>
              <a:sym typeface="Arial"/>
            </a:endParaRPr>
          </a:p>
          <a:p>
            <a:pPr marL="0" lvl="0" indent="0" algn="l" rtl="0">
              <a:spcBef>
                <a:spcPts val="0"/>
              </a:spcBef>
              <a:spcAft>
                <a:spcPts val="0"/>
              </a:spcAft>
              <a:buClr>
                <a:schemeClr val="dk1"/>
              </a:buClr>
              <a:buSzPts val="1400"/>
              <a:buFont typeface="Arial"/>
              <a:buNone/>
            </a:pPr>
            <a:r>
              <a:rPr lang="ko-KR">
                <a:latin typeface="Arial"/>
                <a:ea typeface="Arial"/>
                <a:cs typeface="Arial"/>
                <a:sym typeface="Arial"/>
              </a:rPr>
              <a:t>등장 빈도가 큰 분류인 차 , 사람 , 트럭 의 경우 1만장 이상에서 등장하고 등장 빈도가 작은 분류인 우산 , 선글라스 , 지폐의 경우 500~1000개 수준의 이미지에서 등장하였습니다.</a:t>
            </a:r>
            <a:endParaRPr>
              <a:latin typeface="Arial"/>
              <a:ea typeface="Arial"/>
              <a:cs typeface="Arial"/>
              <a:sym typeface="Arial"/>
            </a:endParaRPr>
          </a:p>
          <a:p>
            <a:pPr marL="0" lvl="0" indent="0" algn="l" rtl="0">
              <a:spcBef>
                <a:spcPts val="0"/>
              </a:spcBef>
              <a:spcAft>
                <a:spcPts val="0"/>
              </a:spcAft>
              <a:buClr>
                <a:schemeClr val="dk1"/>
              </a:buClr>
              <a:buSzPts val="1400"/>
              <a:buFont typeface="Arial"/>
              <a:buNone/>
            </a:pPr>
            <a:endParaRPr>
              <a:latin typeface="Arial"/>
              <a:ea typeface="Arial"/>
              <a:cs typeface="Arial"/>
              <a:sym typeface="Arial"/>
            </a:endParaRPr>
          </a:p>
          <a:p>
            <a:pPr marL="0" lvl="0" indent="0" algn="l" rtl="0">
              <a:spcBef>
                <a:spcPts val="0"/>
              </a:spcBef>
              <a:spcAft>
                <a:spcPts val="0"/>
              </a:spcAft>
              <a:buSzPts val="1400"/>
              <a:buNone/>
            </a:pPr>
            <a:r>
              <a:rPr lang="ko-KR">
                <a:latin typeface="Arial"/>
                <a:ea typeface="Arial"/>
                <a:cs typeface="Arial"/>
                <a:sym typeface="Arial"/>
              </a:rPr>
              <a:t>다른 이미지 분류 모델의 경우 데이터의 불균형이 모델 성능에 크게 작용할 수 있지만 저희는 YOLO 모델을 사용할 예정이라 데이터 균형화 작업은 진행하지 않았습니다.</a:t>
            </a:r>
            <a:endParaRPr>
              <a:latin typeface="Arial"/>
              <a:ea typeface="Arial"/>
              <a:cs typeface="Arial"/>
              <a:sym typeface="Arial"/>
            </a:endParaRPr>
          </a:p>
        </p:txBody>
      </p:sp>
      <p:sp>
        <p:nvSpPr>
          <p:cNvPr id="755" name="Google Shape;755;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solidFill>
                  <a:srgbClr val="000000"/>
                </a:solidFill>
              </a:rPr>
              <a:t>모델의 경우 real-time object detection 분야에서 가장 핫한 YOLO 모델을 사용해보기로 하였습니다. </a:t>
            </a:r>
            <a:r>
              <a:rPr lang="ko-KR" b="0" i="0" u="none" strike="noStrike">
                <a:solidFill>
                  <a:srgbClr val="000000"/>
                </a:solidFill>
                <a:latin typeface="Malgun Gothic"/>
                <a:ea typeface="Malgun Gothic"/>
                <a:cs typeface="Malgun Gothic"/>
                <a:sym typeface="Malgun Gothic"/>
              </a:rPr>
              <a:t>YOLO 모델에 대</a:t>
            </a:r>
            <a:r>
              <a:rPr lang="ko-KR">
                <a:solidFill>
                  <a:srgbClr val="000000"/>
                </a:solidFill>
              </a:rPr>
              <a:t>해 간략히 소개하자면,</a:t>
            </a:r>
            <a:endParaRPr>
              <a:solidFill>
                <a:srgbClr val="000000"/>
              </a:solidFill>
            </a:endParaRPr>
          </a:p>
          <a:p>
            <a:pPr marL="0" lvl="0" indent="0" algn="l" rtl="0">
              <a:spcBef>
                <a:spcPts val="0"/>
              </a:spcBef>
              <a:spcAft>
                <a:spcPts val="0"/>
              </a:spcAft>
              <a:buNone/>
            </a:pPr>
            <a:endParaRPr>
              <a:solidFill>
                <a:srgbClr val="202124"/>
              </a:solidFill>
              <a:highlight>
                <a:srgbClr val="FFFFFF"/>
              </a:highlight>
              <a:latin typeface="Arial"/>
              <a:ea typeface="Arial"/>
              <a:cs typeface="Arial"/>
              <a:sym typeface="Arial"/>
            </a:endParaRPr>
          </a:p>
          <a:p>
            <a:pPr marL="0" lvl="0" indent="0" algn="l" rtl="0">
              <a:spcBef>
                <a:spcPts val="0"/>
              </a:spcBef>
              <a:spcAft>
                <a:spcPts val="0"/>
              </a:spcAft>
              <a:buNone/>
            </a:pPr>
            <a:r>
              <a:rPr lang="ko-KR" sz="1150">
                <a:solidFill>
                  <a:srgbClr val="000000"/>
                </a:solidFill>
                <a:highlight>
                  <a:srgbClr val="FFFFFF"/>
                </a:highlight>
                <a:latin typeface="Arial"/>
                <a:ea typeface="Arial"/>
                <a:cs typeface="Arial"/>
                <a:sym typeface="Arial"/>
              </a:rPr>
              <a:t>Inception 모델이라고도 불리는 GoogleNet의 아키텍쳐에서 영감을 받아 만들어진 모델로, Inception 블럭 대신 단순한 컨볼루션으로 네트웤이 구성됩니다.</a:t>
            </a:r>
            <a:endParaRPr sz="115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ko-KR" sz="1150">
                <a:solidFill>
                  <a:srgbClr val="000000"/>
                </a:solidFill>
                <a:highlight>
                  <a:srgbClr val="FFFFFF"/>
                </a:highlight>
                <a:latin typeface="Arial"/>
                <a:ea typeface="Arial"/>
                <a:cs typeface="Arial"/>
                <a:sym typeface="Arial"/>
              </a:rPr>
              <a:t>앞쪽 20개의 </a:t>
            </a:r>
            <a:r>
              <a:rPr lang="ko-KR" sz="1150">
                <a:highlight>
                  <a:srgbClr val="FFFFFF"/>
                </a:highlight>
                <a:latin typeface="Arial"/>
                <a:ea typeface="Arial"/>
                <a:cs typeface="Arial"/>
                <a:sym typeface="Arial"/>
              </a:rPr>
              <a:t>GoogleNet</a:t>
            </a:r>
            <a:r>
              <a:rPr lang="ko-KR" sz="1150">
                <a:solidFill>
                  <a:srgbClr val="000000"/>
                </a:solidFill>
                <a:highlight>
                  <a:srgbClr val="FFFFFF"/>
                </a:highlight>
                <a:latin typeface="Arial"/>
                <a:ea typeface="Arial"/>
                <a:cs typeface="Arial"/>
                <a:sym typeface="Arial"/>
              </a:rPr>
              <a:t> 파생 레이어는 </a:t>
            </a:r>
            <a:r>
              <a:rPr lang="ko-KR">
                <a:solidFill>
                  <a:srgbClr val="000000"/>
                </a:solidFill>
                <a:highlight>
                  <a:srgbClr val="FFFFFF"/>
                </a:highlight>
                <a:latin typeface="Arial"/>
                <a:ea typeface="Arial"/>
                <a:cs typeface="Arial"/>
                <a:sym typeface="Arial"/>
              </a:rPr>
              <a:t>고정한 채, 뒷 단의 4개 레이어만 목적에 맞게 설계하는것이 특징입니다.</a:t>
            </a:r>
            <a:endParaRPr>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ko-KR">
                <a:solidFill>
                  <a:srgbClr val="202124"/>
                </a:solidFill>
                <a:highlight>
                  <a:srgbClr val="FFFFFF"/>
                </a:highlight>
                <a:latin typeface="Arial"/>
                <a:ea typeface="Arial"/>
                <a:cs typeface="Arial"/>
                <a:sym typeface="Arial"/>
              </a:rPr>
              <a:t>YOLO 모델이 이토록 유명해진 이유는 </a:t>
            </a:r>
            <a:r>
              <a:rPr lang="ko-KR">
                <a:solidFill>
                  <a:srgbClr val="333333"/>
                </a:solidFill>
                <a:highlight>
                  <a:srgbClr val="FFFFFF"/>
                </a:highlight>
                <a:latin typeface="Arial"/>
                <a:ea typeface="Arial"/>
                <a:cs typeface="Arial"/>
                <a:sym typeface="Arial"/>
              </a:rPr>
              <a:t>기존의 Object Dection과 다르게 , region proposal , classification 이렇게 두 단계로</a:t>
            </a:r>
            <a:endParaRPr>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ko-KR">
                <a:solidFill>
                  <a:srgbClr val="333333"/>
                </a:solidFill>
                <a:highlight>
                  <a:srgbClr val="FFFFFF"/>
                </a:highlight>
                <a:latin typeface="Arial"/>
                <a:ea typeface="Arial"/>
                <a:cs typeface="Arial"/>
                <a:sym typeface="Arial"/>
              </a:rPr>
              <a:t>나누어서 진행하던 방식에서,  </a:t>
            </a:r>
            <a:r>
              <a:rPr lang="ko-KR">
                <a:latin typeface="Arial"/>
                <a:ea typeface="Arial"/>
                <a:cs typeface="Arial"/>
                <a:sym typeface="Arial"/>
              </a:rPr>
              <a:t>입력 이미지를 그리드로 나누고 각 그리드 별로 바운딩 박스와 분류를 동시에 수행하는 1 stage 방식으로</a:t>
            </a:r>
            <a:r>
              <a:rPr lang="ko-KR" sz="1000">
                <a:latin typeface="Arial"/>
                <a:ea typeface="Arial"/>
                <a:cs typeface="Arial"/>
                <a:sym typeface="Arial"/>
              </a:rPr>
              <a:t> </a:t>
            </a:r>
            <a:r>
              <a:rPr lang="ko-KR">
                <a:solidFill>
                  <a:srgbClr val="333333"/>
                </a:solidFill>
                <a:highlight>
                  <a:srgbClr val="FFFFFF"/>
                </a:highlight>
                <a:latin typeface="Arial"/>
                <a:ea typeface="Arial"/>
                <a:cs typeface="Arial"/>
                <a:sym typeface="Arial"/>
              </a:rPr>
              <a:t>한번에 Object </a:t>
            </a:r>
            <a:endParaRPr>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ko-KR">
                <a:solidFill>
                  <a:srgbClr val="333333"/>
                </a:solidFill>
                <a:highlight>
                  <a:srgbClr val="FFFFFF"/>
                </a:highlight>
                <a:latin typeface="Arial"/>
                <a:ea typeface="Arial"/>
                <a:cs typeface="Arial"/>
                <a:sym typeface="Arial"/>
              </a:rPr>
              <a:t>Detection을 수행하기 때문입니다.</a:t>
            </a:r>
            <a:endParaRPr>
              <a:solidFill>
                <a:srgbClr val="000000"/>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73" name="Google Shape;773;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Clr>
                <a:schemeClr val="dk1"/>
              </a:buClr>
              <a:buSzPts val="1400"/>
              <a:buFont typeface="Arial"/>
              <a:buNone/>
            </a:pPr>
            <a:r>
              <a:rPr lang="ko-KR">
                <a:latin typeface="Arial"/>
                <a:ea typeface="Arial"/>
                <a:cs typeface="Arial"/>
                <a:sym typeface="Arial"/>
              </a:rPr>
              <a:t>이러한 YOLO 모델을 사용하기 위해서는 이를 지원하는 프레임워크를 활용하여야 합니다.  때문에 저희는 여러 프레임 워크를 통해 학습을 시도해보았고 각 장단점을 추합하여 최종 프레임워크를 선정하였습니다.</a:t>
            </a:r>
            <a:endParaRPr>
              <a:latin typeface="Arial"/>
              <a:ea typeface="Arial"/>
              <a:cs typeface="Arial"/>
              <a:sym typeface="Arial"/>
            </a:endParaRPr>
          </a:p>
          <a:p>
            <a:pPr marL="0" lvl="0" indent="0" algn="l" rtl="0">
              <a:spcBef>
                <a:spcPts val="0"/>
              </a:spcBef>
              <a:spcAft>
                <a:spcPts val="0"/>
              </a:spcAft>
              <a:buClr>
                <a:schemeClr val="dk1"/>
              </a:buClr>
              <a:buSzPts val="1400"/>
              <a:buFont typeface="Arial"/>
              <a:buNone/>
            </a:pPr>
            <a:endParaRPr>
              <a:latin typeface="Arial"/>
              <a:ea typeface="Arial"/>
              <a:cs typeface="Arial"/>
              <a:sym typeface="Arial"/>
            </a:endParaRPr>
          </a:p>
          <a:p>
            <a:pPr marL="457200" lvl="0" indent="-304800" algn="l" rtl="0">
              <a:spcBef>
                <a:spcPts val="0"/>
              </a:spcBef>
              <a:spcAft>
                <a:spcPts val="0"/>
              </a:spcAft>
              <a:buClr>
                <a:schemeClr val="dk1"/>
              </a:buClr>
              <a:buSzPts val="1200"/>
              <a:buAutoNum type="arabicPeriod"/>
            </a:pPr>
            <a:r>
              <a:rPr lang="ko-KR">
                <a:latin typeface="Arial"/>
                <a:ea typeface="Arial"/>
                <a:cs typeface="Arial"/>
                <a:sym typeface="Arial"/>
              </a:rPr>
              <a:t>파이토치로 구현한 YOLO 모델의 경우 모델 결과가 토치 프레임워크에 맞는 .pt파일로 저장되는데 이를 OpenCV 환경에서 테스트하려면 ONNX를 통해 변환하는 과정이 필요합니다. 그러나 이러한 변환 과정이 YOLO의 버전에 따라 호환성 문제점을 가지고 있어 사용하지 않았습니다.</a:t>
            </a:r>
            <a:endParaRPr>
              <a:latin typeface="Arial"/>
              <a:ea typeface="Arial"/>
              <a:cs typeface="Arial"/>
              <a:sym typeface="Arial"/>
            </a:endParaRPr>
          </a:p>
          <a:p>
            <a:pPr marL="0" lvl="0" indent="0" algn="l" rtl="0">
              <a:spcBef>
                <a:spcPts val="0"/>
              </a:spcBef>
              <a:spcAft>
                <a:spcPts val="0"/>
              </a:spcAft>
              <a:buClr>
                <a:schemeClr val="dk1"/>
              </a:buClr>
              <a:buSzPts val="1400"/>
              <a:buFont typeface="Arial"/>
              <a:buNone/>
            </a:pPr>
            <a:endParaRPr>
              <a:latin typeface="Arial"/>
              <a:ea typeface="Arial"/>
              <a:cs typeface="Arial"/>
              <a:sym typeface="Arial"/>
            </a:endParaRPr>
          </a:p>
          <a:p>
            <a:pPr marL="457200" lvl="0" indent="-304800" algn="l" rtl="0">
              <a:spcBef>
                <a:spcPts val="0"/>
              </a:spcBef>
              <a:spcAft>
                <a:spcPts val="0"/>
              </a:spcAft>
              <a:buClr>
                <a:schemeClr val="dk1"/>
              </a:buClr>
              <a:buSzPts val="1200"/>
              <a:buAutoNum type="arabicPeriod"/>
            </a:pPr>
            <a:r>
              <a:rPr lang="ko-KR">
                <a:latin typeface="Arial"/>
                <a:ea typeface="Arial"/>
                <a:cs typeface="Arial"/>
                <a:sym typeface="Arial"/>
              </a:rPr>
              <a:t>darkflow는 darknet+tensorflow 로부터 나온 이름의 프레임워크로 텐서플로우로 구현한 YOLO 프레임 워크입니다. darkflow의 경우 타 프레임워크에 비해 구현 과정에서 발생하는 성능 손실이 가장 크다고 알려져있습니다. 또, V2(버전 투) YOLO 까지는 개발이 진행되다 V3 모델부터 개발 진행이 거의 되고 있지 않아 아직 V4 , V5 에 대한 접근을 할 수 없었습니다. (PyTorch는 벌써 V5 까지 구현 개발이 많이 됨)</a:t>
            </a:r>
            <a:endParaRPr>
              <a:latin typeface="Arial"/>
              <a:ea typeface="Arial"/>
              <a:cs typeface="Arial"/>
              <a:sym typeface="Arial"/>
            </a:endParaRPr>
          </a:p>
          <a:p>
            <a:pPr marL="457200" lvl="0" indent="0" algn="l" rtl="0">
              <a:spcBef>
                <a:spcPts val="0"/>
              </a:spcBef>
              <a:spcAft>
                <a:spcPts val="0"/>
              </a:spcAft>
              <a:buClr>
                <a:schemeClr val="dk1"/>
              </a:buClr>
              <a:buSzPts val="1400"/>
              <a:buFont typeface="Arial"/>
              <a:buNone/>
            </a:pPr>
            <a:endParaRPr>
              <a:latin typeface="Arial"/>
              <a:ea typeface="Arial"/>
              <a:cs typeface="Arial"/>
              <a:sym typeface="Arial"/>
            </a:endParaRPr>
          </a:p>
          <a:p>
            <a:pPr marL="457200" lvl="0" indent="-304800" algn="l" rtl="0">
              <a:spcBef>
                <a:spcPts val="0"/>
              </a:spcBef>
              <a:spcAft>
                <a:spcPts val="0"/>
              </a:spcAft>
              <a:buClr>
                <a:schemeClr val="dk1"/>
              </a:buClr>
              <a:buSzPts val="1200"/>
              <a:buAutoNum type="arabicPeriod"/>
            </a:pPr>
            <a:r>
              <a:rPr lang="ko-KR">
                <a:latin typeface="Arial"/>
                <a:ea typeface="Arial"/>
                <a:cs typeface="Arial"/>
                <a:sym typeface="Arial"/>
              </a:rPr>
              <a:t>Keras로 구현한 YOLO 모델의 경우 .h5 변환 과정에서 정확도 손실이 일어나는 문제가 아직 이슈로 남아있었고 출력층에서 저희가 원하는 분류 형태로 디코딩하는 작업이 수월하지 않았습니다.</a:t>
            </a:r>
            <a:endParaRPr>
              <a:latin typeface="Arial"/>
              <a:ea typeface="Arial"/>
              <a:cs typeface="Arial"/>
              <a:sym typeface="Arial"/>
            </a:endParaRPr>
          </a:p>
          <a:p>
            <a:pPr marL="0" lvl="0" indent="0" algn="l" rtl="0">
              <a:spcBef>
                <a:spcPts val="0"/>
              </a:spcBef>
              <a:spcAft>
                <a:spcPts val="0"/>
              </a:spcAft>
              <a:buClr>
                <a:schemeClr val="dk1"/>
              </a:buClr>
              <a:buSzPts val="1400"/>
              <a:buFont typeface="Arial"/>
              <a:buNone/>
            </a:pPr>
            <a:endParaRPr>
              <a:latin typeface="Arial"/>
              <a:ea typeface="Arial"/>
              <a:cs typeface="Arial"/>
              <a:sym typeface="Arial"/>
            </a:endParaRPr>
          </a:p>
          <a:p>
            <a:pPr marL="457200" lvl="0" indent="-304800" algn="l" rtl="0">
              <a:spcBef>
                <a:spcPts val="0"/>
              </a:spcBef>
              <a:spcAft>
                <a:spcPts val="0"/>
              </a:spcAft>
              <a:buClr>
                <a:schemeClr val="dk1"/>
              </a:buClr>
              <a:buSzPts val="1200"/>
              <a:buAutoNum type="arabicPeriod"/>
            </a:pPr>
            <a:r>
              <a:rPr lang="ko-KR">
                <a:latin typeface="Arial"/>
                <a:ea typeface="Arial"/>
                <a:cs typeface="Arial"/>
                <a:sym typeface="Arial"/>
              </a:rPr>
              <a:t>Darknet을 코랩 환경에서 활용하는 경우 별도의 설치와 경로지정 등 까다로운 과정을 모두 생략할 수 있어 초기 단계에서는 가장 이상적인 작업환경이라 생각하였으나 데이터셋의 규모가 클 경우 실행 과정에서 memory-limit 문제가 발생하였습니다.</a:t>
            </a:r>
            <a:endParaRPr>
              <a:solidFill>
                <a:srgbClr val="000000"/>
              </a:solidFill>
              <a:latin typeface="Arial"/>
              <a:ea typeface="Arial"/>
              <a:cs typeface="Arial"/>
              <a:sym typeface="Arial"/>
            </a:endParaRPr>
          </a:p>
        </p:txBody>
      </p:sp>
      <p:sp>
        <p:nvSpPr>
          <p:cNvPr id="792" name="Google Shape;792;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i="0" u="none" strike="noStrike">
                <a:solidFill>
                  <a:srgbClr val="000000"/>
                </a:solidFill>
                <a:latin typeface="Arial"/>
                <a:ea typeface="Arial"/>
                <a:cs typeface="Arial"/>
                <a:sym typeface="Arial"/>
              </a:rPr>
              <a:t>결국 가장 많이 사용하고, 자료가 많은 darknet프레임 워크를 로컬 환경에서 </a:t>
            </a:r>
            <a:r>
              <a:rPr lang="ko-KR">
                <a:solidFill>
                  <a:srgbClr val="000000"/>
                </a:solidFill>
                <a:latin typeface="Arial"/>
                <a:ea typeface="Arial"/>
                <a:cs typeface="Arial"/>
                <a:sym typeface="Arial"/>
              </a:rPr>
              <a:t>빌드하여 </a:t>
            </a:r>
            <a:r>
              <a:rPr lang="ko-KR" i="0" u="none" strike="noStrike">
                <a:solidFill>
                  <a:srgbClr val="000000"/>
                </a:solidFill>
                <a:latin typeface="Arial"/>
                <a:ea typeface="Arial"/>
                <a:cs typeface="Arial"/>
                <a:sym typeface="Arial"/>
              </a:rPr>
              <a:t>사용하는 방법을 선택하였습니다. </a:t>
            </a:r>
            <a:endParaRPr i="0" u="none" strike="noStrike">
              <a:solidFill>
                <a:srgbClr val="000000"/>
              </a:solidFill>
              <a:latin typeface="Arial"/>
              <a:ea typeface="Arial"/>
              <a:cs typeface="Arial"/>
              <a:sym typeface="Arial"/>
            </a:endParaRPr>
          </a:p>
          <a:p>
            <a:pPr marL="0" lvl="0" indent="0" algn="l" rtl="0">
              <a:spcBef>
                <a:spcPts val="0"/>
              </a:spcBef>
              <a:spcAft>
                <a:spcPts val="0"/>
              </a:spcAft>
              <a:buNone/>
            </a:pPr>
            <a:endParaRPr>
              <a:solidFill>
                <a:srgbClr val="000000"/>
              </a:solidFill>
              <a:latin typeface="Arial"/>
              <a:ea typeface="Arial"/>
              <a:cs typeface="Arial"/>
              <a:sym typeface="Arial"/>
            </a:endParaRPr>
          </a:p>
          <a:p>
            <a:pPr marL="0" lvl="0" indent="0" algn="l" rtl="0">
              <a:spcBef>
                <a:spcPts val="0"/>
              </a:spcBef>
              <a:spcAft>
                <a:spcPts val="0"/>
              </a:spcAft>
              <a:buClr>
                <a:schemeClr val="dk1"/>
              </a:buClr>
              <a:buSzPts val="1400"/>
              <a:buFont typeface="Arial"/>
              <a:buNone/>
            </a:pPr>
            <a:r>
              <a:rPr lang="ko-KR">
                <a:latin typeface="Arial"/>
                <a:ea typeface="Arial"/>
                <a:cs typeface="Arial"/>
                <a:sym typeface="Arial"/>
              </a:rPr>
              <a:t>학습 환경은 멀티캠퍼스 GPU 데스크톱에 CUDA 10.1 , cuDNN 8.0.5 를 설치하여 RTX 2070 super GPU 2대로 학습을 진행하였습니다.</a:t>
            </a:r>
            <a:endParaRPr>
              <a:solidFill>
                <a:srgbClr val="000000"/>
              </a:solidFill>
              <a:latin typeface="Arial"/>
              <a:ea typeface="Arial"/>
              <a:cs typeface="Arial"/>
              <a:sym typeface="Arial"/>
            </a:endParaRPr>
          </a:p>
          <a:p>
            <a:pPr marL="0" lvl="0" indent="0" algn="l" rtl="0">
              <a:spcBef>
                <a:spcPts val="0"/>
              </a:spcBef>
              <a:spcAft>
                <a:spcPts val="0"/>
              </a:spcAft>
              <a:buNone/>
            </a:pPr>
            <a:br>
              <a:rPr lang="ko-KR">
                <a:solidFill>
                  <a:srgbClr val="000000"/>
                </a:solidFill>
                <a:latin typeface="Arial"/>
                <a:ea typeface="Arial"/>
                <a:cs typeface="Arial"/>
                <a:sym typeface="Arial"/>
              </a:rPr>
            </a:br>
            <a:r>
              <a:rPr lang="ko-KR">
                <a:solidFill>
                  <a:srgbClr val="000000"/>
                </a:solidFill>
                <a:latin typeface="Arial"/>
                <a:ea typeface="Arial"/>
                <a:cs typeface="Arial"/>
                <a:sym typeface="Arial"/>
              </a:rPr>
              <a:t>다크넷은 yolo 만을 위해 제작된 프레임워크로 CPU , GPU 를 모두 지원하며 cuDNN을 잘 활용할 수 있는 프레임워크로 유명합니다.</a:t>
            </a:r>
            <a:endParaRPr>
              <a:solidFill>
                <a:srgbClr val="000000"/>
              </a:solidFill>
              <a:latin typeface="Arial"/>
              <a:ea typeface="Arial"/>
              <a:cs typeface="Arial"/>
              <a:sym typeface="Arial"/>
            </a:endParaRPr>
          </a:p>
          <a:p>
            <a:pPr marL="0" lvl="0" indent="0" algn="l" rtl="0">
              <a:spcBef>
                <a:spcPts val="0"/>
              </a:spcBef>
              <a:spcAft>
                <a:spcPts val="0"/>
              </a:spcAft>
              <a:buNone/>
            </a:pPr>
            <a:endParaRPr>
              <a:solidFill>
                <a:srgbClr val="000000"/>
              </a:solidFill>
              <a:latin typeface="Arial"/>
              <a:ea typeface="Arial"/>
              <a:cs typeface="Arial"/>
              <a:sym typeface="Arial"/>
            </a:endParaRPr>
          </a:p>
          <a:p>
            <a:pPr marL="0" lvl="0" indent="0" algn="l" rtl="0">
              <a:spcBef>
                <a:spcPts val="0"/>
              </a:spcBef>
              <a:spcAft>
                <a:spcPts val="0"/>
              </a:spcAft>
              <a:buNone/>
            </a:pPr>
            <a:r>
              <a:rPr lang="ko-KR">
                <a:solidFill>
                  <a:srgbClr val="000000"/>
                </a:solidFill>
                <a:latin typeface="Arial"/>
                <a:ea typeface="Arial"/>
                <a:cs typeface="Arial"/>
                <a:sym typeface="Arial"/>
              </a:rPr>
              <a:t>저희는 이런 다크넷을 통해 앞서 말한 커스텀 이미지셋과 사전학습된 yoloV3 모델 가중치를 이용하여 전이학습을 진행하였습니다.</a:t>
            </a:r>
            <a:endParaRPr>
              <a:solidFill>
                <a:srgbClr val="000000"/>
              </a:solidFill>
              <a:latin typeface="Arial"/>
              <a:ea typeface="Arial"/>
              <a:cs typeface="Arial"/>
              <a:sym typeface="Arial"/>
            </a:endParaRPr>
          </a:p>
        </p:txBody>
      </p:sp>
      <p:sp>
        <p:nvSpPr>
          <p:cNvPr id="823" name="Google Shape;823;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기술은 우리를 좀 더 편한 세상으로 인도합니다. 인공지능 분야의 발전은 우리의 삶을 상상하지 못한 방향으로 발전시키고 있습니다.</a:t>
            </a:r>
            <a:endParaRPr/>
          </a:p>
        </p:txBody>
      </p:sp>
      <p:sp>
        <p:nvSpPr>
          <p:cNvPr id="122" name="Google Shape;122;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b="0" i="0" u="none" strike="noStrike" dirty="0">
                <a:solidFill>
                  <a:srgbClr val="000000"/>
                </a:solidFill>
                <a:latin typeface="Arial"/>
                <a:ea typeface="Arial"/>
                <a:cs typeface="Arial"/>
                <a:sym typeface="Arial"/>
              </a:rPr>
              <a:t>다음은 </a:t>
            </a:r>
            <a:r>
              <a:rPr lang="ko-KR" dirty="0">
                <a:solidFill>
                  <a:srgbClr val="000000"/>
                </a:solidFill>
                <a:latin typeface="Arial"/>
                <a:ea typeface="Arial"/>
                <a:cs typeface="Arial"/>
                <a:sym typeface="Arial"/>
              </a:rPr>
              <a:t>전이학습을 완료한 저희의 모델의 학습 결과입니다.</a:t>
            </a:r>
            <a:endParaRPr dirty="0">
              <a:solidFill>
                <a:srgbClr val="000000"/>
              </a:solidFill>
              <a:latin typeface="Arial"/>
              <a:ea typeface="Arial"/>
              <a:cs typeface="Arial"/>
              <a:sym typeface="Arial"/>
            </a:endParaRPr>
          </a:p>
          <a:p>
            <a:pPr marL="0" lvl="0" indent="0" algn="l" rtl="0">
              <a:spcBef>
                <a:spcPts val="0"/>
              </a:spcBef>
              <a:spcAft>
                <a:spcPts val="0"/>
              </a:spcAft>
              <a:buNone/>
            </a:pPr>
            <a:endParaRPr dirty="0">
              <a:solidFill>
                <a:srgbClr val="000000"/>
              </a:solidFill>
              <a:latin typeface="Arial"/>
              <a:ea typeface="Arial"/>
              <a:cs typeface="Arial"/>
              <a:sym typeface="Arial"/>
            </a:endParaRPr>
          </a:p>
          <a:p>
            <a:pPr marL="0" lvl="0" indent="0" algn="l" rtl="0">
              <a:spcBef>
                <a:spcPts val="0"/>
              </a:spcBef>
              <a:spcAft>
                <a:spcPts val="0"/>
              </a:spcAft>
              <a:buNone/>
            </a:pPr>
            <a:r>
              <a:rPr lang="ko-KR" b="0" i="0" u="none" strike="noStrike" dirty="0">
                <a:solidFill>
                  <a:srgbClr val="000000"/>
                </a:solidFill>
                <a:latin typeface="Arial"/>
                <a:ea typeface="Arial"/>
                <a:cs typeface="Arial"/>
                <a:sym typeface="Arial"/>
              </a:rPr>
              <a:t>왼쪽에는 매 </a:t>
            </a:r>
            <a:r>
              <a:rPr lang="ko-KR" b="0" i="0" u="none" strike="noStrike" dirty="0" err="1">
                <a:solidFill>
                  <a:srgbClr val="000000"/>
                </a:solidFill>
                <a:latin typeface="Arial"/>
                <a:ea typeface="Arial"/>
                <a:cs typeface="Arial"/>
                <a:sym typeface="Arial"/>
              </a:rPr>
              <a:t>iteration</a:t>
            </a:r>
            <a:r>
              <a:rPr lang="ko-KR" b="0" i="0" u="none" strike="noStrike" dirty="0">
                <a:solidFill>
                  <a:srgbClr val="000000"/>
                </a:solidFill>
                <a:latin typeface="Arial"/>
                <a:ea typeface="Arial"/>
                <a:cs typeface="Arial"/>
                <a:sym typeface="Arial"/>
              </a:rPr>
              <a:t> 마다 각 클래스의 </a:t>
            </a:r>
            <a:r>
              <a:rPr lang="ko-KR" b="0" i="0" u="none" strike="noStrike" dirty="0" err="1">
                <a:solidFill>
                  <a:srgbClr val="000000"/>
                </a:solidFill>
                <a:latin typeface="Arial"/>
                <a:ea typeface="Arial"/>
                <a:cs typeface="Arial"/>
                <a:sym typeface="Arial"/>
              </a:rPr>
              <a:t>mse</a:t>
            </a:r>
            <a:r>
              <a:rPr lang="ko-KR" b="0" i="0" u="none" strike="noStrike" dirty="0">
                <a:solidFill>
                  <a:srgbClr val="000000"/>
                </a:solidFill>
                <a:latin typeface="Arial"/>
                <a:ea typeface="Arial"/>
                <a:cs typeface="Arial"/>
                <a:sym typeface="Arial"/>
              </a:rPr>
              <a:t> </a:t>
            </a:r>
            <a:r>
              <a:rPr lang="ko-KR" b="0" i="0" u="none" strike="noStrike" dirty="0" err="1">
                <a:solidFill>
                  <a:srgbClr val="000000"/>
                </a:solidFill>
                <a:latin typeface="Arial"/>
                <a:ea typeface="Arial"/>
                <a:cs typeface="Arial"/>
                <a:sym typeface="Arial"/>
              </a:rPr>
              <a:t>loss</a:t>
            </a:r>
            <a:r>
              <a:rPr lang="ko-KR" b="0" i="0" u="none" strike="noStrike" dirty="0">
                <a:solidFill>
                  <a:srgbClr val="000000"/>
                </a:solidFill>
                <a:latin typeface="Arial"/>
                <a:ea typeface="Arial"/>
                <a:cs typeface="Arial"/>
                <a:sym typeface="Arial"/>
              </a:rPr>
              <a:t> 평균이 파란점으로 , YOLO 모델의 </a:t>
            </a:r>
            <a:r>
              <a:rPr lang="ko-KR" dirty="0">
                <a:solidFill>
                  <a:srgbClr val="000000"/>
                </a:solidFill>
                <a:latin typeface="Arial"/>
                <a:ea typeface="Arial"/>
                <a:cs typeface="Arial"/>
                <a:sym typeface="Arial"/>
              </a:rPr>
              <a:t>평균 정밀도인 </a:t>
            </a:r>
            <a:r>
              <a:rPr lang="ko-KR" b="0" i="0" u="none" strike="noStrike" dirty="0" err="1">
                <a:solidFill>
                  <a:srgbClr val="000000"/>
                </a:solidFill>
                <a:latin typeface="Arial"/>
                <a:ea typeface="Arial"/>
                <a:cs typeface="Arial"/>
                <a:sym typeface="Arial"/>
              </a:rPr>
              <a:t>mAP</a:t>
            </a:r>
            <a:r>
              <a:rPr lang="ko-KR" b="0" i="0" u="none" strike="noStrike" dirty="0">
                <a:solidFill>
                  <a:srgbClr val="000000"/>
                </a:solidFill>
                <a:latin typeface="Arial"/>
                <a:ea typeface="Arial"/>
                <a:cs typeface="Arial"/>
                <a:sym typeface="Arial"/>
              </a:rPr>
              <a:t> 지표가 빨간 점으로 </a:t>
            </a:r>
            <a:r>
              <a:rPr lang="ko-KR" dirty="0">
                <a:solidFill>
                  <a:srgbClr val="000000"/>
                </a:solidFill>
                <a:latin typeface="Arial"/>
                <a:ea typeface="Arial"/>
                <a:cs typeface="Arial"/>
                <a:sym typeface="Arial"/>
              </a:rPr>
              <a:t>표시되어 있습니다.</a:t>
            </a:r>
            <a:endParaRPr dirty="0">
              <a:solidFill>
                <a:srgbClr val="000000"/>
              </a:solidFill>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r>
              <a:rPr lang="ko-KR" dirty="0">
                <a:latin typeface="Arial"/>
                <a:ea typeface="Arial"/>
                <a:cs typeface="Arial"/>
                <a:sym typeface="Arial"/>
              </a:rPr>
              <a:t>총 60200 </a:t>
            </a:r>
            <a:r>
              <a:rPr lang="ko-KR" dirty="0" err="1">
                <a:latin typeface="Arial"/>
                <a:ea typeface="Arial"/>
                <a:cs typeface="Arial"/>
                <a:sym typeface="Arial"/>
              </a:rPr>
              <a:t>iteration</a:t>
            </a:r>
            <a:r>
              <a:rPr lang="ko-KR" dirty="0">
                <a:latin typeface="Arial"/>
                <a:ea typeface="Arial"/>
                <a:cs typeface="Arial"/>
                <a:sym typeface="Arial"/>
              </a:rPr>
              <a:t> (84 </a:t>
            </a:r>
            <a:r>
              <a:rPr lang="ko-KR" dirty="0" err="1">
                <a:latin typeface="Arial"/>
                <a:ea typeface="Arial"/>
                <a:cs typeface="Arial"/>
                <a:sym typeface="Arial"/>
              </a:rPr>
              <a:t>epochs</a:t>
            </a:r>
            <a:r>
              <a:rPr lang="ko-KR" dirty="0">
                <a:latin typeface="Arial"/>
                <a:ea typeface="Arial"/>
                <a:cs typeface="Arial"/>
                <a:sym typeface="Arial"/>
              </a:rPr>
              <a:t>) 을 통해 학습하였으며 완료 시점 </a:t>
            </a:r>
            <a:r>
              <a:rPr lang="ko-KR" dirty="0" err="1">
                <a:latin typeface="Arial"/>
                <a:ea typeface="Arial"/>
                <a:cs typeface="Arial"/>
                <a:sym typeface="Arial"/>
              </a:rPr>
              <a:t>average</a:t>
            </a:r>
            <a:r>
              <a:rPr lang="ko-KR" dirty="0">
                <a:latin typeface="Arial"/>
                <a:ea typeface="Arial"/>
                <a:cs typeface="Arial"/>
                <a:sym typeface="Arial"/>
              </a:rPr>
              <a:t> </a:t>
            </a:r>
            <a:r>
              <a:rPr lang="ko-KR" dirty="0" err="1">
                <a:latin typeface="Arial"/>
                <a:ea typeface="Arial"/>
                <a:cs typeface="Arial"/>
                <a:sym typeface="Arial"/>
              </a:rPr>
              <a:t>loss</a:t>
            </a:r>
            <a:r>
              <a:rPr lang="ko-KR" dirty="0">
                <a:latin typeface="Arial"/>
                <a:ea typeface="Arial"/>
                <a:cs typeface="Arial"/>
                <a:sym typeface="Arial"/>
              </a:rPr>
              <a:t>(</a:t>
            </a:r>
            <a:r>
              <a:rPr lang="ko-KR" dirty="0" err="1">
                <a:latin typeface="Arial"/>
                <a:ea typeface="Arial"/>
                <a:cs typeface="Arial"/>
                <a:sym typeface="Arial"/>
              </a:rPr>
              <a:t>mse</a:t>
            </a:r>
            <a:r>
              <a:rPr lang="ko-KR" dirty="0">
                <a:latin typeface="Arial"/>
                <a:ea typeface="Arial"/>
                <a:cs typeface="Arial"/>
                <a:sym typeface="Arial"/>
              </a:rPr>
              <a:t>) 는 0.83 , </a:t>
            </a:r>
            <a:r>
              <a:rPr lang="ko-KR" dirty="0" err="1">
                <a:latin typeface="Arial"/>
                <a:ea typeface="Arial"/>
                <a:cs typeface="Arial"/>
                <a:sym typeface="Arial"/>
              </a:rPr>
              <a:t>mAP</a:t>
            </a:r>
            <a:r>
              <a:rPr lang="ko-KR" dirty="0">
                <a:latin typeface="Arial"/>
                <a:ea typeface="Arial"/>
                <a:cs typeface="Arial"/>
                <a:sym typeface="Arial"/>
              </a:rPr>
              <a:t>(</a:t>
            </a:r>
            <a:r>
              <a:rPr lang="ko-KR" dirty="0" err="1">
                <a:latin typeface="Arial"/>
                <a:ea typeface="Arial"/>
                <a:cs typeface="Arial"/>
                <a:sym typeface="Arial"/>
              </a:rPr>
              <a:t>민에버리지프리시젼</a:t>
            </a:r>
            <a:r>
              <a:rPr lang="ko-KR" dirty="0">
                <a:latin typeface="Arial"/>
                <a:ea typeface="Arial"/>
                <a:cs typeface="Arial"/>
                <a:sym typeface="Arial"/>
              </a:rPr>
              <a:t>) 는 45% 정도로 확인 되었습니다.</a:t>
            </a:r>
            <a:endParaRPr dirty="0"/>
          </a:p>
          <a:p>
            <a:pPr marL="0" lvl="0" indent="0" algn="l" rtl="0">
              <a:spcBef>
                <a:spcPts val="0"/>
              </a:spcBef>
              <a:spcAft>
                <a:spcPts val="0"/>
              </a:spcAft>
              <a:buNone/>
            </a:pPr>
            <a:br>
              <a:rPr lang="ko-KR" b="0" dirty="0"/>
            </a:br>
            <a:r>
              <a:rPr lang="ko-KR" dirty="0" err="1"/>
              <a:t>pretrained</a:t>
            </a:r>
            <a:r>
              <a:rPr lang="ko-KR" dirty="0"/>
              <a:t> </a:t>
            </a:r>
            <a:r>
              <a:rPr lang="ko-KR" dirty="0" err="1"/>
              <a:t>model의</a:t>
            </a:r>
            <a:r>
              <a:rPr lang="ko-KR" dirty="0"/>
              <a:t> </a:t>
            </a:r>
            <a:r>
              <a:rPr lang="ko-KR" dirty="0" err="1"/>
              <a:t>mAP</a:t>
            </a:r>
            <a:r>
              <a:rPr lang="ko-KR" dirty="0"/>
              <a:t> 성능인 </a:t>
            </a:r>
            <a:r>
              <a:rPr lang="ko-KR" dirty="0">
                <a:solidFill>
                  <a:srgbClr val="24292E"/>
                </a:solidFill>
                <a:highlight>
                  <a:srgbClr val="FFFFFF"/>
                </a:highlight>
                <a:latin typeface="Arial"/>
                <a:ea typeface="Arial"/>
                <a:cs typeface="Arial"/>
                <a:sym typeface="Arial"/>
              </a:rPr>
              <a:t>55.3% 에 비해 다소 </a:t>
            </a:r>
            <a:r>
              <a:rPr lang="ko-KR" dirty="0" err="1">
                <a:solidFill>
                  <a:srgbClr val="24292E"/>
                </a:solidFill>
                <a:highlight>
                  <a:srgbClr val="FFFFFF"/>
                </a:highlight>
                <a:latin typeface="Arial"/>
                <a:ea typeface="Arial"/>
                <a:cs typeface="Arial"/>
                <a:sym typeface="Arial"/>
              </a:rPr>
              <a:t>안좋은</a:t>
            </a:r>
            <a:r>
              <a:rPr lang="ko-KR" dirty="0">
                <a:solidFill>
                  <a:srgbClr val="24292E"/>
                </a:solidFill>
                <a:highlight>
                  <a:srgbClr val="FFFFFF"/>
                </a:highlight>
                <a:latin typeface="Arial"/>
                <a:ea typeface="Arial"/>
                <a:cs typeface="Arial"/>
                <a:sym typeface="Arial"/>
              </a:rPr>
              <a:t> 성능을 보였는데 인식률이 특히 좋지 않은 몇몇 분류로 인해 이러한 성능을 </a:t>
            </a:r>
            <a:r>
              <a:rPr lang="ko-KR" dirty="0" err="1">
                <a:solidFill>
                  <a:srgbClr val="24292E"/>
                </a:solidFill>
                <a:highlight>
                  <a:srgbClr val="FFFFFF"/>
                </a:highlight>
                <a:latin typeface="Arial"/>
                <a:ea typeface="Arial"/>
                <a:cs typeface="Arial"/>
                <a:sym typeface="Arial"/>
              </a:rPr>
              <a:t>보인것으로</a:t>
            </a:r>
            <a:r>
              <a:rPr lang="ko-KR" dirty="0">
                <a:solidFill>
                  <a:srgbClr val="24292E"/>
                </a:solidFill>
                <a:highlight>
                  <a:srgbClr val="FFFFFF"/>
                </a:highlight>
                <a:latin typeface="Arial"/>
                <a:ea typeface="Arial"/>
                <a:cs typeface="Arial"/>
                <a:sym typeface="Arial"/>
              </a:rPr>
              <a:t> 생각됩니다. </a:t>
            </a:r>
            <a:endParaRPr dirty="0">
              <a:solidFill>
                <a:srgbClr val="24292E"/>
              </a:solidFill>
              <a:highlight>
                <a:srgbClr val="FFFFFF"/>
              </a:highlight>
              <a:latin typeface="Arial"/>
              <a:ea typeface="Arial"/>
              <a:cs typeface="Arial"/>
              <a:sym typeface="Arial"/>
            </a:endParaRPr>
          </a:p>
          <a:p>
            <a:pPr marL="0" lvl="0" indent="0" algn="l" rtl="0">
              <a:spcBef>
                <a:spcPts val="0"/>
              </a:spcBef>
              <a:spcAft>
                <a:spcPts val="0"/>
              </a:spcAft>
              <a:buNone/>
            </a:pPr>
            <a:endParaRPr sz="1100" dirty="0">
              <a:solidFill>
                <a:srgbClr val="24292E"/>
              </a:solidFill>
              <a:highlight>
                <a:srgbClr val="FFFFFF"/>
              </a:highlight>
              <a:latin typeface="Arial"/>
              <a:ea typeface="Arial"/>
              <a:cs typeface="Arial"/>
              <a:sym typeface="Arial"/>
            </a:endParaRPr>
          </a:p>
          <a:p>
            <a:pPr marL="0" lvl="0" indent="0" algn="l" rtl="0">
              <a:spcBef>
                <a:spcPts val="0"/>
              </a:spcBef>
              <a:spcAft>
                <a:spcPts val="0"/>
              </a:spcAft>
              <a:buNone/>
            </a:pPr>
            <a:r>
              <a:rPr lang="ko-KR" dirty="0">
                <a:solidFill>
                  <a:srgbClr val="000000"/>
                </a:solidFill>
                <a:latin typeface="Arial"/>
                <a:ea typeface="Arial"/>
                <a:cs typeface="Arial"/>
                <a:sym typeface="Arial"/>
              </a:rPr>
              <a:t>학습 결과 80% 이상의 AP </a:t>
            </a:r>
            <a:r>
              <a:rPr lang="ko-KR" dirty="0" err="1">
                <a:solidFill>
                  <a:srgbClr val="000000"/>
                </a:solidFill>
                <a:latin typeface="Arial"/>
                <a:ea typeface="Arial"/>
                <a:cs typeface="Arial"/>
                <a:sym typeface="Arial"/>
              </a:rPr>
              <a:t>를</a:t>
            </a:r>
            <a:r>
              <a:rPr lang="ko-KR" dirty="0">
                <a:solidFill>
                  <a:srgbClr val="000000"/>
                </a:solidFill>
                <a:latin typeface="Arial"/>
                <a:ea typeface="Arial"/>
                <a:cs typeface="Arial"/>
                <a:sym typeface="Arial"/>
              </a:rPr>
              <a:t> 보이는 분류가 4개 , 30 미만의 AP </a:t>
            </a:r>
            <a:r>
              <a:rPr lang="ko-KR" dirty="0" err="1">
                <a:solidFill>
                  <a:srgbClr val="000000"/>
                </a:solidFill>
                <a:latin typeface="Arial"/>
                <a:ea typeface="Arial"/>
                <a:cs typeface="Arial"/>
                <a:sym typeface="Arial"/>
              </a:rPr>
              <a:t>를</a:t>
            </a:r>
            <a:r>
              <a:rPr lang="ko-KR" dirty="0">
                <a:solidFill>
                  <a:srgbClr val="000000"/>
                </a:solidFill>
                <a:latin typeface="Arial"/>
                <a:ea typeface="Arial"/>
                <a:cs typeface="Arial"/>
                <a:sym typeface="Arial"/>
              </a:rPr>
              <a:t> 보이는 분류가 6개로 </a:t>
            </a:r>
            <a:r>
              <a:rPr lang="ko-KR" dirty="0" err="1">
                <a:solidFill>
                  <a:srgbClr val="000000"/>
                </a:solidFill>
                <a:latin typeface="Arial"/>
                <a:ea typeface="Arial"/>
                <a:cs typeface="Arial"/>
                <a:sym typeface="Arial"/>
              </a:rPr>
              <a:t>분류별</a:t>
            </a:r>
            <a:r>
              <a:rPr lang="ko-KR" dirty="0">
                <a:solidFill>
                  <a:srgbClr val="000000"/>
                </a:solidFill>
                <a:latin typeface="Arial"/>
                <a:ea typeface="Arial"/>
                <a:cs typeface="Arial"/>
                <a:sym typeface="Arial"/>
              </a:rPr>
              <a:t> AP 차이가 저희 예상보다 조금 컸습니다.</a:t>
            </a:r>
            <a:endParaRPr dirty="0">
              <a:solidFill>
                <a:srgbClr val="000000"/>
              </a:solidFill>
              <a:latin typeface="Arial"/>
              <a:ea typeface="Arial"/>
              <a:cs typeface="Arial"/>
              <a:sym typeface="Arial"/>
            </a:endParaRPr>
          </a:p>
          <a:p>
            <a:pPr marL="0" lvl="0" indent="0" algn="l" rtl="0">
              <a:spcBef>
                <a:spcPts val="0"/>
              </a:spcBef>
              <a:spcAft>
                <a:spcPts val="0"/>
              </a:spcAft>
              <a:buNone/>
            </a:pPr>
            <a:endParaRPr dirty="0">
              <a:solidFill>
                <a:srgbClr val="000000"/>
              </a:solidFill>
              <a:latin typeface="Arial"/>
              <a:ea typeface="Arial"/>
              <a:cs typeface="Arial"/>
              <a:sym typeface="Arial"/>
            </a:endParaRPr>
          </a:p>
          <a:p>
            <a:pPr marL="0" lvl="0" indent="0" algn="l" rtl="0">
              <a:spcBef>
                <a:spcPts val="0"/>
              </a:spcBef>
              <a:spcAft>
                <a:spcPts val="0"/>
              </a:spcAft>
              <a:buNone/>
            </a:pPr>
            <a:r>
              <a:rPr lang="ko-KR" dirty="0">
                <a:solidFill>
                  <a:srgbClr val="000000"/>
                </a:solidFill>
                <a:latin typeface="Arial"/>
                <a:ea typeface="Arial"/>
                <a:cs typeface="Arial"/>
                <a:sym typeface="Arial"/>
              </a:rPr>
              <a:t>특히나 검출이 잘 됐던 분류는 버스, 개, </a:t>
            </a:r>
            <a:r>
              <a:rPr lang="ko-KR" dirty="0" err="1">
                <a:solidFill>
                  <a:srgbClr val="000000"/>
                </a:solidFill>
                <a:latin typeface="Arial"/>
                <a:ea typeface="Arial"/>
                <a:cs typeface="Arial"/>
                <a:sym typeface="Arial"/>
              </a:rPr>
              <a:t>천원짜리</a:t>
            </a:r>
            <a:r>
              <a:rPr lang="ko-KR" dirty="0">
                <a:solidFill>
                  <a:srgbClr val="000000"/>
                </a:solidFill>
                <a:latin typeface="Arial"/>
                <a:ea typeface="Arial"/>
                <a:cs typeface="Arial"/>
                <a:sym typeface="Arial"/>
              </a:rPr>
              <a:t> 지폐였습니다.</a:t>
            </a:r>
            <a:endParaRPr dirty="0">
              <a:solidFill>
                <a:srgbClr val="000000"/>
              </a:solidFill>
              <a:latin typeface="Arial"/>
              <a:ea typeface="Arial"/>
              <a:cs typeface="Arial"/>
              <a:sym typeface="Arial"/>
            </a:endParaRPr>
          </a:p>
          <a:p>
            <a:pPr marL="0" lvl="0" indent="0" algn="l" rtl="0">
              <a:spcBef>
                <a:spcPts val="0"/>
              </a:spcBef>
              <a:spcAft>
                <a:spcPts val="0"/>
              </a:spcAft>
              <a:buNone/>
            </a:pPr>
            <a:br>
              <a:rPr lang="ko-KR" b="0" dirty="0"/>
            </a:br>
            <a:endParaRPr dirty="0"/>
          </a:p>
        </p:txBody>
      </p:sp>
      <p:sp>
        <p:nvSpPr>
          <p:cNvPr id="838" name="Google Shape;838;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r>
              <a:rPr lang="ko-KR"/>
              <a:t>다음은 모듈화 작업에 관한 내용입니다.</a:t>
            </a:r>
            <a:endParaRPr/>
          </a:p>
        </p:txBody>
      </p:sp>
      <p:sp>
        <p:nvSpPr>
          <p:cNvPr id="856" name="Google Shape;856;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K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rtl="0">
              <a:spcBef>
                <a:spcPts val="0"/>
              </a:spcBef>
              <a:spcAft>
                <a:spcPts val="0"/>
              </a:spcAft>
            </a:pP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앞서 다룬 두 모델의 개발을 완료한 후 실제 서비스와 비슷하게 구현하기 위해 서로 상호작용 가능한 모듈화 작업을 진행하였습니다</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다음 그림은 각 모듈의 상호작용 방식을 확인할 수 있는 동작 흐름도 입니다</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 </a:t>
            </a:r>
            <a:endParaRPr lang="ko-KR" altLang="en-US" b="0" dirty="0">
              <a:effectLst/>
            </a:endParaRPr>
          </a:p>
          <a:p>
            <a:br>
              <a:rPr lang="ko-KR" altLang="en-US" b="0" dirty="0">
                <a:effectLst/>
              </a:rPr>
            </a:br>
            <a:endParaRPr lang="ko-KR" altLang="en-US" dirty="0"/>
          </a:p>
        </p:txBody>
      </p:sp>
      <p:sp>
        <p:nvSpPr>
          <p:cNvPr id="4" name="슬라이드 번호 개체 틀 3"/>
          <p:cNvSpPr>
            <a:spLocks noGrp="1"/>
          </p:cNvSpPr>
          <p:nvPr>
            <p:ph type="sldNum" sz="quarter" idx="10"/>
          </p:nvPr>
        </p:nvSpPr>
        <p:spPr/>
        <p:txBody>
          <a:bodyPr/>
          <a:lstStyle/>
          <a:p>
            <a:fld id="{D4920BC8-051E-485E-AAA8-63C6A1FE911A}" type="slidenum">
              <a:rPr lang="ko-KR" altLang="en-US" smtClean="0"/>
              <a:pPr/>
              <a:t>42</a:t>
            </a:fld>
            <a:endParaRPr lang="ko-KR" altLang="en-US" dirty="0"/>
          </a:p>
        </p:txBody>
      </p:sp>
    </p:spTree>
    <p:extLst>
      <p:ext uri="{BB962C8B-B14F-4D97-AF65-F5344CB8AC3E}">
        <p14:creationId xmlns:p14="http://schemas.microsoft.com/office/powerpoint/2010/main" val="3699340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rtl="0">
              <a:spcBef>
                <a:spcPts val="0"/>
              </a:spcBef>
              <a:spcAft>
                <a:spcPts val="0"/>
              </a:spcAft>
            </a:pP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각 모듈에서 쓰인 모델과 라이브러리를 간략히 정리해보자면</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객체 인식 모듈의 경우 </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Darknet </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을 통해 </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Yolo V3</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모델을 </a:t>
            </a:r>
            <a:r>
              <a:rPr lang="ko-KR" altLang="en-US" sz="1800" b="0" i="0" u="none" strike="noStrike" dirty="0" err="1">
                <a:solidFill>
                  <a:srgbClr val="000000"/>
                </a:solidFill>
                <a:effectLst/>
                <a:latin typeface="Malgun Gothic" panose="020B0503020000020004" pitchFamily="50" charset="-127"/>
                <a:ea typeface="Malgun Gothic" panose="020B0503020000020004" pitchFamily="50" charset="-127"/>
              </a:rPr>
              <a:t>전이학습하였고</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 OpenCV </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패키지를 통해 테스트 모델을 </a:t>
            </a:r>
            <a:r>
              <a:rPr lang="ko-KR" altLang="en-US" sz="1800" b="0" i="0" u="none" strike="noStrike" dirty="0" err="1">
                <a:solidFill>
                  <a:srgbClr val="000000"/>
                </a:solidFill>
                <a:effectLst/>
                <a:latin typeface="Malgun Gothic" panose="020B0503020000020004" pitchFamily="50" charset="-127"/>
                <a:ea typeface="Malgun Gothic" panose="020B0503020000020004" pitchFamily="50" charset="-127"/>
              </a:rPr>
              <a:t>모듈화하였습니다</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a:t>
            </a:r>
            <a:endParaRPr lang="ko-KR" altLang="en-US" b="0" dirty="0">
              <a:effectLst/>
            </a:endParaRPr>
          </a:p>
          <a:p>
            <a:br>
              <a:rPr lang="ko-KR" altLang="en-US" b="0" dirty="0">
                <a:effectLst/>
              </a:rPr>
            </a:br>
            <a:endParaRPr lang="ko-KR" altLang="en-US" dirty="0"/>
          </a:p>
        </p:txBody>
      </p:sp>
      <p:sp>
        <p:nvSpPr>
          <p:cNvPr id="4" name="슬라이드 번호 개체 틀 3"/>
          <p:cNvSpPr>
            <a:spLocks noGrp="1"/>
          </p:cNvSpPr>
          <p:nvPr>
            <p:ph type="sldNum" sz="quarter" idx="10"/>
          </p:nvPr>
        </p:nvSpPr>
        <p:spPr/>
        <p:txBody>
          <a:bodyPr/>
          <a:lstStyle/>
          <a:p>
            <a:fld id="{D4920BC8-051E-485E-AAA8-63C6A1FE911A}" type="slidenum">
              <a:rPr lang="ko-KR" altLang="en-US" smtClean="0"/>
              <a:pPr/>
              <a:t>43</a:t>
            </a:fld>
            <a:endParaRPr lang="ko-KR" altLang="en-US" dirty="0"/>
          </a:p>
        </p:txBody>
      </p:sp>
    </p:spTree>
    <p:extLst>
      <p:ext uri="{BB962C8B-B14F-4D97-AF65-F5344CB8AC3E}">
        <p14:creationId xmlns:p14="http://schemas.microsoft.com/office/powerpoint/2010/main" val="1966618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rtl="0">
              <a:spcBef>
                <a:spcPts val="0"/>
              </a:spcBef>
              <a:spcAft>
                <a:spcPts val="0"/>
              </a:spcAft>
            </a:pP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텍스트 인식 모듈의 경우 </a:t>
            </a:r>
            <a:r>
              <a:rPr lang="en-US" altLang="ko-KR" sz="1800" b="0" i="0" u="none" strike="noStrike" dirty="0" err="1">
                <a:solidFill>
                  <a:srgbClr val="000000"/>
                </a:solidFill>
                <a:effectLst/>
                <a:latin typeface="Malgun Gothic" panose="020B0503020000020004" pitchFamily="50" charset="-127"/>
                <a:ea typeface="Malgun Gothic" panose="020B0503020000020004" pitchFamily="50" charset="-127"/>
              </a:rPr>
              <a:t>deskew</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 </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패키지를 통해 이미지 </a:t>
            </a:r>
            <a:r>
              <a:rPr lang="ko-KR" altLang="en-US" sz="1800" b="0" i="0" u="none" strike="noStrike" dirty="0" err="1">
                <a:solidFill>
                  <a:srgbClr val="000000"/>
                </a:solidFill>
                <a:effectLst/>
                <a:latin typeface="Malgun Gothic" panose="020B0503020000020004" pitchFamily="50" charset="-127"/>
                <a:ea typeface="Malgun Gothic" panose="020B0503020000020004" pitchFamily="50" charset="-127"/>
              </a:rPr>
              <a:t>전처리</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 과정을 거쳐 </a:t>
            </a:r>
            <a:r>
              <a:rPr lang="en-US" altLang="ko-KR" sz="1800" b="0" i="0" u="none" strike="noStrike" dirty="0" err="1">
                <a:solidFill>
                  <a:srgbClr val="000000"/>
                </a:solidFill>
                <a:effectLst/>
                <a:latin typeface="Malgun Gothic" panose="020B0503020000020004" pitchFamily="50" charset="-127"/>
                <a:ea typeface="Malgun Gothic" panose="020B0503020000020004" pitchFamily="50" charset="-127"/>
              </a:rPr>
              <a:t>pytesseract</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 </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모델로부터 </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OCR</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을 진행하였고 </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OpenCV </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환경에서 모듈화를 진행하였습니다</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a:t>
            </a:r>
            <a:endParaRPr lang="ko-KR" altLang="en-US" b="0" dirty="0">
              <a:effectLst/>
            </a:endParaRPr>
          </a:p>
          <a:p>
            <a:br>
              <a:rPr lang="ko-KR" altLang="en-US" b="0" dirty="0">
                <a:effectLst/>
              </a:rPr>
            </a:br>
            <a:endParaRPr lang="ko-KR" altLang="en-US" dirty="0"/>
          </a:p>
        </p:txBody>
      </p:sp>
      <p:sp>
        <p:nvSpPr>
          <p:cNvPr id="4" name="슬라이드 번호 개체 틀 3"/>
          <p:cNvSpPr>
            <a:spLocks noGrp="1"/>
          </p:cNvSpPr>
          <p:nvPr>
            <p:ph type="sldNum" sz="quarter" idx="10"/>
          </p:nvPr>
        </p:nvSpPr>
        <p:spPr/>
        <p:txBody>
          <a:bodyPr/>
          <a:lstStyle/>
          <a:p>
            <a:fld id="{D4920BC8-051E-485E-AAA8-63C6A1FE911A}" type="slidenum">
              <a:rPr lang="ko-KR" altLang="en-US" smtClean="0"/>
              <a:pPr/>
              <a:t>44</a:t>
            </a:fld>
            <a:endParaRPr lang="ko-KR" altLang="en-US" dirty="0"/>
          </a:p>
        </p:txBody>
      </p:sp>
    </p:spTree>
    <p:extLst>
      <p:ext uri="{BB962C8B-B14F-4D97-AF65-F5344CB8AC3E}">
        <p14:creationId xmlns:p14="http://schemas.microsoft.com/office/powerpoint/2010/main" val="51459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rtl="0">
              <a:spcBef>
                <a:spcPts val="0"/>
              </a:spcBef>
              <a:spcAft>
                <a:spcPts val="0"/>
              </a:spcAft>
            </a:pP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음성 인식 및 합성 모듈에서는 </a:t>
            </a:r>
            <a:r>
              <a:rPr lang="en-US" altLang="ko-KR" sz="1800" b="0" i="0" u="none" strike="noStrike" dirty="0" err="1">
                <a:solidFill>
                  <a:srgbClr val="000000"/>
                </a:solidFill>
                <a:effectLst/>
                <a:latin typeface="Malgun Gothic" panose="020B0503020000020004" pitchFamily="50" charset="-127"/>
                <a:ea typeface="Malgun Gothic" panose="020B0503020000020004" pitchFamily="50" charset="-127"/>
              </a:rPr>
              <a:t>speech_recognition</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 </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패키지를 통해 실시간 마이크 입력을 처리하였고</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STT </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모듈에서는 </a:t>
            </a:r>
            <a:r>
              <a:rPr lang="en-US" altLang="ko-KR" sz="1800" b="0" i="0" u="none" strike="noStrike" dirty="0" err="1">
                <a:solidFill>
                  <a:srgbClr val="000000"/>
                </a:solidFill>
                <a:effectLst/>
                <a:latin typeface="Malgun Gothic" panose="020B0503020000020004" pitchFamily="50" charset="-127"/>
                <a:ea typeface="Malgun Gothic" panose="020B0503020000020004" pitchFamily="50" charset="-127"/>
              </a:rPr>
              <a:t>Kakao</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 </a:t>
            </a:r>
            <a:r>
              <a:rPr lang="en-US" altLang="ko-KR" sz="1800" b="0" i="0" u="none" strike="noStrike" dirty="0" err="1">
                <a:solidFill>
                  <a:srgbClr val="000000"/>
                </a:solidFill>
                <a:effectLst/>
                <a:latin typeface="Malgun Gothic" panose="020B0503020000020004" pitchFamily="50" charset="-127"/>
                <a:ea typeface="Malgun Gothic" panose="020B0503020000020004" pitchFamily="50" charset="-127"/>
              </a:rPr>
              <a:t>api</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 , TTS </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모듈에는 </a:t>
            </a:r>
            <a:r>
              <a:rPr lang="en-US" altLang="ko-KR" sz="1800" b="0" i="0" u="none" strike="noStrike" dirty="0" err="1">
                <a:solidFill>
                  <a:srgbClr val="000000"/>
                </a:solidFill>
                <a:effectLst/>
                <a:latin typeface="Malgun Gothic" panose="020B0503020000020004" pitchFamily="50" charset="-127"/>
                <a:ea typeface="Malgun Gothic" panose="020B0503020000020004" pitchFamily="50" charset="-127"/>
              </a:rPr>
              <a:t>Clova</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 </a:t>
            </a:r>
            <a:r>
              <a:rPr lang="en-US" altLang="ko-KR" sz="1800" b="0" i="0" u="none" strike="noStrike" dirty="0" err="1">
                <a:solidFill>
                  <a:srgbClr val="000000"/>
                </a:solidFill>
                <a:effectLst/>
                <a:latin typeface="Malgun Gothic" panose="020B0503020000020004" pitchFamily="50" charset="-127"/>
                <a:ea typeface="Malgun Gothic" panose="020B0503020000020004" pitchFamily="50" charset="-127"/>
              </a:rPr>
              <a:t>api</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 </a:t>
            </a: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를 활용하였습니다</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a:t>
            </a:r>
            <a:endParaRPr lang="ko-KR" altLang="en-US" b="0" dirty="0">
              <a:effectLst/>
            </a:endParaRPr>
          </a:p>
          <a:p>
            <a:br>
              <a:rPr lang="ko-KR" altLang="en-US" b="0" dirty="0">
                <a:effectLst/>
              </a:rPr>
            </a:br>
            <a:endParaRPr lang="ko-KR" altLang="en-US" dirty="0"/>
          </a:p>
        </p:txBody>
      </p:sp>
      <p:sp>
        <p:nvSpPr>
          <p:cNvPr id="4" name="슬라이드 번호 개체 틀 3"/>
          <p:cNvSpPr>
            <a:spLocks noGrp="1"/>
          </p:cNvSpPr>
          <p:nvPr>
            <p:ph type="sldNum" sz="quarter" idx="10"/>
          </p:nvPr>
        </p:nvSpPr>
        <p:spPr/>
        <p:txBody>
          <a:bodyPr/>
          <a:lstStyle/>
          <a:p>
            <a:fld id="{D4920BC8-051E-485E-AAA8-63C6A1FE911A}" type="slidenum">
              <a:rPr lang="ko-KR" altLang="en-US" smtClean="0"/>
              <a:pPr/>
              <a:t>45</a:t>
            </a:fld>
            <a:endParaRPr lang="ko-KR" altLang="en-US" dirty="0"/>
          </a:p>
        </p:txBody>
      </p:sp>
    </p:spTree>
    <p:extLst>
      <p:ext uri="{BB962C8B-B14F-4D97-AF65-F5344CB8AC3E}">
        <p14:creationId xmlns:p14="http://schemas.microsoft.com/office/powerpoint/2010/main" val="14375496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rtl="0">
              <a:spcBef>
                <a:spcPts val="0"/>
              </a:spcBef>
              <a:spcAft>
                <a:spcPts val="0"/>
              </a:spcAft>
            </a:pPr>
            <a:r>
              <a:rPr lang="ko-KR" altLang="en-US" sz="1800" b="0" i="0" u="none" strike="noStrike" dirty="0">
                <a:solidFill>
                  <a:srgbClr val="000000"/>
                </a:solidFill>
                <a:effectLst/>
                <a:latin typeface="Malgun Gothic" panose="020B0503020000020004" pitchFamily="50" charset="-127"/>
                <a:ea typeface="Malgun Gothic" panose="020B0503020000020004" pitchFamily="50" charset="-127"/>
              </a:rPr>
              <a:t>이와 같이 서로 연동된 모듈들은 플라스크 프레임워크를 통해 웹상에서 상호작용하여 동작하도록 웹 어플리케이션 방식으로 서비스를 구현하였습니다</a:t>
            </a:r>
            <a:r>
              <a:rPr lang="en-US" altLang="ko-KR" sz="1800" b="0" i="0" u="none" strike="noStrike" dirty="0">
                <a:solidFill>
                  <a:srgbClr val="000000"/>
                </a:solidFill>
                <a:effectLst/>
                <a:latin typeface="Malgun Gothic" panose="020B0503020000020004" pitchFamily="50" charset="-127"/>
                <a:ea typeface="Malgun Gothic" panose="020B0503020000020004" pitchFamily="50" charset="-127"/>
              </a:rPr>
              <a:t>.</a:t>
            </a:r>
            <a:endParaRPr lang="ko-KR" altLang="en-US" b="0" dirty="0">
              <a:effectLst/>
            </a:endParaRPr>
          </a:p>
          <a:p>
            <a:br>
              <a:rPr lang="ko-KR" altLang="en-US" b="0" dirty="0">
                <a:effectLst/>
              </a:rPr>
            </a:br>
            <a:endParaRPr lang="ko-KR" altLang="en-US" dirty="0"/>
          </a:p>
        </p:txBody>
      </p:sp>
      <p:sp>
        <p:nvSpPr>
          <p:cNvPr id="4" name="슬라이드 번호 개체 틀 3"/>
          <p:cNvSpPr>
            <a:spLocks noGrp="1"/>
          </p:cNvSpPr>
          <p:nvPr>
            <p:ph type="sldNum" sz="quarter" idx="10"/>
          </p:nvPr>
        </p:nvSpPr>
        <p:spPr/>
        <p:txBody>
          <a:bodyPr/>
          <a:lstStyle/>
          <a:p>
            <a:fld id="{D4920BC8-051E-485E-AAA8-63C6A1FE911A}" type="slidenum">
              <a:rPr lang="ko-KR" altLang="en-US" smtClean="0"/>
              <a:pPr/>
              <a:t>46</a:t>
            </a:fld>
            <a:endParaRPr lang="ko-KR" altLang="en-US" dirty="0"/>
          </a:p>
        </p:txBody>
      </p:sp>
    </p:spTree>
    <p:extLst>
      <p:ext uri="{BB962C8B-B14F-4D97-AF65-F5344CB8AC3E}">
        <p14:creationId xmlns:p14="http://schemas.microsoft.com/office/powerpoint/2010/main" val="24111251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6" name="Google Shape;1016;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ko-KR"/>
              <a:t>다음은 “시선” 서비스의 최종 시연 영상입니다.</a:t>
            </a:r>
            <a:endParaRPr/>
          </a:p>
        </p:txBody>
      </p:sp>
      <p:sp>
        <p:nvSpPr>
          <p:cNvPr id="1017" name="Google Shape;1017;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aa954539fe_1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gaa954539fe_1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시선 프로젝트의 향후 계획 및 프로젝트를 진행하면서 느낀점입니다.</a:t>
            </a:r>
            <a:endParaRPr/>
          </a:p>
        </p:txBody>
      </p:sp>
      <p:sp>
        <p:nvSpPr>
          <p:cNvPr id="1028" name="Google Shape;1028;gaa954539fe_1_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Font typeface="Arial"/>
              <a:buNone/>
            </a:pPr>
            <a:r>
              <a:rPr lang="ko-KR"/>
              <a:t>모듈 단위로 보완사항을 짚어보자면,</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ko-KR"/>
              <a:t>이미지 인식 모델의 경우 YOLO 학습 시 최소 권장하는 2000장 미만의 등장 수를 가진 분류가 존재하여 몇몇은 인식이 잘 되지 않았습니다. (잘 안되는거 : 안경,의자,우산 필요하면 언급)</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ko-KR"/>
              <a:t>이러한 분류 이미지의 경우 데이터 증식 혹은 추가 수집 과정을 거쳐 모델을 학습 시 높은 average precision 을 기대할 수 있을것 같습니다.</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ko-KR"/>
              <a:t>텍스트 인식 모듈의 경우 현재 pytesseract 를 중심으로 인식 과정이 이루어지는데 이를 대체할만한 딥러닝 모델에 구현을 지속적으로 시도할 예정입니다. 뿐만 아니라 후처리 작업을 위한 </a:t>
            </a:r>
            <a:endParaRPr/>
          </a:p>
          <a:p>
            <a:pPr marL="0" lvl="0" indent="0" algn="l" rtl="0">
              <a:spcBef>
                <a:spcPts val="0"/>
              </a:spcBef>
              <a:spcAft>
                <a:spcPts val="0"/>
              </a:spcAft>
              <a:buClr>
                <a:schemeClr val="dk1"/>
              </a:buClr>
              <a:buFont typeface="Arial"/>
              <a:buNone/>
            </a:pPr>
            <a:r>
              <a:rPr lang="ko-KR"/>
              <a:t>교정 및 번역 모델을 모듈의 최종단에 연결하는 것을 향후 목표로 세웠으며 다양한 플랫폼에서의 활용을 위해 모델 경량화 부분에도 보완할 예정입니다.</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ko-KR"/>
              <a:t>두 인식 모듈을 통제하는 제어 모듈의 경우 현재 “보여줘 , 읽어줘” 와 같은 제한된 표현에서만 동작하도록 설계되어 있어 더 포괄적인 표현을 인식 가능하도록 코퍼스를 생성할 예정입니다.</a:t>
            </a:r>
            <a:endParaRPr/>
          </a:p>
          <a:p>
            <a:pPr marL="0" lvl="0" indent="0" algn="l" rtl="0">
              <a:spcBef>
                <a:spcPts val="0"/>
              </a:spcBef>
              <a:spcAft>
                <a:spcPts val="0"/>
              </a:spcAft>
              <a:buNone/>
            </a:pPr>
            <a:r>
              <a:rPr lang="ko-KR"/>
              <a:t>더 나아가 앞서 언급한 추가 기능들의 구현이 완료되어 Ask &amp; Answer 형식의 명령 시나리오가 구축되면 시나리오 기반의 챗봇 형태로 제어 모듈을 전환하는 것이 최종 목표입니다.</a:t>
            </a:r>
            <a:endParaRPr/>
          </a:p>
        </p:txBody>
      </p:sp>
      <p:sp>
        <p:nvSpPr>
          <p:cNvPr id="1040" name="Google Shape;1040;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하지만 기술의 발전은 불편함을 야기하기도 합니다. 바로 시각장애인, 시니어 같은 분들을 생각해볼 수 있는데요, 이렇게 기술에서 소외된 분들을 무시한 채 혁신을 향해 나아가는 것은 새로운 단절을 가지고 올 것입니다.</a:t>
            </a:r>
            <a:endParaRPr/>
          </a:p>
        </p:txBody>
      </p:sp>
      <p:sp>
        <p:nvSpPr>
          <p:cNvPr id="139" name="Google Shape;139;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9" name="Google Shape;1059;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느낀점입니다.</a:t>
            </a:r>
            <a:endParaRPr/>
          </a:p>
          <a:p>
            <a:pPr marL="0" lvl="0" indent="0" algn="l" rtl="0">
              <a:spcBef>
                <a:spcPts val="0"/>
              </a:spcBef>
              <a:spcAft>
                <a:spcPts val="0"/>
              </a:spcAft>
              <a:buNone/>
            </a:pPr>
            <a:r>
              <a:rPr lang="ko-KR"/>
              <a:t>각 조원들 별로 느낀점을 다섯글자로 말해보았습니다.</a:t>
            </a:r>
            <a:endParaRPr/>
          </a:p>
        </p:txBody>
      </p:sp>
      <p:sp>
        <p:nvSpPr>
          <p:cNvPr id="1060" name="Google Shape;1060;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5" name="Google Shape;1105;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감사합니다 :)</a:t>
            </a:r>
            <a:endParaRPr/>
          </a:p>
          <a:p>
            <a:pPr marL="0" lvl="0" indent="0" algn="l" rtl="0">
              <a:spcBef>
                <a:spcPts val="0"/>
              </a:spcBef>
              <a:spcAft>
                <a:spcPts val="0"/>
              </a:spcAft>
              <a:buNone/>
            </a:pPr>
            <a:r>
              <a:rPr lang="ko-KR"/>
              <a:t>촤하하하하~!</a:t>
            </a:r>
            <a:endParaRPr/>
          </a:p>
        </p:txBody>
      </p:sp>
      <p:sp>
        <p:nvSpPr>
          <p:cNvPr id="1106" name="Google Shape;1106;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저희 A-eye조는 지난 5.5개월 동안 배운 딥러닝 기술을 바탕으로 웹앱 서비스 “시선”을 개발했습니다. 세상을 바라보는 것에 어려움을 겪는 분들의 눈이 되어 도움을 드리고자 하는 저희의 소망을 담아 "시선"이라고 이름을 지었습니다.</a:t>
            </a:r>
            <a:endParaRPr/>
          </a:p>
        </p:txBody>
      </p:sp>
      <p:sp>
        <p:nvSpPr>
          <p:cNvPr id="156" name="Google Shape;156;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시선은 크게 3가지 기능을 가지고 있습니다. 음성 인식, 사물 인식, 그리고 텍스트 인식인데요, 자세한 프로젝트 구조에 대해 설명드리겠습니다.</a:t>
            </a:r>
            <a:endParaRPr/>
          </a:p>
        </p:txBody>
      </p:sp>
      <p:sp>
        <p:nvSpPr>
          <p:cNvPr id="170" name="Google Shape;170;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ko-KR"/>
              <a:t>저희는 딥러닝 모델과 기술들을 실제 사용자에게 서비스를 제공하는 형태까지 구현하는 것을 목표로 삼았습니다. 따라서 저희 서비스인 시선은 웹 어플리케이션 형태로 제공됩니다. </a:t>
            </a:r>
            <a:endParaRPr/>
          </a:p>
          <a:p>
            <a:pPr marL="0" lvl="0" indent="0" algn="l" rtl="0">
              <a:spcBef>
                <a:spcPts val="0"/>
              </a:spcBef>
              <a:spcAft>
                <a:spcPts val="0"/>
              </a:spcAft>
              <a:buClr>
                <a:schemeClr val="dk1"/>
              </a:buClr>
              <a:buSzPts val="1100"/>
              <a:buFont typeface="Arial"/>
              <a:buNone/>
            </a:pPr>
            <a:r>
              <a:rPr lang="ko-KR"/>
              <a:t>우선, 웹 어플리케이션을 켜면 카메라가 켜집니다. 그리고 사용자는 음성 명령을 통해 사물 인식 또는 텍스트 인식 기능을 작동시킵니다. </a:t>
            </a:r>
            <a:endParaRPr/>
          </a:p>
          <a:p>
            <a:pPr marL="0" lvl="0" indent="0" algn="l" rtl="0">
              <a:spcBef>
                <a:spcPts val="0"/>
              </a:spcBef>
              <a:spcAft>
                <a:spcPts val="0"/>
              </a:spcAft>
              <a:buSzPts val="1100"/>
              <a:buNone/>
            </a:pPr>
            <a:r>
              <a:rPr lang="ko-KR"/>
              <a:t>음성 인식은 naver, kakao api를 사용했고, 사물 인식을 yolo, 텍스트 인식은 opencv와 pytesseract를 사용했습니다. 웹 어플리케이션은 flask를 활용하여 구현했습니다.</a:t>
            </a:r>
            <a:endParaRPr/>
          </a:p>
        </p:txBody>
      </p:sp>
      <p:sp>
        <p:nvSpPr>
          <p:cNvPr id="194" name="Google Shape;19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ko-KR"/>
              <a:t>시선의 텍스트 인식 기능의 프로토 타입입니다.</a:t>
            </a:r>
            <a:endParaRPr/>
          </a:p>
        </p:txBody>
      </p:sp>
      <p:sp>
        <p:nvSpPr>
          <p:cNvPr id="207" name="Google Shape;20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4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5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6"/>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5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7"/>
        <p:cNvGrpSpPr/>
        <p:nvPr/>
      </p:nvGrpSpPr>
      <p:grpSpPr>
        <a:xfrm>
          <a:off x="0" y="0"/>
          <a:ext cx="0" cy="0"/>
          <a:chOff x="0" y="0"/>
          <a:chExt cx="0" cy="0"/>
        </a:xfrm>
      </p:grpSpPr>
      <p:sp>
        <p:nvSpPr>
          <p:cNvPr id="28" name="Google Shape;28;p4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Malgun Gothic"/>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3"/>
        <p:cNvGrpSpPr/>
        <p:nvPr/>
      </p:nvGrpSpPr>
      <p:grpSpPr>
        <a:xfrm>
          <a:off x="0" y="0"/>
          <a:ext cx="0" cy="0"/>
          <a:chOff x="0" y="0"/>
          <a:chExt cx="0" cy="0"/>
        </a:xfrm>
      </p:grpSpPr>
      <p:sp>
        <p:nvSpPr>
          <p:cNvPr id="34" name="Google Shape;34;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0"/>
        <p:cNvGrpSpPr/>
        <p:nvPr/>
      </p:nvGrpSpPr>
      <p:grpSpPr>
        <a:xfrm>
          <a:off x="0" y="0"/>
          <a:ext cx="0" cy="0"/>
          <a:chOff x="0" y="0"/>
          <a:chExt cx="0" cy="0"/>
        </a:xfrm>
      </p:grpSpPr>
      <p:sp>
        <p:nvSpPr>
          <p:cNvPr id="41" name="Google Shape;41;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Malgu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5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5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5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9"/>
        <p:cNvGrpSpPr/>
        <p:nvPr/>
      </p:nvGrpSpPr>
      <p:grpSpPr>
        <a:xfrm>
          <a:off x="0" y="0"/>
          <a:ext cx="0" cy="0"/>
          <a:chOff x="0" y="0"/>
          <a:chExt cx="0" cy="0"/>
        </a:xfrm>
      </p:grpSpPr>
      <p:sp>
        <p:nvSpPr>
          <p:cNvPr id="50" name="Google Shape;50;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4"/>
        <p:cNvGrpSpPr/>
        <p:nvPr/>
      </p:nvGrpSpPr>
      <p:grpSpPr>
        <a:xfrm>
          <a:off x="0" y="0"/>
          <a:ext cx="0" cy="0"/>
          <a:chOff x="0" y="0"/>
          <a:chExt cx="0" cy="0"/>
        </a:xfrm>
      </p:grpSpPr>
      <p:sp>
        <p:nvSpPr>
          <p:cNvPr id="55" name="Google Shape;55;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5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Malgun Gothic"/>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5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5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Malgun Gothic"/>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5"/>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Malgun Gothic"/>
                <a:ea typeface="Malgun Gothic"/>
                <a:cs typeface="Malgun Gothic"/>
                <a:sym typeface="Malgun Gothic"/>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Malgun Gothic"/>
                <a:ea typeface="Malgun Gothic"/>
                <a:cs typeface="Malgun Gothic"/>
                <a:sym typeface="Malgun Gothic"/>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68" name="Google Shape;68;p5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Malgun Gothic"/>
                <a:ea typeface="Malgun Gothic"/>
                <a:cs typeface="Malgun Gothic"/>
                <a:sym typeface="Malgun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jpg"/><Relationship Id="rId7"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jpg"/><Relationship Id="rId7"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37.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png"/><Relationship Id="rId5" Type="http://schemas.openxmlformats.org/officeDocument/2006/relationships/image" Target="../media/image1.jp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제목 없음-2.jpg"/>
          <p:cNvPicPr preferRelativeResize="0"/>
          <p:nvPr/>
        </p:nvPicPr>
        <p:blipFill rotWithShape="1">
          <a:blip r:embed="rId3">
            <a:alphaModFix/>
          </a:blip>
          <a:srcRect/>
          <a:stretch/>
        </p:blipFill>
        <p:spPr>
          <a:xfrm>
            <a:off x="3901" y="0"/>
            <a:ext cx="9140099" cy="6858000"/>
          </a:xfrm>
          <a:prstGeom prst="rect">
            <a:avLst/>
          </a:prstGeom>
          <a:noFill/>
          <a:ln>
            <a:noFill/>
          </a:ln>
        </p:spPr>
      </p:pic>
      <p:cxnSp>
        <p:nvCxnSpPr>
          <p:cNvPr id="95" name="Google Shape;95;p1"/>
          <p:cNvCxnSpPr/>
          <p:nvPr/>
        </p:nvCxnSpPr>
        <p:spPr>
          <a:xfrm rot="10800000">
            <a:off x="6676842" y="2516241"/>
            <a:ext cx="0" cy="2103120"/>
          </a:xfrm>
          <a:prstGeom prst="straightConnector1">
            <a:avLst/>
          </a:prstGeom>
          <a:noFill/>
          <a:ln w="76200" cap="flat" cmpd="sng">
            <a:solidFill>
              <a:schemeClr val="lt1"/>
            </a:solidFill>
            <a:prstDash val="solid"/>
            <a:round/>
            <a:headEnd type="none" w="sm" len="sm"/>
            <a:tailEnd type="none" w="sm" len="sm"/>
          </a:ln>
        </p:spPr>
      </p:cxnSp>
      <p:grpSp>
        <p:nvGrpSpPr>
          <p:cNvPr id="5" name="Group 4">
            <a:extLst>
              <a:ext uri="{FF2B5EF4-FFF2-40B4-BE49-F238E27FC236}">
                <a16:creationId xmlns:a16="http://schemas.microsoft.com/office/drawing/2014/main" id="{28E07764-C853-4327-9007-FA7FC8A90FC5}"/>
              </a:ext>
            </a:extLst>
          </p:cNvPr>
          <p:cNvGrpSpPr/>
          <p:nvPr/>
        </p:nvGrpSpPr>
        <p:grpSpPr>
          <a:xfrm>
            <a:off x="2411440" y="1393607"/>
            <a:ext cx="4570956" cy="3295734"/>
            <a:chOff x="2411440" y="1393607"/>
            <a:chExt cx="4570956" cy="3295734"/>
          </a:xfrm>
        </p:grpSpPr>
        <p:sp>
          <p:nvSpPr>
            <p:cNvPr id="91" name="Google Shape;91;p1"/>
            <p:cNvSpPr txBox="1"/>
            <p:nvPr/>
          </p:nvSpPr>
          <p:spPr>
            <a:xfrm>
              <a:off x="2642326" y="2513149"/>
              <a:ext cx="3840478"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6000" b="1" i="0" u="none" strike="noStrike" cap="none" dirty="0">
                  <a:solidFill>
                    <a:schemeClr val="lt1"/>
                  </a:solidFill>
                  <a:latin typeface="NanumSquareRound ExtraBold" panose="020B0600000101010101" pitchFamily="34" charset="-127"/>
                  <a:ea typeface="NanumSquareRound ExtraBold" panose="020B0600000101010101" pitchFamily="34" charset="-127"/>
                  <a:sym typeface="Arial"/>
                </a:rPr>
                <a:t>SEESUN</a:t>
              </a:r>
              <a:endParaRPr sz="6000" b="1" i="0" u="none" strike="noStrike" cap="none"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grpSp>
          <p:nvGrpSpPr>
            <p:cNvPr id="2" name="Group 1">
              <a:extLst>
                <a:ext uri="{FF2B5EF4-FFF2-40B4-BE49-F238E27FC236}">
                  <a16:creationId xmlns:a16="http://schemas.microsoft.com/office/drawing/2014/main" id="{7E3C4747-0D6B-4972-9464-10078900C76F}"/>
                </a:ext>
              </a:extLst>
            </p:cNvPr>
            <p:cNvGrpSpPr/>
            <p:nvPr/>
          </p:nvGrpSpPr>
          <p:grpSpPr>
            <a:xfrm>
              <a:off x="2411440" y="1393607"/>
              <a:ext cx="4570956" cy="3295734"/>
              <a:chOff x="2411440" y="1393607"/>
              <a:chExt cx="4570956" cy="3295734"/>
            </a:xfrm>
          </p:grpSpPr>
          <p:cxnSp>
            <p:nvCxnSpPr>
              <p:cNvPr id="90" name="Google Shape;90;p1"/>
              <p:cNvCxnSpPr/>
              <p:nvPr/>
            </p:nvCxnSpPr>
            <p:spPr>
              <a:xfrm>
                <a:off x="2416520" y="2076104"/>
                <a:ext cx="3840480" cy="0"/>
              </a:xfrm>
              <a:prstGeom prst="straightConnector1">
                <a:avLst/>
              </a:prstGeom>
              <a:noFill/>
              <a:ln w="76200" cap="flat" cmpd="sng">
                <a:solidFill>
                  <a:schemeClr val="lt1"/>
                </a:solidFill>
                <a:prstDash val="solid"/>
                <a:round/>
                <a:headEnd type="none" w="sm" len="sm"/>
                <a:tailEnd type="none" w="sm" len="sm"/>
              </a:ln>
            </p:spPr>
          </p:cxnSp>
          <p:pic>
            <p:nvPicPr>
              <p:cNvPr id="92" name="Google Shape;92;p1" descr="달.png"/>
              <p:cNvPicPr preferRelativeResize="0"/>
              <p:nvPr/>
            </p:nvPicPr>
            <p:blipFill rotWithShape="1">
              <a:blip r:embed="rId4">
                <a:alphaModFix/>
              </a:blip>
              <a:srcRect/>
              <a:stretch/>
            </p:blipFill>
            <p:spPr>
              <a:xfrm rot="986560">
                <a:off x="5669900" y="1393607"/>
                <a:ext cx="1312496" cy="1364994"/>
              </a:xfrm>
              <a:prstGeom prst="rect">
                <a:avLst/>
              </a:prstGeom>
              <a:noFill/>
              <a:ln>
                <a:noFill/>
              </a:ln>
            </p:spPr>
          </p:pic>
          <p:cxnSp>
            <p:nvCxnSpPr>
              <p:cNvPr id="93" name="Google Shape;93;p1"/>
              <p:cNvCxnSpPr/>
              <p:nvPr/>
            </p:nvCxnSpPr>
            <p:spPr>
              <a:xfrm rot="10800000">
                <a:off x="2411440" y="2037581"/>
                <a:ext cx="0" cy="2651760"/>
              </a:xfrm>
              <a:prstGeom prst="straightConnector1">
                <a:avLst/>
              </a:prstGeom>
              <a:noFill/>
              <a:ln w="76200" cap="flat" cmpd="sng">
                <a:solidFill>
                  <a:schemeClr val="lt1"/>
                </a:solidFill>
                <a:prstDash val="solid"/>
                <a:round/>
                <a:headEnd type="none" w="sm" len="sm"/>
                <a:tailEnd type="none" w="sm" len="sm"/>
              </a:ln>
            </p:spPr>
          </p:cxnSp>
          <p:cxnSp>
            <p:nvCxnSpPr>
              <p:cNvPr id="94" name="Google Shape;94;p1"/>
              <p:cNvCxnSpPr/>
              <p:nvPr/>
            </p:nvCxnSpPr>
            <p:spPr>
              <a:xfrm>
                <a:off x="2416521" y="4651544"/>
                <a:ext cx="4297680" cy="0"/>
              </a:xfrm>
              <a:prstGeom prst="straightConnector1">
                <a:avLst/>
              </a:prstGeom>
              <a:noFill/>
              <a:ln w="76200" cap="flat" cmpd="sng">
                <a:solidFill>
                  <a:schemeClr val="lt1"/>
                </a:solidFill>
                <a:prstDash val="solid"/>
                <a:round/>
                <a:headEnd type="none" w="sm" len="sm"/>
                <a:tailEnd type="none" w="sm" len="sm"/>
              </a:ln>
            </p:spPr>
          </p:cxnSp>
        </p:grpSp>
        <p:sp>
          <p:nvSpPr>
            <p:cNvPr id="96" name="Google Shape;96;p1"/>
            <p:cNvSpPr txBox="1"/>
            <p:nvPr/>
          </p:nvSpPr>
          <p:spPr>
            <a:xfrm>
              <a:off x="2514257" y="3733569"/>
              <a:ext cx="4096615" cy="861734"/>
            </a:xfrm>
            <a:prstGeom prst="rect">
              <a:avLst/>
            </a:prstGeom>
            <a:noFill/>
            <a:ln>
              <a:noFill/>
            </a:ln>
          </p:spPr>
          <p:txBody>
            <a:bodyPr spcFirstLastPara="1" wrap="square" lIns="91425" tIns="45700" rIns="91425" bIns="45700" anchor="t" anchorCtr="0">
              <a:spAutoFit/>
            </a:bodyPr>
            <a:lstStyle/>
            <a:p>
              <a:pPr algn="ctr"/>
              <a:r>
                <a:rPr lang="en-US" altLang="ko-KR" sz="2000" b="0" i="0" u="none" strike="noStrike" cap="none" dirty="0">
                  <a:solidFill>
                    <a:schemeClr val="lt1"/>
                  </a:solidFill>
                  <a:latin typeface="NanumSquare Bold" panose="020B0600000101010101" pitchFamily="34" charset="-127"/>
                  <a:ea typeface="NanumSquare Bold" panose="020B0600000101010101" pitchFamily="34" charset="-127"/>
                  <a:sym typeface="Arial"/>
                </a:rPr>
                <a:t>TEAM : A-EYE</a:t>
              </a:r>
              <a:endParaRPr lang="en-US" sz="2000" b="0" i="0" u="none" strike="noStrike" cap="none" dirty="0">
                <a:solidFill>
                  <a:schemeClr val="lt1"/>
                </a:solidFill>
                <a:latin typeface="NanumSquare Bold" panose="020B0600000101010101" pitchFamily="34" charset="-127"/>
                <a:ea typeface="NanumSquare Bold" panose="020B0600000101010101" pitchFamily="34" charset="-127"/>
                <a:sym typeface="Arial"/>
              </a:endParaRPr>
            </a:p>
            <a:p>
              <a:pPr marL="0" marR="0" lvl="0" indent="0" algn="ctr" rtl="0">
                <a:lnSpc>
                  <a:spcPct val="150000"/>
                </a:lnSpc>
                <a:spcBef>
                  <a:spcPts val="0"/>
                </a:spcBef>
                <a:spcAft>
                  <a:spcPts val="0"/>
                </a:spcAft>
                <a:buNone/>
              </a:pPr>
              <a:r>
                <a:rPr lang="ko-KR" sz="2000" b="0" i="0" u="none" strike="noStrike" cap="none" dirty="0">
                  <a:solidFill>
                    <a:schemeClr val="lt1"/>
                  </a:solidFill>
                  <a:latin typeface="NanumSquare Light" panose="020B0600000101010101" pitchFamily="34" charset="-127"/>
                  <a:ea typeface="NanumSquare Light" panose="020B0600000101010101" pitchFamily="34" charset="-127"/>
                  <a:sym typeface="Arial"/>
                </a:rPr>
                <a:t>김진원 </a:t>
              </a:r>
              <a:r>
                <a:rPr lang="ko-KR" sz="2000" b="0" i="0" u="none" strike="noStrike" cap="none" dirty="0" err="1">
                  <a:solidFill>
                    <a:schemeClr val="lt1"/>
                  </a:solidFill>
                  <a:latin typeface="NanumSquare Light" panose="020B0600000101010101" pitchFamily="34" charset="-127"/>
                  <a:ea typeface="NanumSquare Light" panose="020B0600000101010101" pitchFamily="34" charset="-127"/>
                  <a:sym typeface="Arial"/>
                </a:rPr>
                <a:t>민채정</a:t>
              </a:r>
              <a:r>
                <a:rPr lang="ko-KR" sz="2000" b="0" i="0" u="none" strike="noStrike" cap="none" dirty="0">
                  <a:solidFill>
                    <a:schemeClr val="lt1"/>
                  </a:solidFill>
                  <a:latin typeface="NanumSquare Light" panose="020B0600000101010101" pitchFamily="34" charset="-127"/>
                  <a:ea typeface="NanumSquare Light" panose="020B0600000101010101" pitchFamily="34" charset="-127"/>
                  <a:sym typeface="Arial"/>
                </a:rPr>
                <a:t> 박희원 </a:t>
              </a:r>
              <a:r>
                <a:rPr lang="ko-KR" sz="2000" b="0" i="0" u="none" strike="noStrike" cap="none" dirty="0" err="1">
                  <a:solidFill>
                    <a:schemeClr val="lt1"/>
                  </a:solidFill>
                  <a:latin typeface="NanumSquare Light" panose="020B0600000101010101" pitchFamily="34" charset="-127"/>
                  <a:ea typeface="NanumSquare Light" panose="020B0600000101010101" pitchFamily="34" charset="-127"/>
                  <a:sym typeface="Arial"/>
                </a:rPr>
                <a:t>이동재</a:t>
              </a:r>
              <a:r>
                <a:rPr lang="ko-KR" sz="2000" b="0" i="0" u="none" strike="noStrike" cap="none" dirty="0">
                  <a:solidFill>
                    <a:schemeClr val="lt1"/>
                  </a:solidFill>
                  <a:latin typeface="NanumSquare Light" panose="020B0600000101010101" pitchFamily="34" charset="-127"/>
                  <a:ea typeface="NanumSquare Light" panose="020B0600000101010101" pitchFamily="34" charset="-127"/>
                  <a:sym typeface="Arial"/>
                </a:rPr>
                <a:t> </a:t>
              </a:r>
              <a:r>
                <a:rPr lang="ko-KR" sz="2000" b="0" i="0" u="none" strike="noStrike" cap="none" dirty="0" err="1">
                  <a:solidFill>
                    <a:schemeClr val="lt1"/>
                  </a:solidFill>
                  <a:latin typeface="NanumSquare Light" panose="020B0600000101010101" pitchFamily="34" charset="-127"/>
                  <a:ea typeface="NanumSquare Light" panose="020B0600000101010101" pitchFamily="34" charset="-127"/>
                  <a:sym typeface="Arial"/>
                </a:rPr>
                <a:t>이찬주</a:t>
              </a:r>
              <a:endParaRPr sz="2000" b="0" i="0" u="none" strike="noStrike" cap="none" dirty="0">
                <a:solidFill>
                  <a:schemeClr val="lt1"/>
                </a:solidFill>
                <a:latin typeface="NanumSquare Light" panose="020B0600000101010101" pitchFamily="34" charset="-127"/>
                <a:ea typeface="NanumSquare Light" panose="020B0600000101010101" pitchFamily="34" charset="-127"/>
                <a:sym typeface="Arial"/>
              </a:endParaRPr>
            </a:p>
          </p:txBody>
        </p:sp>
        <p:cxnSp>
          <p:nvCxnSpPr>
            <p:cNvPr id="4" name="Straight Connector 3">
              <a:extLst>
                <a:ext uri="{FF2B5EF4-FFF2-40B4-BE49-F238E27FC236}">
                  <a16:creationId xmlns:a16="http://schemas.microsoft.com/office/drawing/2014/main" id="{4D7A55CF-059C-4B5B-9DBC-329F1EE47AF2}"/>
                </a:ext>
              </a:extLst>
            </p:cNvPr>
            <p:cNvCxnSpPr/>
            <p:nvPr/>
          </p:nvCxnSpPr>
          <p:spPr>
            <a:xfrm>
              <a:off x="3287716" y="3506704"/>
              <a:ext cx="24688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7"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225" name="Google Shape;225;p7"/>
          <p:cNvSpPr txBox="1"/>
          <p:nvPr/>
        </p:nvSpPr>
        <p:spPr>
          <a:xfrm>
            <a:off x="3563888" y="260648"/>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rgbClr val="947CB0"/>
              </a:solidFill>
              <a:latin typeface="NanumSquareRound ExtraBold" panose="020B0600000101010101" pitchFamily="34" charset="-127"/>
              <a:ea typeface="NanumSquareRound ExtraBold" panose="020B0600000101010101" pitchFamily="34" charset="-127"/>
              <a:sym typeface="Arial"/>
            </a:endParaRPr>
          </a:p>
        </p:txBody>
      </p:sp>
      <p:sp>
        <p:nvSpPr>
          <p:cNvPr id="226" name="Google Shape;226;p7"/>
          <p:cNvSpPr txBox="1"/>
          <p:nvPr/>
        </p:nvSpPr>
        <p:spPr>
          <a:xfrm>
            <a:off x="3563888" y="293465"/>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sp>
        <p:nvSpPr>
          <p:cNvPr id="223" name="Google Shape;223;p7"/>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24" name="Google Shape;224;p7"/>
          <p:cNvSpPr/>
          <p:nvPr/>
        </p:nvSpPr>
        <p:spPr>
          <a:xfrm>
            <a:off x="611560" y="1478411"/>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27" name="Google Shape;227;p7"/>
          <p:cNvSpPr txBox="1"/>
          <p:nvPr/>
        </p:nvSpPr>
        <p:spPr>
          <a:xfrm>
            <a:off x="1732854" y="1623230"/>
            <a:ext cx="3915592" cy="369291"/>
          </a:xfrm>
          <a:prstGeom prst="rect">
            <a:avLst/>
          </a:prstGeom>
          <a:noFill/>
          <a:ln>
            <a:noFill/>
          </a:ln>
        </p:spPr>
        <p:txBody>
          <a:bodyPr spcFirstLastPara="1" wrap="square" lIns="91425" tIns="45700" rIns="91425" bIns="45700" anchor="t" anchorCtr="0">
            <a:spAutoFit/>
          </a:bodyPr>
          <a:lstStyle/>
          <a:p>
            <a:pPr>
              <a:buClr>
                <a:srgbClr val="5F497A"/>
              </a:buClr>
              <a:buSzPts val="1400"/>
            </a:pPr>
            <a:r>
              <a:rPr lang="ko-KR" altLang="en-US" sz="1800" b="1" dirty="0">
                <a:solidFill>
                  <a:srgbClr val="5F497A"/>
                </a:solidFill>
                <a:latin typeface="NanumSquareRound Bold" panose="020B0600000101010101" pitchFamily="34" charset="-127"/>
                <a:ea typeface="NanumSquareRound Bold" panose="020B0600000101010101" pitchFamily="34" charset="-127"/>
              </a:rPr>
              <a:t>프로젝트 컨셉</a:t>
            </a:r>
            <a:r>
              <a:rPr lang="en-US" altLang="ko-KR" sz="1800" b="1" dirty="0">
                <a:solidFill>
                  <a:srgbClr val="5F497A"/>
                </a:solidFill>
                <a:latin typeface="NanumSquareRound Bold" panose="020B0600000101010101" pitchFamily="34" charset="-127"/>
                <a:ea typeface="NanumSquareRound Bold" panose="020B0600000101010101" pitchFamily="34" charset="-127"/>
              </a:rPr>
              <a:t>1 : Object</a:t>
            </a:r>
            <a:r>
              <a:rPr lang="ko-KR" altLang="en-US" sz="1800" b="1" dirty="0">
                <a:solidFill>
                  <a:srgbClr val="5F497A"/>
                </a:solidFill>
                <a:latin typeface="NanumSquareRound Bold" panose="020B0600000101010101" pitchFamily="34" charset="-127"/>
                <a:ea typeface="NanumSquareRound Bold" panose="020B0600000101010101" pitchFamily="34" charset="-127"/>
              </a:rPr>
              <a:t> </a:t>
            </a:r>
            <a:r>
              <a:rPr lang="en-US" altLang="ko-KR" sz="1800" b="1" dirty="0" err="1">
                <a:solidFill>
                  <a:srgbClr val="5F497A"/>
                </a:solidFill>
                <a:latin typeface="NanumSquareRound Bold" panose="020B0600000101010101" pitchFamily="34" charset="-127"/>
                <a:ea typeface="NanumSquareRound Bold" panose="020B0600000101010101" pitchFamily="34" charset="-127"/>
              </a:rPr>
              <a:t>Detection</a:t>
            </a:r>
            <a:endParaRPr sz="1800" b="1" dirty="0">
              <a:solidFill>
                <a:srgbClr val="5F497A"/>
              </a:solidFill>
              <a:latin typeface="NanumSquareRound Bold" panose="020B0600000101010101" pitchFamily="34" charset="-127"/>
              <a:ea typeface="NanumSquareRound Bold" panose="020B0600000101010101" pitchFamily="34" charset="-127"/>
            </a:endParaRPr>
          </a:p>
        </p:txBody>
      </p:sp>
      <p:cxnSp>
        <p:nvCxnSpPr>
          <p:cNvPr id="228" name="Google Shape;228;p7"/>
          <p:cNvCxnSpPr/>
          <p:nvPr/>
        </p:nvCxnSpPr>
        <p:spPr>
          <a:xfrm>
            <a:off x="755576" y="1777119"/>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pic>
        <p:nvPicPr>
          <p:cNvPr id="229" name="Google Shape;229;p7"/>
          <p:cNvPicPr preferRelativeResize="0"/>
          <p:nvPr/>
        </p:nvPicPr>
        <p:blipFill rotWithShape="1">
          <a:blip r:embed="rId4">
            <a:alphaModFix/>
          </a:blip>
          <a:srcRect/>
          <a:stretch/>
        </p:blipFill>
        <p:spPr>
          <a:xfrm>
            <a:off x="1187624" y="1956831"/>
            <a:ext cx="6912767" cy="42804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10"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238" name="Google Shape;238;p10"/>
          <p:cNvSpPr txBox="1"/>
          <p:nvPr/>
        </p:nvSpPr>
        <p:spPr>
          <a:xfrm>
            <a:off x="3563888" y="260648"/>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rPr>
              <a:t>프로젝트 배경</a:t>
            </a:r>
            <a:endParaRPr sz="105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endParaRPr>
          </a:p>
        </p:txBody>
      </p:sp>
      <p:sp>
        <p:nvSpPr>
          <p:cNvPr id="239" name="Google Shape;239;p10"/>
          <p:cNvSpPr txBox="1"/>
          <p:nvPr/>
        </p:nvSpPr>
        <p:spPr>
          <a:xfrm>
            <a:off x="3563888" y="302933"/>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sp>
        <p:nvSpPr>
          <p:cNvPr id="236" name="Google Shape;236;p10"/>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37" name="Google Shape;237;p10"/>
          <p:cNvSpPr/>
          <p:nvPr/>
        </p:nvSpPr>
        <p:spPr>
          <a:xfrm>
            <a:off x="467552" y="1318588"/>
            <a:ext cx="8208900" cy="4824600"/>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Malgun Gothic"/>
                <a:ea typeface="Malgun Gothic"/>
                <a:cs typeface="Malgun Gothic"/>
                <a:sym typeface="Malgun Gothic"/>
              </a:rPr>
              <a:t> </a:t>
            </a:r>
            <a:endParaRPr/>
          </a:p>
        </p:txBody>
      </p:sp>
      <p:sp>
        <p:nvSpPr>
          <p:cNvPr id="240" name="Google Shape;240;p10"/>
          <p:cNvSpPr txBox="1"/>
          <p:nvPr/>
        </p:nvSpPr>
        <p:spPr>
          <a:xfrm>
            <a:off x="1732854" y="1623230"/>
            <a:ext cx="1450184" cy="369291"/>
          </a:xfrm>
          <a:prstGeom prst="rect">
            <a:avLst/>
          </a:prstGeom>
          <a:noFill/>
          <a:ln>
            <a:noFill/>
          </a:ln>
        </p:spPr>
        <p:txBody>
          <a:bodyPr spcFirstLastPara="1" wrap="square" lIns="91425" tIns="45700" rIns="91425" bIns="45700" anchor="t" anchorCtr="0">
            <a:spAutoFit/>
          </a:bodyPr>
          <a:lstStyle/>
          <a:p>
            <a:pPr marL="0" lvl="0" indent="0">
              <a:buClr>
                <a:srgbClr val="5F497A"/>
              </a:buClr>
              <a:buSzPts val="1400"/>
              <a:buFont typeface="Arial"/>
              <a:buNone/>
            </a:pPr>
            <a:r>
              <a:rPr lang="ko-KR" altLang="en-US" sz="1800" b="1" dirty="0">
                <a:solidFill>
                  <a:srgbClr val="5F497A"/>
                </a:solidFill>
                <a:latin typeface="NanumSquareRound Bold" panose="020B0600000101010101" pitchFamily="34" charset="-127"/>
                <a:ea typeface="NanumSquareRound Bold" panose="020B0600000101010101" pitchFamily="34" charset="-127"/>
              </a:rPr>
              <a:t>기대효과</a:t>
            </a:r>
            <a:endParaRPr sz="1800" b="1" dirty="0">
              <a:solidFill>
                <a:srgbClr val="5F497A"/>
              </a:solidFill>
              <a:latin typeface="NanumSquareRound Bold" panose="020B0600000101010101" pitchFamily="34" charset="-127"/>
              <a:ea typeface="NanumSquareRound Bold" panose="020B0600000101010101" pitchFamily="34" charset="-127"/>
            </a:endParaRPr>
          </a:p>
        </p:txBody>
      </p:sp>
      <p:cxnSp>
        <p:nvCxnSpPr>
          <p:cNvPr id="241" name="Google Shape;241;p10"/>
          <p:cNvCxnSpPr/>
          <p:nvPr/>
        </p:nvCxnSpPr>
        <p:spPr>
          <a:xfrm>
            <a:off x="755576" y="1777119"/>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sp>
        <p:nvSpPr>
          <p:cNvPr id="242" name="Google Shape;242;p10"/>
          <p:cNvSpPr/>
          <p:nvPr/>
        </p:nvSpPr>
        <p:spPr>
          <a:xfrm>
            <a:off x="1735565" y="2024844"/>
            <a:ext cx="1800200" cy="1800200"/>
          </a:xfrm>
          <a:prstGeom prst="diamond">
            <a:avLst/>
          </a:prstGeom>
          <a:solidFill>
            <a:srgbClr val="C698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NanumBarunGothic" panose="020B0603020101020101" pitchFamily="34" charset="-127"/>
                <a:ea typeface="NanumBarunGothic" panose="020B0603020101020101" pitchFamily="34" charset="-127"/>
                <a:sym typeface="Arial"/>
              </a:rPr>
              <a:t>시각</a:t>
            </a:r>
            <a:endParaRPr sz="1800" dirty="0">
              <a:solidFill>
                <a:schemeClr val="lt1"/>
              </a:solidFill>
              <a:latin typeface="NanumBarunGothic" panose="020B0603020101020101" pitchFamily="34" charset="-127"/>
              <a:ea typeface="NanumBarunGothic" panose="020B0603020101020101" pitchFamily="34" charset="-127"/>
              <a:sym typeface="Arial"/>
            </a:endParaRPr>
          </a:p>
          <a:p>
            <a:pPr marL="0" marR="0" lvl="0" indent="0" algn="ctr" rtl="0">
              <a:spcBef>
                <a:spcPts val="0"/>
              </a:spcBef>
              <a:spcAft>
                <a:spcPts val="0"/>
              </a:spcAft>
              <a:buNone/>
            </a:pPr>
            <a:r>
              <a:rPr lang="ko-KR" sz="1800" dirty="0">
                <a:solidFill>
                  <a:schemeClr val="lt1"/>
                </a:solidFill>
                <a:latin typeface="NanumBarunGothic" panose="020B0603020101020101" pitchFamily="34" charset="-127"/>
                <a:ea typeface="NanumBarunGothic" panose="020B0603020101020101" pitchFamily="34" charset="-127"/>
                <a:sym typeface="Arial"/>
              </a:rPr>
              <a:t>장애인</a:t>
            </a:r>
            <a:endParaRPr dirty="0">
              <a:latin typeface="NanumBarunGothic" panose="020B0603020101020101" pitchFamily="34" charset="-127"/>
              <a:ea typeface="NanumBarunGothic" panose="020B0603020101020101" pitchFamily="34" charset="-127"/>
            </a:endParaRPr>
          </a:p>
        </p:txBody>
      </p:sp>
      <p:sp>
        <p:nvSpPr>
          <p:cNvPr id="243" name="Google Shape;243;p10"/>
          <p:cNvSpPr/>
          <p:nvPr/>
        </p:nvSpPr>
        <p:spPr>
          <a:xfrm>
            <a:off x="1716511" y="3961509"/>
            <a:ext cx="1800200" cy="1800200"/>
          </a:xfrm>
          <a:prstGeom prst="diamond">
            <a:avLst/>
          </a:prstGeom>
          <a:solidFill>
            <a:srgbClr val="71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NanumBarunGothic" panose="020B0603020101020101" pitchFamily="34" charset="-127"/>
                <a:ea typeface="NanumBarunGothic" panose="020B0603020101020101" pitchFamily="34" charset="-127"/>
                <a:sym typeface="Arial"/>
              </a:rPr>
              <a:t>유아</a:t>
            </a:r>
            <a:endParaRPr>
              <a:latin typeface="NanumBarunGothic" panose="020B0603020101020101" pitchFamily="34" charset="-127"/>
              <a:ea typeface="NanumBarunGothic" panose="020B0603020101020101" pitchFamily="34" charset="-127"/>
            </a:endParaRPr>
          </a:p>
        </p:txBody>
      </p:sp>
      <p:sp>
        <p:nvSpPr>
          <p:cNvPr id="244" name="Google Shape;244;p10"/>
          <p:cNvSpPr/>
          <p:nvPr/>
        </p:nvSpPr>
        <p:spPr>
          <a:xfrm>
            <a:off x="696870" y="2990579"/>
            <a:ext cx="1800200" cy="1800200"/>
          </a:xfrm>
          <a:prstGeom prst="diamond">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NanumBarunGothic" panose="020B0603020101020101" pitchFamily="34" charset="-127"/>
                <a:ea typeface="NanumBarunGothic" panose="020B0603020101020101" pitchFamily="34" charset="-127"/>
                <a:sym typeface="Arial"/>
              </a:rPr>
              <a:t>노인</a:t>
            </a:r>
            <a:endParaRPr>
              <a:latin typeface="NanumBarunGothic" panose="020B0603020101020101" pitchFamily="34" charset="-127"/>
              <a:ea typeface="NanumBarunGothic" panose="020B0603020101020101" pitchFamily="34" charset="-127"/>
            </a:endParaRPr>
          </a:p>
        </p:txBody>
      </p:sp>
      <p:sp>
        <p:nvSpPr>
          <p:cNvPr id="245" name="Google Shape;245;p10"/>
          <p:cNvSpPr/>
          <p:nvPr/>
        </p:nvSpPr>
        <p:spPr>
          <a:xfrm>
            <a:off x="2736152" y="3018781"/>
            <a:ext cx="1800200" cy="1800200"/>
          </a:xfrm>
          <a:prstGeom prst="diamond">
            <a:avLst/>
          </a:prstGeom>
          <a:solidFill>
            <a:srgbClr val="C7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chemeClr val="lt1"/>
                </a:solidFill>
                <a:latin typeface="NanumBarunGothic" panose="020B0603020101020101" pitchFamily="34" charset="-127"/>
                <a:ea typeface="NanumBarunGothic" panose="020B0603020101020101" pitchFamily="34" charset="-127"/>
                <a:sym typeface="Arial"/>
              </a:rPr>
              <a:t>안구</a:t>
            </a:r>
            <a:endParaRPr sz="1800">
              <a:solidFill>
                <a:schemeClr val="lt1"/>
              </a:solidFill>
              <a:latin typeface="NanumBarunGothic" panose="020B0603020101020101" pitchFamily="34" charset="-127"/>
              <a:ea typeface="NanumBarunGothic" panose="020B0603020101020101" pitchFamily="34" charset="-127"/>
              <a:sym typeface="Arial"/>
            </a:endParaRPr>
          </a:p>
          <a:p>
            <a:pPr marL="0" marR="0" lvl="0" indent="0" algn="ctr" rtl="0">
              <a:spcBef>
                <a:spcPts val="0"/>
              </a:spcBef>
              <a:spcAft>
                <a:spcPts val="0"/>
              </a:spcAft>
              <a:buNone/>
            </a:pPr>
            <a:r>
              <a:rPr lang="ko-KR" sz="1800">
                <a:solidFill>
                  <a:schemeClr val="lt1"/>
                </a:solidFill>
                <a:latin typeface="NanumBarunGothic" panose="020B0603020101020101" pitchFamily="34" charset="-127"/>
                <a:ea typeface="NanumBarunGothic" panose="020B0603020101020101" pitchFamily="34" charset="-127"/>
                <a:sym typeface="Arial"/>
              </a:rPr>
              <a:t>질환</a:t>
            </a:r>
            <a:endParaRPr sz="1800">
              <a:solidFill>
                <a:schemeClr val="lt1"/>
              </a:solidFill>
              <a:latin typeface="NanumBarunGothic" panose="020B0603020101020101" pitchFamily="34" charset="-127"/>
              <a:ea typeface="NanumBarunGothic" panose="020B0603020101020101" pitchFamily="34" charset="-127"/>
              <a:sym typeface="Arial"/>
            </a:endParaRPr>
          </a:p>
          <a:p>
            <a:pPr marL="0" marR="0" lvl="0" indent="0" algn="ctr" rtl="0">
              <a:spcBef>
                <a:spcPts val="0"/>
              </a:spcBef>
              <a:spcAft>
                <a:spcPts val="0"/>
              </a:spcAft>
              <a:buNone/>
            </a:pPr>
            <a:r>
              <a:rPr lang="ko-KR" sz="1800">
                <a:solidFill>
                  <a:schemeClr val="lt1"/>
                </a:solidFill>
                <a:latin typeface="NanumBarunGothic" panose="020B0603020101020101" pitchFamily="34" charset="-127"/>
                <a:ea typeface="NanumBarunGothic" panose="020B0603020101020101" pitchFamily="34" charset="-127"/>
                <a:sym typeface="Arial"/>
              </a:rPr>
              <a:t>환자</a:t>
            </a:r>
            <a:endParaRPr>
              <a:latin typeface="NanumBarunGothic" panose="020B0603020101020101" pitchFamily="34" charset="-127"/>
              <a:ea typeface="NanumBarunGothic" panose="020B0603020101020101" pitchFamily="34" charset="-127"/>
            </a:endParaRPr>
          </a:p>
        </p:txBody>
      </p:sp>
      <p:sp>
        <p:nvSpPr>
          <p:cNvPr id="246" name="Google Shape;246;p10"/>
          <p:cNvSpPr txBox="1"/>
          <p:nvPr/>
        </p:nvSpPr>
        <p:spPr>
          <a:xfrm>
            <a:off x="4505000" y="2793800"/>
            <a:ext cx="4044900" cy="9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dirty="0">
                <a:solidFill>
                  <a:schemeClr val="dk1"/>
                </a:solidFill>
                <a:latin typeface="NanumBarunGothic" panose="020B0603020101020101" pitchFamily="34" charset="-127"/>
                <a:ea typeface="NanumBarunGothic" panose="020B0603020101020101" pitchFamily="34" charset="-127"/>
                <a:sym typeface="Arial"/>
              </a:rPr>
              <a:t>디지털소외계층이나 시각장애인 </a:t>
            </a:r>
            <a:endParaRPr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ctr" rtl="0">
              <a:spcBef>
                <a:spcPts val="0"/>
              </a:spcBef>
              <a:spcAft>
                <a:spcPts val="0"/>
              </a:spcAft>
              <a:buNone/>
            </a:pPr>
            <a:r>
              <a:rPr lang="ko-KR" dirty="0">
                <a:solidFill>
                  <a:schemeClr val="dk1"/>
                </a:solidFill>
                <a:latin typeface="NanumBarunGothic" panose="020B0603020101020101" pitchFamily="34" charset="-127"/>
                <a:ea typeface="NanumBarunGothic" panose="020B0603020101020101" pitchFamily="34" charset="-127"/>
                <a:sym typeface="Arial"/>
              </a:rPr>
              <a:t>혹은 </a:t>
            </a:r>
            <a:r>
              <a:rPr lang="ko-KR" dirty="0" err="1">
                <a:solidFill>
                  <a:schemeClr val="dk1"/>
                </a:solidFill>
                <a:latin typeface="NanumBarunGothic" panose="020B0603020101020101" pitchFamily="34" charset="-127"/>
                <a:ea typeface="NanumBarunGothic" panose="020B0603020101020101" pitchFamily="34" charset="-127"/>
                <a:sym typeface="Arial"/>
              </a:rPr>
              <a:t>라식,라섹</a:t>
            </a:r>
            <a:r>
              <a:rPr lang="ko-KR" dirty="0">
                <a:solidFill>
                  <a:schemeClr val="dk1"/>
                </a:solidFill>
                <a:latin typeface="NanumBarunGothic" panose="020B0603020101020101" pitchFamily="34" charset="-127"/>
                <a:ea typeface="NanumBarunGothic" panose="020B0603020101020101" pitchFamily="34" charset="-127"/>
                <a:sym typeface="Arial"/>
              </a:rPr>
              <a:t> 수술 후 회복이 필요한 사람</a:t>
            </a:r>
            <a:endParaRPr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ctr" rtl="0">
              <a:spcBef>
                <a:spcPts val="0"/>
              </a:spcBef>
              <a:spcAft>
                <a:spcPts val="0"/>
              </a:spcAft>
              <a:buNone/>
            </a:pPr>
            <a:r>
              <a:rPr lang="ko-KR" dirty="0" err="1">
                <a:solidFill>
                  <a:schemeClr val="dk1"/>
                </a:solidFill>
                <a:latin typeface="NanumBarunGothic" panose="020B0603020101020101" pitchFamily="34" charset="-127"/>
                <a:ea typeface="NanumBarunGothic" panose="020B0603020101020101" pitchFamily="34" charset="-127"/>
                <a:sym typeface="Arial"/>
              </a:rPr>
              <a:t>유아,노인과</a:t>
            </a:r>
            <a:r>
              <a:rPr lang="ko-KR" dirty="0">
                <a:solidFill>
                  <a:schemeClr val="dk1"/>
                </a:solidFill>
                <a:latin typeface="NanumBarunGothic" panose="020B0603020101020101" pitchFamily="34" charset="-127"/>
                <a:ea typeface="NanumBarunGothic" panose="020B0603020101020101" pitchFamily="34" charset="-127"/>
                <a:sym typeface="Arial"/>
              </a:rPr>
              <a:t> 같이 사물 및 글자 인식에 있어서 </a:t>
            </a:r>
            <a:endParaRPr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ctr" rtl="0">
              <a:spcBef>
                <a:spcPts val="0"/>
              </a:spcBef>
              <a:spcAft>
                <a:spcPts val="0"/>
              </a:spcAft>
              <a:buNone/>
            </a:pPr>
            <a:r>
              <a:rPr lang="ko-KR" dirty="0">
                <a:solidFill>
                  <a:schemeClr val="dk1"/>
                </a:solidFill>
                <a:latin typeface="NanumBarunGothic" panose="020B0603020101020101" pitchFamily="34" charset="-127"/>
                <a:ea typeface="NanumBarunGothic" panose="020B0603020101020101" pitchFamily="34" charset="-127"/>
                <a:sym typeface="Arial"/>
              </a:rPr>
              <a:t>불편함을 호소하는 분들에게 편리함을 제공합니다.</a:t>
            </a:r>
            <a:endParaRPr dirty="0">
              <a:latin typeface="NanumBarunGothic" panose="020B0603020101020101" pitchFamily="34" charset="-127"/>
              <a:ea typeface="NanumBarunGothic" panose="020B0603020101020101" pitchFamily="34" charset="-127"/>
            </a:endParaRPr>
          </a:p>
        </p:txBody>
      </p:sp>
      <p:sp>
        <p:nvSpPr>
          <p:cNvPr id="247" name="Google Shape;247;p10"/>
          <p:cNvSpPr/>
          <p:nvPr/>
        </p:nvSpPr>
        <p:spPr>
          <a:xfrm>
            <a:off x="5325243" y="4707788"/>
            <a:ext cx="2365949" cy="576064"/>
          </a:xfrm>
          <a:prstGeom prst="rect">
            <a:avLst/>
          </a:prstGeom>
          <a:solidFill>
            <a:srgbClr val="8F94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b="1">
                <a:solidFill>
                  <a:schemeClr val="lt1"/>
                </a:solidFill>
                <a:latin typeface="NanumBarunGothic" panose="020B0603020101020101" pitchFamily="34" charset="-127"/>
                <a:ea typeface="NanumBarunGothic" panose="020B0603020101020101" pitchFamily="34" charset="-127"/>
                <a:sym typeface="Arial"/>
              </a:rPr>
              <a:t>타겟층</a:t>
            </a:r>
            <a:endParaRPr>
              <a:latin typeface="NanumBarunGothic" panose="020B0603020101020101" pitchFamily="34" charset="-127"/>
              <a:ea typeface="NanumBarunGothic" panose="020B0603020101020101" pitchFamily="34" charset="-127"/>
            </a:endParaRPr>
          </a:p>
        </p:txBody>
      </p:sp>
      <p:sp>
        <p:nvSpPr>
          <p:cNvPr id="248" name="Google Shape;248;p10"/>
          <p:cNvSpPr/>
          <p:nvPr/>
        </p:nvSpPr>
        <p:spPr>
          <a:xfrm rot="10800000">
            <a:off x="6084168" y="3915209"/>
            <a:ext cx="792088" cy="682834"/>
          </a:xfrm>
          <a:prstGeom prst="triangle">
            <a:avLst>
              <a:gd name="adj" fmla="val 50000"/>
            </a:avLst>
          </a:prstGeom>
          <a:solidFill>
            <a:srgbClr val="71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gaa954539fe_1_15" descr="제목 없음-2.jpg"/>
          <p:cNvPicPr preferRelativeResize="0"/>
          <p:nvPr/>
        </p:nvPicPr>
        <p:blipFill rotWithShape="1">
          <a:blip r:embed="rId3">
            <a:alphaModFix/>
          </a:blip>
          <a:srcRect/>
          <a:stretch/>
        </p:blipFill>
        <p:spPr>
          <a:xfrm>
            <a:off x="0" y="0"/>
            <a:ext cx="9140100" cy="6858000"/>
          </a:xfrm>
          <a:prstGeom prst="rect">
            <a:avLst/>
          </a:prstGeom>
          <a:noFill/>
          <a:ln>
            <a:noFill/>
          </a:ln>
        </p:spPr>
      </p:pic>
      <p:sp>
        <p:nvSpPr>
          <p:cNvPr id="255" name="Google Shape;255;gaa954539fe_1_15"/>
          <p:cNvSpPr txBox="1"/>
          <p:nvPr/>
        </p:nvSpPr>
        <p:spPr>
          <a:xfrm>
            <a:off x="1021925" y="2669600"/>
            <a:ext cx="2116200" cy="99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000" b="1" dirty="0">
                <a:solidFill>
                  <a:srgbClr val="D9D9D9"/>
                </a:solidFill>
                <a:latin typeface="NanumSquareRound ExtraBold" panose="020B0600000101010101" pitchFamily="34" charset="-127"/>
                <a:ea typeface="NanumSquareRound ExtraBold" panose="020B0600000101010101" pitchFamily="34" charset="-127"/>
              </a:rPr>
              <a:t>02.</a:t>
            </a:r>
            <a:endParaRPr sz="6000" dirty="0">
              <a:solidFill>
                <a:srgbClr val="D9D9D9"/>
              </a:solidFill>
              <a:latin typeface="NanumSquareRound ExtraBold" panose="020B0600000101010101" pitchFamily="34" charset="-127"/>
              <a:ea typeface="NanumSquareRound ExtraBold" panose="020B0600000101010101" pitchFamily="34" charset="-127"/>
            </a:endParaRPr>
          </a:p>
        </p:txBody>
      </p:sp>
      <p:sp>
        <p:nvSpPr>
          <p:cNvPr id="256" name="Google Shape;256;gaa954539fe_1_15"/>
          <p:cNvSpPr txBox="1"/>
          <p:nvPr/>
        </p:nvSpPr>
        <p:spPr>
          <a:xfrm>
            <a:off x="989375" y="2631750"/>
            <a:ext cx="2116200" cy="99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000" b="1" dirty="0">
                <a:solidFill>
                  <a:schemeClr val="lt1"/>
                </a:solidFill>
                <a:latin typeface="NanumSquareRound ExtraBold" panose="020B0600000101010101" pitchFamily="34" charset="-127"/>
                <a:ea typeface="NanumSquareRound ExtraBold" panose="020B0600000101010101" pitchFamily="34" charset="-127"/>
              </a:rPr>
              <a:t>02.</a:t>
            </a:r>
            <a:endParaRPr sz="6000" dirty="0">
              <a:latin typeface="NanumSquareRound ExtraBold" panose="020B0600000101010101" pitchFamily="34" charset="-127"/>
              <a:ea typeface="NanumSquareRound ExtraBold" panose="020B0600000101010101" pitchFamily="34" charset="-127"/>
            </a:endParaRPr>
          </a:p>
        </p:txBody>
      </p:sp>
      <p:sp>
        <p:nvSpPr>
          <p:cNvPr id="257" name="Google Shape;257;gaa954539fe_1_15"/>
          <p:cNvSpPr txBox="1"/>
          <p:nvPr/>
        </p:nvSpPr>
        <p:spPr>
          <a:xfrm>
            <a:off x="989375" y="3540575"/>
            <a:ext cx="32970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100" dirty="0">
                <a:solidFill>
                  <a:srgbClr val="FFFFFF"/>
                </a:solidFill>
                <a:latin typeface="NanumSquareRound ExtraBold" panose="020B0600000101010101" pitchFamily="34" charset="-127"/>
                <a:ea typeface="NanumSquareRound ExtraBold" panose="020B0600000101010101" pitchFamily="34" charset="-127"/>
                <a:cs typeface="Malgun Gothic"/>
                <a:sym typeface="Malgun Gothic"/>
              </a:rPr>
              <a:t>프로젝트 팀 구성 및 역할</a:t>
            </a:r>
            <a:endParaRPr sz="2100" dirty="0">
              <a:solidFill>
                <a:srgbClr val="FFFFFF"/>
              </a:solidFill>
              <a:latin typeface="NanumSquareRound ExtraBold" panose="020B0600000101010101" pitchFamily="34" charset="-127"/>
              <a:ea typeface="NanumSquareRound ExtraBold" panose="020B0600000101010101" pitchFamily="34" charset="-127"/>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11"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266" name="Google Shape;266;p11"/>
          <p:cNvSpPr txBox="1"/>
          <p:nvPr/>
        </p:nvSpPr>
        <p:spPr>
          <a:xfrm>
            <a:off x="3023542" y="198557"/>
            <a:ext cx="324036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rPr>
              <a:t>02.</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rPr>
              <a:t>프로젝트 팀 구성 및 역할</a:t>
            </a:r>
            <a:endParaRPr sz="105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endParaRPr>
          </a:p>
        </p:txBody>
      </p:sp>
      <p:sp>
        <p:nvSpPr>
          <p:cNvPr id="267" name="Google Shape;267;p11"/>
          <p:cNvSpPr txBox="1"/>
          <p:nvPr/>
        </p:nvSpPr>
        <p:spPr>
          <a:xfrm>
            <a:off x="2951534" y="231374"/>
            <a:ext cx="338437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02.</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팀 구성 및 역할</a:t>
            </a:r>
            <a:endParaRPr sz="105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sp>
        <p:nvSpPr>
          <p:cNvPr id="264" name="Google Shape;264;p11"/>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65" name="Google Shape;265;p11"/>
          <p:cNvSpPr/>
          <p:nvPr/>
        </p:nvSpPr>
        <p:spPr>
          <a:xfrm>
            <a:off x="611560" y="1478411"/>
            <a:ext cx="8208900" cy="4824600"/>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b="0">
                <a:solidFill>
                  <a:schemeClr val="lt1"/>
                </a:solidFill>
                <a:latin typeface="Malgun Gothic"/>
                <a:ea typeface="Malgun Gothic"/>
                <a:cs typeface="Malgun Gothic"/>
                <a:sym typeface="Malgun Gothic"/>
              </a:rPr>
              <a:t> </a:t>
            </a:r>
            <a:endParaRPr sz="1800">
              <a:solidFill>
                <a:schemeClr val="lt1"/>
              </a:solidFill>
              <a:latin typeface="Malgun Gothic"/>
              <a:ea typeface="Malgun Gothic"/>
              <a:cs typeface="Malgun Gothic"/>
              <a:sym typeface="Malgun Gothic"/>
            </a:endParaRPr>
          </a:p>
        </p:txBody>
      </p:sp>
      <p:grpSp>
        <p:nvGrpSpPr>
          <p:cNvPr id="268" name="Google Shape;268;p11"/>
          <p:cNvGrpSpPr/>
          <p:nvPr/>
        </p:nvGrpSpPr>
        <p:grpSpPr>
          <a:xfrm>
            <a:off x="574941" y="2218475"/>
            <a:ext cx="1501295" cy="3236799"/>
            <a:chOff x="497575" y="2219225"/>
            <a:chExt cx="1501295" cy="3236799"/>
          </a:xfrm>
        </p:grpSpPr>
        <p:pic>
          <p:nvPicPr>
            <p:cNvPr id="269" name="Google Shape;269;p11"/>
            <p:cNvPicPr preferRelativeResize="0"/>
            <p:nvPr/>
          </p:nvPicPr>
          <p:blipFill rotWithShape="1">
            <a:blip r:embed="rId4">
              <a:alphaModFix/>
            </a:blip>
            <a:srcRect l="23302" t="9797" r="13933" b="-8"/>
            <a:stretch/>
          </p:blipFill>
          <p:spPr>
            <a:xfrm>
              <a:off x="497575" y="2219225"/>
              <a:ext cx="1501295" cy="3236799"/>
            </a:xfrm>
            <a:prstGeom prst="rect">
              <a:avLst/>
            </a:prstGeom>
            <a:noFill/>
            <a:ln>
              <a:noFill/>
            </a:ln>
            <a:effectLst>
              <a:outerShdw blurRad="57150" dist="19050" dir="5400000" algn="bl" rotWithShape="0">
                <a:srgbClr val="000000">
                  <a:alpha val="49803"/>
                </a:srgbClr>
              </a:outerShdw>
            </a:effectLst>
          </p:spPr>
        </p:pic>
        <p:sp>
          <p:nvSpPr>
            <p:cNvPr id="270" name="Google Shape;270;p11"/>
            <p:cNvSpPr/>
            <p:nvPr/>
          </p:nvSpPr>
          <p:spPr>
            <a:xfrm>
              <a:off x="551799" y="2260125"/>
              <a:ext cx="1400400" cy="3129900"/>
            </a:xfrm>
            <a:prstGeom prst="roundRect">
              <a:avLst>
                <a:gd name="adj" fmla="val 16667"/>
              </a:avLst>
            </a:prstGeom>
            <a:solidFill>
              <a:srgbClr val="F4CCCC">
                <a:alpha val="69803"/>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p:txBody>
        </p:sp>
      </p:grpSp>
      <p:grpSp>
        <p:nvGrpSpPr>
          <p:cNvPr id="271" name="Google Shape;271;p11"/>
          <p:cNvGrpSpPr/>
          <p:nvPr/>
        </p:nvGrpSpPr>
        <p:grpSpPr>
          <a:xfrm>
            <a:off x="2215999" y="2227797"/>
            <a:ext cx="1501300" cy="3236809"/>
            <a:chOff x="2195321" y="2219225"/>
            <a:chExt cx="1501300" cy="3236809"/>
          </a:xfrm>
        </p:grpSpPr>
        <p:pic>
          <p:nvPicPr>
            <p:cNvPr id="272" name="Google Shape;272;p11"/>
            <p:cNvPicPr preferRelativeResize="0"/>
            <p:nvPr/>
          </p:nvPicPr>
          <p:blipFill rotWithShape="1">
            <a:blip r:embed="rId5">
              <a:alphaModFix/>
            </a:blip>
            <a:srcRect l="26158" t="21747" r="52321" b="8947"/>
            <a:stretch/>
          </p:blipFill>
          <p:spPr>
            <a:xfrm>
              <a:off x="2195321" y="2219225"/>
              <a:ext cx="1501300" cy="3236809"/>
            </a:xfrm>
            <a:prstGeom prst="rect">
              <a:avLst/>
            </a:prstGeom>
            <a:noFill/>
            <a:ln>
              <a:noFill/>
            </a:ln>
            <a:effectLst>
              <a:outerShdw blurRad="57150" dist="19050" dir="5400000" algn="bl" rotWithShape="0">
                <a:srgbClr val="000000">
                  <a:alpha val="49803"/>
                </a:srgbClr>
              </a:outerShdw>
            </a:effectLst>
          </p:spPr>
        </p:pic>
        <p:sp>
          <p:nvSpPr>
            <p:cNvPr id="273" name="Google Shape;273;p11"/>
            <p:cNvSpPr/>
            <p:nvPr/>
          </p:nvSpPr>
          <p:spPr>
            <a:xfrm>
              <a:off x="2241649" y="2260125"/>
              <a:ext cx="1400400" cy="3129900"/>
            </a:xfrm>
            <a:prstGeom prst="roundRect">
              <a:avLst>
                <a:gd name="adj" fmla="val 16667"/>
              </a:avLst>
            </a:prstGeom>
            <a:solidFill>
              <a:srgbClr val="FCE5CD">
                <a:alpha val="6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ko-KR" sz="1400" b="1">
                  <a:solidFill>
                    <a:schemeClr val="dk1"/>
                  </a:solidFill>
                  <a:latin typeface="Arial"/>
                  <a:ea typeface="Arial"/>
                  <a:cs typeface="Arial"/>
                  <a:sym typeface="Arial"/>
                </a:rPr>
                <a:t>YOLOv3 모델링</a:t>
              </a:r>
              <a:endParaRPr sz="1400" b="1">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b="1">
                <a:solidFill>
                  <a:schemeClr val="dk1"/>
                </a:solidFill>
              </a:endParaRPr>
            </a:p>
            <a:p>
              <a:pPr marL="0" marR="0" lvl="0" indent="0" algn="l" rtl="0">
                <a:lnSpc>
                  <a:spcPct val="100000"/>
                </a:lnSpc>
                <a:spcBef>
                  <a:spcPts val="0"/>
                </a:spcBef>
                <a:spcAft>
                  <a:spcPts val="0"/>
                </a:spcAft>
                <a:buNone/>
              </a:pPr>
              <a:r>
                <a:rPr lang="ko-KR" sz="1400" b="1">
                  <a:solidFill>
                    <a:schemeClr val="dk1"/>
                  </a:solidFill>
                  <a:latin typeface="Arial"/>
                  <a:ea typeface="Arial"/>
                  <a:cs typeface="Arial"/>
                  <a:sym typeface="Arial"/>
                </a:rPr>
                <a:t>이미지 데이터 수집 및 전 처리</a:t>
              </a:r>
              <a:endParaRPr sz="1400" b="1">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b="1">
                <a:solidFill>
                  <a:schemeClr val="dk1"/>
                </a:solidFill>
              </a:endParaRPr>
            </a:p>
            <a:p>
              <a:pPr marL="0" marR="0" lvl="0" indent="0" algn="l" rtl="0">
                <a:lnSpc>
                  <a:spcPct val="100000"/>
                </a:lnSpc>
                <a:spcBef>
                  <a:spcPts val="0"/>
                </a:spcBef>
                <a:spcAft>
                  <a:spcPts val="0"/>
                </a:spcAft>
                <a:buNone/>
              </a:pPr>
              <a:r>
                <a:rPr lang="ko-KR" sz="1400" b="1">
                  <a:solidFill>
                    <a:schemeClr val="dk1"/>
                  </a:solidFill>
                  <a:latin typeface="Arial"/>
                  <a:ea typeface="Arial"/>
                  <a:cs typeface="Arial"/>
                  <a:sym typeface="Arial"/>
                </a:rPr>
                <a:t>모듈 통합화 및 관리</a:t>
              </a:r>
              <a:endParaRPr sz="1400" b="1">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b="1">
                <a:solidFill>
                  <a:schemeClr val="dk1"/>
                </a:solidFill>
              </a:endParaRPr>
            </a:p>
            <a:p>
              <a:pPr marL="0" marR="0" lvl="0" indent="0" algn="l" rtl="0">
                <a:lnSpc>
                  <a:spcPct val="100000"/>
                </a:lnSpc>
                <a:spcBef>
                  <a:spcPts val="0"/>
                </a:spcBef>
                <a:spcAft>
                  <a:spcPts val="0"/>
                </a:spcAft>
                <a:buNone/>
              </a:pPr>
              <a:r>
                <a:rPr lang="ko-KR" b="1">
                  <a:solidFill>
                    <a:schemeClr val="dk1"/>
                  </a:solidFill>
                </a:rPr>
                <a:t>STT/TTS API 활용 모듈 개발</a:t>
              </a:r>
              <a:endParaRPr b="1">
                <a:solidFill>
                  <a:schemeClr val="dk1"/>
                </a:solidFill>
              </a:endParaRPr>
            </a:p>
            <a:p>
              <a:pPr marL="0" marR="0" lvl="0" indent="0" algn="l" rtl="0">
                <a:lnSpc>
                  <a:spcPct val="100000"/>
                </a:lnSpc>
                <a:spcBef>
                  <a:spcPts val="0"/>
                </a:spcBef>
                <a:spcAft>
                  <a:spcPts val="0"/>
                </a:spcAft>
                <a:buNone/>
              </a:pPr>
              <a:endParaRPr b="1">
                <a:solidFill>
                  <a:schemeClr val="dk1"/>
                </a:solidFill>
              </a:endParaRPr>
            </a:p>
          </p:txBody>
        </p:sp>
      </p:grpSp>
      <p:grpSp>
        <p:nvGrpSpPr>
          <p:cNvPr id="274" name="Google Shape;274;p11"/>
          <p:cNvGrpSpPr/>
          <p:nvPr/>
        </p:nvGrpSpPr>
        <p:grpSpPr>
          <a:xfrm>
            <a:off x="3921008" y="2218474"/>
            <a:ext cx="1501300" cy="3236800"/>
            <a:chOff x="3893075" y="2219225"/>
            <a:chExt cx="1501300" cy="3236800"/>
          </a:xfrm>
        </p:grpSpPr>
        <p:pic>
          <p:nvPicPr>
            <p:cNvPr id="275" name="Google Shape;275;p11"/>
            <p:cNvPicPr preferRelativeResize="0"/>
            <p:nvPr/>
          </p:nvPicPr>
          <p:blipFill rotWithShape="1">
            <a:blip r:embed="rId6">
              <a:alphaModFix/>
            </a:blip>
            <a:srcRect l="21335" t="4304" r="37500" b="1097"/>
            <a:stretch/>
          </p:blipFill>
          <p:spPr>
            <a:xfrm>
              <a:off x="3893075" y="2219225"/>
              <a:ext cx="1501300" cy="3236800"/>
            </a:xfrm>
            <a:prstGeom prst="rect">
              <a:avLst/>
            </a:prstGeom>
            <a:noFill/>
            <a:ln>
              <a:noFill/>
            </a:ln>
            <a:effectLst>
              <a:outerShdw blurRad="50800" dist="38100" dir="2700000" algn="tl" rotWithShape="0">
                <a:srgbClr val="000000">
                  <a:alpha val="22745"/>
                </a:srgbClr>
              </a:outerShdw>
            </a:effectLst>
          </p:spPr>
        </p:pic>
        <p:sp>
          <p:nvSpPr>
            <p:cNvPr id="276" name="Google Shape;276;p11"/>
            <p:cNvSpPr/>
            <p:nvPr/>
          </p:nvSpPr>
          <p:spPr>
            <a:xfrm>
              <a:off x="3946026" y="2260125"/>
              <a:ext cx="1400400" cy="3129900"/>
            </a:xfrm>
            <a:prstGeom prst="roundRect">
              <a:avLst>
                <a:gd name="adj" fmla="val 16667"/>
              </a:avLst>
            </a:prstGeom>
            <a:solidFill>
              <a:srgbClr val="FFF2CC">
                <a:alpha val="69803"/>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45"/>
                <a:buFont typeface="Malgun Gothic"/>
                <a:buNone/>
              </a:pPr>
              <a:endParaRPr sz="1845" b="1">
                <a:solidFill>
                  <a:srgbClr val="FFFFFF"/>
                </a:solidFill>
                <a:latin typeface="Malgun Gothic"/>
                <a:ea typeface="Malgun Gothic"/>
                <a:cs typeface="Malgun Gothic"/>
                <a:sym typeface="Malgun Gothic"/>
              </a:endParaRPr>
            </a:p>
          </p:txBody>
        </p:sp>
      </p:grpSp>
      <p:grpSp>
        <p:nvGrpSpPr>
          <p:cNvPr id="277" name="Google Shape;277;p11"/>
          <p:cNvGrpSpPr/>
          <p:nvPr/>
        </p:nvGrpSpPr>
        <p:grpSpPr>
          <a:xfrm>
            <a:off x="5592933" y="2229961"/>
            <a:ext cx="1501301" cy="3236806"/>
            <a:chOff x="5590823" y="2219225"/>
            <a:chExt cx="1501301" cy="3236806"/>
          </a:xfrm>
        </p:grpSpPr>
        <p:pic>
          <p:nvPicPr>
            <p:cNvPr id="278" name="Google Shape;278;p11"/>
            <p:cNvPicPr preferRelativeResize="0"/>
            <p:nvPr/>
          </p:nvPicPr>
          <p:blipFill rotWithShape="1">
            <a:blip r:embed="rId7">
              <a:alphaModFix/>
            </a:blip>
            <a:srcRect l="30216" t="8315" r="13171"/>
            <a:stretch/>
          </p:blipFill>
          <p:spPr>
            <a:xfrm>
              <a:off x="5590823" y="2219225"/>
              <a:ext cx="1501301" cy="3236806"/>
            </a:xfrm>
            <a:prstGeom prst="rect">
              <a:avLst/>
            </a:prstGeom>
            <a:noFill/>
            <a:ln>
              <a:noFill/>
            </a:ln>
            <a:effectLst>
              <a:outerShdw blurRad="57150" dist="19050" dir="5400000" algn="bl" rotWithShape="0">
                <a:srgbClr val="000000">
                  <a:alpha val="49803"/>
                </a:srgbClr>
              </a:outerShdw>
            </a:effectLst>
          </p:spPr>
        </p:pic>
        <p:sp>
          <p:nvSpPr>
            <p:cNvPr id="279" name="Google Shape;279;p11"/>
            <p:cNvSpPr/>
            <p:nvPr/>
          </p:nvSpPr>
          <p:spPr>
            <a:xfrm>
              <a:off x="5637853" y="2260125"/>
              <a:ext cx="1400400" cy="3129900"/>
            </a:xfrm>
            <a:prstGeom prst="roundRect">
              <a:avLst>
                <a:gd name="adj" fmla="val 16667"/>
              </a:avLst>
            </a:prstGeom>
            <a:solidFill>
              <a:srgbClr val="D0E0E3">
                <a:alpha val="6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45"/>
                <a:buFont typeface="Malgun Gothic"/>
                <a:buNone/>
              </a:pPr>
              <a:endParaRPr sz="1845" b="1">
                <a:solidFill>
                  <a:srgbClr val="FFFFFF"/>
                </a:solidFill>
                <a:latin typeface="Malgun Gothic"/>
                <a:ea typeface="Malgun Gothic"/>
                <a:cs typeface="Malgun Gothic"/>
                <a:sym typeface="Malgun Gothic"/>
              </a:endParaRPr>
            </a:p>
          </p:txBody>
        </p:sp>
      </p:grpSp>
      <p:grpSp>
        <p:nvGrpSpPr>
          <p:cNvPr id="280" name="Google Shape;280;p11"/>
          <p:cNvGrpSpPr/>
          <p:nvPr/>
        </p:nvGrpSpPr>
        <p:grpSpPr>
          <a:xfrm>
            <a:off x="7303872" y="2227806"/>
            <a:ext cx="1501303" cy="3236812"/>
            <a:chOff x="7288575" y="2219224"/>
            <a:chExt cx="1501303" cy="3236812"/>
          </a:xfrm>
        </p:grpSpPr>
        <p:pic>
          <p:nvPicPr>
            <p:cNvPr id="281" name="Google Shape;281;p11"/>
            <p:cNvPicPr preferRelativeResize="0"/>
            <p:nvPr/>
          </p:nvPicPr>
          <p:blipFill rotWithShape="1">
            <a:blip r:embed="rId8">
              <a:alphaModFix/>
            </a:blip>
            <a:srcRect l="50669" t="20095"/>
            <a:stretch/>
          </p:blipFill>
          <p:spPr>
            <a:xfrm>
              <a:off x="7288575" y="2219224"/>
              <a:ext cx="1501303" cy="3236812"/>
            </a:xfrm>
            <a:prstGeom prst="rect">
              <a:avLst/>
            </a:prstGeom>
            <a:noFill/>
            <a:ln>
              <a:noFill/>
            </a:ln>
            <a:effectLst>
              <a:outerShdw blurRad="57150" dist="19050" dir="5400000" algn="bl" rotWithShape="0">
                <a:srgbClr val="000000">
                  <a:alpha val="49803"/>
                </a:srgbClr>
              </a:outerShdw>
            </a:effectLst>
          </p:spPr>
        </p:pic>
        <p:sp>
          <p:nvSpPr>
            <p:cNvPr id="282" name="Google Shape;282;p11"/>
            <p:cNvSpPr/>
            <p:nvPr/>
          </p:nvSpPr>
          <p:spPr>
            <a:xfrm>
              <a:off x="7342229" y="2260125"/>
              <a:ext cx="1400400" cy="3129900"/>
            </a:xfrm>
            <a:prstGeom prst="roundRect">
              <a:avLst>
                <a:gd name="adj" fmla="val 16667"/>
              </a:avLst>
            </a:prstGeom>
            <a:solidFill>
              <a:srgbClr val="CFE2F3">
                <a:alpha val="6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ko-KR" sz="1200" b="1">
                  <a:solidFill>
                    <a:schemeClr val="dk1"/>
                  </a:solidFill>
                  <a:latin typeface="Arial"/>
                  <a:ea typeface="Arial"/>
                  <a:cs typeface="Arial"/>
                  <a:sym typeface="Arial"/>
                </a:rPr>
                <a:t>YOLOv3 모델링</a:t>
              </a:r>
              <a:endParaRPr sz="1200" b="1">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ko-KR" sz="1200" b="1">
                  <a:solidFill>
                    <a:schemeClr val="dk1"/>
                  </a:solidFill>
                  <a:latin typeface="Arial"/>
                  <a:ea typeface="Arial"/>
                  <a:cs typeface="Arial"/>
                  <a:sym typeface="Arial"/>
                </a:rPr>
                <a:t>이미지 데이터 수집 및 전 처리</a:t>
              </a:r>
              <a:endParaRPr sz="1200" b="1">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ko-KR" sz="1200" b="1">
                  <a:solidFill>
                    <a:schemeClr val="dk1"/>
                  </a:solidFill>
                  <a:latin typeface="Arial"/>
                  <a:ea typeface="Arial"/>
                  <a:cs typeface="Arial"/>
                  <a:sym typeface="Arial"/>
                </a:rPr>
                <a:t>웹서비스 개발</a:t>
              </a:r>
              <a:endParaRPr sz="1200" b="1">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ko-KR" sz="1200" b="1">
                  <a:solidFill>
                    <a:schemeClr val="dk1"/>
                  </a:solidFill>
                  <a:latin typeface="Arial"/>
                  <a:ea typeface="Arial"/>
                  <a:cs typeface="Arial"/>
                  <a:sym typeface="Arial"/>
                </a:rPr>
                <a:t>PPT제작</a:t>
              </a:r>
              <a:endParaRPr sz="1200" b="1">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ko-KR" sz="1200" b="1">
                  <a:solidFill>
                    <a:schemeClr val="dk1"/>
                  </a:solidFill>
                </a:rPr>
                <a:t>발표</a:t>
              </a:r>
              <a:endParaRPr sz="1200" b="1">
                <a:solidFill>
                  <a:schemeClr val="dk1"/>
                </a:solidFill>
              </a:endParaRPr>
            </a:p>
          </p:txBody>
        </p:sp>
      </p:grpSp>
      <p:grpSp>
        <p:nvGrpSpPr>
          <p:cNvPr id="283" name="Google Shape;283;p11"/>
          <p:cNvGrpSpPr/>
          <p:nvPr/>
        </p:nvGrpSpPr>
        <p:grpSpPr>
          <a:xfrm>
            <a:off x="2217809" y="2218469"/>
            <a:ext cx="1501300" cy="3236809"/>
            <a:chOff x="2195321" y="2219225"/>
            <a:chExt cx="1501300" cy="3236809"/>
          </a:xfrm>
        </p:grpSpPr>
        <p:pic>
          <p:nvPicPr>
            <p:cNvPr id="284" name="Google Shape;284;p11"/>
            <p:cNvPicPr preferRelativeResize="0"/>
            <p:nvPr/>
          </p:nvPicPr>
          <p:blipFill rotWithShape="1">
            <a:blip r:embed="rId5">
              <a:alphaModFix/>
            </a:blip>
            <a:srcRect l="26158" t="21747" r="52321" b="8947"/>
            <a:stretch/>
          </p:blipFill>
          <p:spPr>
            <a:xfrm>
              <a:off x="2195321" y="2219225"/>
              <a:ext cx="1501300" cy="3236809"/>
            </a:xfrm>
            <a:prstGeom prst="rect">
              <a:avLst/>
            </a:prstGeom>
            <a:noFill/>
            <a:ln>
              <a:noFill/>
            </a:ln>
            <a:effectLst>
              <a:outerShdw blurRad="57150" dist="19050" dir="5400000" algn="bl" rotWithShape="0">
                <a:srgbClr val="000000">
                  <a:alpha val="49803"/>
                </a:srgbClr>
              </a:outerShdw>
            </a:effectLst>
          </p:spPr>
        </p:pic>
        <p:sp>
          <p:nvSpPr>
            <p:cNvPr id="285" name="Google Shape;285;p11"/>
            <p:cNvSpPr/>
            <p:nvPr/>
          </p:nvSpPr>
          <p:spPr>
            <a:xfrm>
              <a:off x="2245773" y="4743500"/>
              <a:ext cx="1400400" cy="6465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45"/>
                <a:buFont typeface="Arial"/>
                <a:buNone/>
              </a:pPr>
              <a:r>
                <a:rPr lang="ko-KR" sz="2000" b="1" dirty="0" err="1">
                  <a:solidFill>
                    <a:schemeClr val="dk1"/>
                  </a:solidFill>
                  <a:latin typeface="NanumBarunGothic" panose="020B0603020101020101" pitchFamily="34" charset="-127"/>
                  <a:ea typeface="NanumBarunGothic" panose="020B0603020101020101" pitchFamily="34" charset="-127"/>
                  <a:cs typeface="Malgun Gothic"/>
                  <a:sym typeface="Malgun Gothic"/>
                </a:rPr>
                <a:t>이동재</a:t>
              </a:r>
              <a:endParaRPr sz="2000" b="1" dirty="0">
                <a:solidFill>
                  <a:schemeClr val="dk1"/>
                </a:solidFill>
                <a:latin typeface="NanumBarunGothic" panose="020B0603020101020101" pitchFamily="34" charset="-127"/>
                <a:ea typeface="NanumBarunGothic" panose="020B0603020101020101" pitchFamily="34" charset="-127"/>
                <a:cs typeface="Malgun Gothic"/>
                <a:sym typeface="Malgun Gothic"/>
              </a:endParaRPr>
            </a:p>
            <a:p>
              <a:pPr marL="0" marR="0" lvl="0" indent="0" algn="ctr" rtl="0">
                <a:lnSpc>
                  <a:spcPct val="100000"/>
                </a:lnSpc>
                <a:spcBef>
                  <a:spcPts val="0"/>
                </a:spcBef>
                <a:spcAft>
                  <a:spcPts val="0"/>
                </a:spcAft>
                <a:buClr>
                  <a:srgbClr val="000000"/>
                </a:buClr>
                <a:buSzPts val="1046"/>
                <a:buFont typeface="Arial"/>
                <a:buNone/>
              </a:pPr>
              <a:r>
                <a:rPr lang="ko-KR" sz="1050" b="1" dirty="0">
                  <a:solidFill>
                    <a:schemeClr val="dk1"/>
                  </a:solidFill>
                  <a:latin typeface="NanumBarunGothic" panose="020B0603020101020101" pitchFamily="34" charset="-127"/>
                  <a:ea typeface="NanumBarunGothic" panose="020B0603020101020101" pitchFamily="34" charset="-127"/>
                  <a:cs typeface="Malgun Gothic"/>
                  <a:sym typeface="Malgun Gothic"/>
                </a:rPr>
                <a:t>2조 팀원</a:t>
              </a:r>
              <a:endParaRPr sz="1050" b="1" dirty="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grpSp>
      <p:grpSp>
        <p:nvGrpSpPr>
          <p:cNvPr id="286" name="Google Shape;286;p11"/>
          <p:cNvGrpSpPr/>
          <p:nvPr/>
        </p:nvGrpSpPr>
        <p:grpSpPr>
          <a:xfrm>
            <a:off x="7264844" y="2227812"/>
            <a:ext cx="1501301" cy="3236812"/>
            <a:chOff x="9529200" y="2055162"/>
            <a:chExt cx="1501301" cy="3236813"/>
          </a:xfrm>
        </p:grpSpPr>
        <p:pic>
          <p:nvPicPr>
            <p:cNvPr id="287" name="Google Shape;287;p11"/>
            <p:cNvPicPr preferRelativeResize="0"/>
            <p:nvPr/>
          </p:nvPicPr>
          <p:blipFill rotWithShape="1">
            <a:blip r:embed="rId8">
              <a:alphaModFix/>
            </a:blip>
            <a:srcRect l="50669" t="20095"/>
            <a:stretch/>
          </p:blipFill>
          <p:spPr>
            <a:xfrm>
              <a:off x="9529200" y="2055162"/>
              <a:ext cx="1501301" cy="3236813"/>
            </a:xfrm>
            <a:prstGeom prst="rect">
              <a:avLst/>
            </a:prstGeom>
            <a:noFill/>
            <a:ln>
              <a:noFill/>
            </a:ln>
            <a:effectLst>
              <a:outerShdw blurRad="57150" dist="19050" dir="5400000" algn="bl" rotWithShape="0">
                <a:srgbClr val="000000">
                  <a:alpha val="49803"/>
                </a:srgbClr>
              </a:outerShdw>
            </a:effectLst>
          </p:spPr>
        </p:pic>
        <p:sp>
          <p:nvSpPr>
            <p:cNvPr id="288" name="Google Shape;288;p11"/>
            <p:cNvSpPr/>
            <p:nvPr/>
          </p:nvSpPr>
          <p:spPr>
            <a:xfrm>
              <a:off x="9617650" y="4577150"/>
              <a:ext cx="1400400" cy="6465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45"/>
                <a:buFont typeface="Malgun Gothic"/>
                <a:buNone/>
              </a:pPr>
              <a:r>
                <a:rPr lang="ko-KR" sz="2000" b="1" dirty="0">
                  <a:solidFill>
                    <a:schemeClr val="dk1"/>
                  </a:solidFill>
                  <a:latin typeface="NanumBarunGothic" panose="020B0603020101020101" pitchFamily="34" charset="-127"/>
                  <a:ea typeface="NanumBarunGothic" panose="020B0603020101020101" pitchFamily="34" charset="-127"/>
                  <a:cs typeface="Malgun Gothic"/>
                  <a:sym typeface="Malgun Gothic"/>
                </a:rPr>
                <a:t>박희원</a:t>
              </a:r>
              <a:endParaRPr sz="2000" b="1" dirty="0">
                <a:solidFill>
                  <a:schemeClr val="dk1"/>
                </a:solidFill>
                <a:latin typeface="NanumBarunGothic" panose="020B0603020101020101" pitchFamily="34" charset="-127"/>
                <a:ea typeface="NanumBarunGothic" panose="020B0603020101020101" pitchFamily="34" charset="-127"/>
                <a:cs typeface="Malgun Gothic"/>
                <a:sym typeface="Malgun Gothic"/>
              </a:endParaRPr>
            </a:p>
            <a:p>
              <a:pPr marL="0" marR="0" lvl="0" indent="0" algn="ctr" rtl="0">
                <a:spcBef>
                  <a:spcPts val="0"/>
                </a:spcBef>
                <a:spcAft>
                  <a:spcPts val="0"/>
                </a:spcAft>
                <a:buClr>
                  <a:schemeClr val="dk1"/>
                </a:buClr>
                <a:buSzPts val="1046"/>
                <a:buFont typeface="Arial"/>
                <a:buNone/>
              </a:pPr>
              <a:r>
                <a:rPr lang="ko-KR" sz="1050" b="1" dirty="0">
                  <a:solidFill>
                    <a:schemeClr val="dk1"/>
                  </a:solidFill>
                  <a:latin typeface="NanumBarunGothic" panose="020B0603020101020101" pitchFamily="34" charset="-127"/>
                  <a:ea typeface="NanumBarunGothic" panose="020B0603020101020101" pitchFamily="34" charset="-127"/>
                  <a:cs typeface="Malgun Gothic"/>
                  <a:sym typeface="Malgun Gothic"/>
                </a:rPr>
                <a:t>2조 팀원</a:t>
              </a:r>
              <a:endParaRPr sz="2000" b="1" dirty="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grpSp>
      <p:sp>
        <p:nvSpPr>
          <p:cNvPr id="289" name="Google Shape;289;p11"/>
          <p:cNvSpPr txBox="1"/>
          <p:nvPr/>
        </p:nvSpPr>
        <p:spPr>
          <a:xfrm>
            <a:off x="3961850" y="2591275"/>
            <a:ext cx="1389300" cy="232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ko-KR" sz="900" b="1">
                <a:solidFill>
                  <a:schemeClr val="dk1"/>
                </a:solidFill>
              </a:rPr>
              <a:t>text recognition(pytesseract)</a:t>
            </a:r>
            <a:endParaRPr sz="900" b="1">
              <a:solidFill>
                <a:schemeClr val="dk1"/>
              </a:solidFill>
            </a:endParaRPr>
          </a:p>
          <a:p>
            <a:pPr marL="0" marR="0" lvl="0" indent="0" algn="ctr" rtl="0">
              <a:spcBef>
                <a:spcPts val="0"/>
              </a:spcBef>
              <a:spcAft>
                <a:spcPts val="0"/>
              </a:spcAft>
              <a:buSzPts val="1100"/>
              <a:buNone/>
            </a:pPr>
            <a:endParaRPr sz="900" b="1">
              <a:solidFill>
                <a:schemeClr val="dk1"/>
              </a:solidFill>
            </a:endParaRPr>
          </a:p>
          <a:p>
            <a:pPr marL="0" marR="0" lvl="0" indent="0" algn="l" rtl="0">
              <a:spcBef>
                <a:spcPts val="0"/>
              </a:spcBef>
              <a:spcAft>
                <a:spcPts val="0"/>
              </a:spcAft>
              <a:buNone/>
            </a:pPr>
            <a:r>
              <a:rPr lang="ko-KR" sz="900" b="1">
                <a:solidFill>
                  <a:schemeClr val="dk1"/>
                </a:solidFill>
              </a:rPr>
              <a:t>text detection(pytesseract)</a:t>
            </a:r>
            <a:endParaRPr sz="900" b="1">
              <a:solidFill>
                <a:schemeClr val="dk1"/>
              </a:solidFill>
            </a:endParaRPr>
          </a:p>
          <a:p>
            <a:pPr marL="0" marR="0" lvl="0" indent="0" algn="l" rtl="0">
              <a:spcBef>
                <a:spcPts val="0"/>
              </a:spcBef>
              <a:spcAft>
                <a:spcPts val="0"/>
              </a:spcAft>
              <a:buClr>
                <a:schemeClr val="dk1"/>
              </a:buClr>
              <a:buSzPts val="1100"/>
              <a:buFont typeface="Arial"/>
              <a:buNone/>
            </a:pPr>
            <a:endParaRPr sz="900" b="1">
              <a:solidFill>
                <a:schemeClr val="dk1"/>
              </a:solidFill>
            </a:endParaRPr>
          </a:p>
          <a:p>
            <a:pPr marL="0" marR="0" lvl="0" indent="0" algn="l" rtl="0">
              <a:spcBef>
                <a:spcPts val="0"/>
              </a:spcBef>
              <a:spcAft>
                <a:spcPts val="0"/>
              </a:spcAft>
              <a:buSzPts val="1100"/>
              <a:buNone/>
            </a:pPr>
            <a:r>
              <a:rPr lang="ko-KR" sz="900" b="1">
                <a:solidFill>
                  <a:schemeClr val="dk1"/>
                </a:solidFill>
              </a:rPr>
              <a:t>text to speech 구현</a:t>
            </a:r>
            <a:endParaRPr sz="900" b="1">
              <a:solidFill>
                <a:schemeClr val="dk1"/>
              </a:solidFill>
            </a:endParaRPr>
          </a:p>
          <a:p>
            <a:pPr marL="0" marR="0" lvl="0" indent="0" algn="ctr" rtl="0">
              <a:spcBef>
                <a:spcPts val="0"/>
              </a:spcBef>
              <a:spcAft>
                <a:spcPts val="0"/>
              </a:spcAft>
              <a:buClr>
                <a:schemeClr val="dk1"/>
              </a:buClr>
              <a:buSzPts val="1100"/>
              <a:buFont typeface="Arial"/>
              <a:buNone/>
            </a:pPr>
            <a:endParaRPr sz="900" b="1">
              <a:solidFill>
                <a:schemeClr val="dk1"/>
              </a:solidFill>
            </a:endParaRPr>
          </a:p>
          <a:p>
            <a:pPr marL="0" marR="0" lvl="0" indent="0" algn="l" rtl="0">
              <a:spcBef>
                <a:spcPts val="0"/>
              </a:spcBef>
              <a:spcAft>
                <a:spcPts val="0"/>
              </a:spcAft>
              <a:buSzPts val="1100"/>
              <a:buNone/>
            </a:pPr>
            <a:r>
              <a:rPr lang="ko-KR" sz="900" b="1">
                <a:solidFill>
                  <a:schemeClr val="dk1"/>
                </a:solidFill>
              </a:rPr>
              <a:t>flask video stream 구현</a:t>
            </a:r>
            <a:endParaRPr sz="900" b="1">
              <a:solidFill>
                <a:schemeClr val="dk1"/>
              </a:solidFill>
            </a:endParaRPr>
          </a:p>
          <a:p>
            <a:pPr marL="0" marR="0" lvl="0" indent="0" algn="ctr" rtl="0">
              <a:spcBef>
                <a:spcPts val="0"/>
              </a:spcBef>
              <a:spcAft>
                <a:spcPts val="0"/>
              </a:spcAft>
              <a:buClr>
                <a:schemeClr val="dk1"/>
              </a:buClr>
              <a:buSzPts val="1100"/>
              <a:buFont typeface="Arial"/>
              <a:buNone/>
            </a:pPr>
            <a:endParaRPr sz="900" b="1">
              <a:solidFill>
                <a:schemeClr val="dk1"/>
              </a:solidFill>
            </a:endParaRPr>
          </a:p>
          <a:p>
            <a:pPr marL="0" marR="0" lvl="0" indent="0" algn="l" rtl="0">
              <a:spcBef>
                <a:spcPts val="0"/>
              </a:spcBef>
              <a:spcAft>
                <a:spcPts val="0"/>
              </a:spcAft>
              <a:buSzPts val="1100"/>
              <a:buNone/>
            </a:pPr>
            <a:r>
              <a:rPr lang="ko-KR" sz="900" b="1">
                <a:solidFill>
                  <a:schemeClr val="dk1"/>
                </a:solidFill>
              </a:rPr>
              <a:t>각종 모듈(text, object, voice etc) QA</a:t>
            </a:r>
            <a:endParaRPr sz="900" b="1">
              <a:solidFill>
                <a:schemeClr val="dk1"/>
              </a:solidFill>
            </a:endParaRPr>
          </a:p>
          <a:p>
            <a:pPr marL="0" marR="0" lvl="0" indent="0" algn="ctr" rtl="0">
              <a:spcBef>
                <a:spcPts val="0"/>
              </a:spcBef>
              <a:spcAft>
                <a:spcPts val="0"/>
              </a:spcAft>
              <a:buClr>
                <a:schemeClr val="dk1"/>
              </a:buClr>
              <a:buSzPts val="1100"/>
              <a:buFont typeface="Arial"/>
              <a:buNone/>
            </a:pPr>
            <a:endParaRPr sz="900" b="1">
              <a:solidFill>
                <a:schemeClr val="dk1"/>
              </a:solidFill>
            </a:endParaRPr>
          </a:p>
          <a:p>
            <a:pPr marL="0" marR="0" lvl="0" indent="0" algn="l" rtl="0">
              <a:spcBef>
                <a:spcPts val="0"/>
              </a:spcBef>
              <a:spcAft>
                <a:spcPts val="0"/>
              </a:spcAft>
              <a:buClr>
                <a:schemeClr val="dk1"/>
              </a:buClr>
              <a:buSzPts val="1100"/>
              <a:buFont typeface="Arial"/>
              <a:buNone/>
            </a:pPr>
            <a:r>
              <a:rPr lang="ko-KR" sz="900" b="1">
                <a:solidFill>
                  <a:schemeClr val="dk1"/>
                </a:solidFill>
              </a:rPr>
              <a:t>PPT제작 및 발표</a:t>
            </a:r>
            <a:endParaRPr sz="900" b="1">
              <a:solidFill>
                <a:schemeClr val="dk1"/>
              </a:solidFill>
            </a:endParaRPr>
          </a:p>
          <a:p>
            <a:pPr marL="0" marR="0" lvl="0" indent="0" algn="ctr" rtl="0">
              <a:spcBef>
                <a:spcPts val="0"/>
              </a:spcBef>
              <a:spcAft>
                <a:spcPts val="0"/>
              </a:spcAft>
              <a:buNone/>
            </a:pPr>
            <a:endParaRPr sz="900" b="1">
              <a:solidFill>
                <a:schemeClr val="dk1"/>
              </a:solidFill>
            </a:endParaRPr>
          </a:p>
          <a:p>
            <a:pPr marL="0" marR="0" lvl="0" indent="0" algn="l" rtl="0">
              <a:spcBef>
                <a:spcPts val="0"/>
              </a:spcBef>
              <a:spcAft>
                <a:spcPts val="0"/>
              </a:spcAft>
              <a:buNone/>
            </a:pPr>
            <a:br>
              <a:rPr lang="ko-KR" sz="1500">
                <a:solidFill>
                  <a:schemeClr val="dk1"/>
                </a:solidFill>
                <a:latin typeface="Malgun Gothic"/>
                <a:ea typeface="Malgun Gothic"/>
                <a:cs typeface="Malgun Gothic"/>
                <a:sym typeface="Malgun Gothic"/>
              </a:rPr>
            </a:br>
            <a:endParaRPr sz="1500">
              <a:solidFill>
                <a:schemeClr val="dk1"/>
              </a:solidFill>
              <a:latin typeface="Malgun Gothic"/>
              <a:ea typeface="Malgun Gothic"/>
              <a:cs typeface="Malgun Gothic"/>
              <a:sym typeface="Malgun Gothic"/>
            </a:endParaRPr>
          </a:p>
        </p:txBody>
      </p:sp>
      <p:grpSp>
        <p:nvGrpSpPr>
          <p:cNvPr id="290" name="Google Shape;290;p11"/>
          <p:cNvGrpSpPr/>
          <p:nvPr/>
        </p:nvGrpSpPr>
        <p:grpSpPr>
          <a:xfrm>
            <a:off x="3911147" y="2206643"/>
            <a:ext cx="1501300" cy="3236800"/>
            <a:chOff x="3893075" y="2219225"/>
            <a:chExt cx="1501300" cy="3236800"/>
          </a:xfrm>
        </p:grpSpPr>
        <p:pic>
          <p:nvPicPr>
            <p:cNvPr id="291" name="Google Shape;291;p11"/>
            <p:cNvPicPr preferRelativeResize="0"/>
            <p:nvPr/>
          </p:nvPicPr>
          <p:blipFill rotWithShape="1">
            <a:blip r:embed="rId6">
              <a:alphaModFix/>
            </a:blip>
            <a:srcRect l="21335" t="4304" r="37500" b="1097"/>
            <a:stretch/>
          </p:blipFill>
          <p:spPr>
            <a:xfrm>
              <a:off x="3893075" y="2219225"/>
              <a:ext cx="1501300" cy="3236800"/>
            </a:xfrm>
            <a:prstGeom prst="rect">
              <a:avLst/>
            </a:prstGeom>
            <a:noFill/>
            <a:ln>
              <a:noFill/>
            </a:ln>
            <a:effectLst>
              <a:outerShdw blurRad="50800" dist="38100" dir="2700000" algn="tl" rotWithShape="0">
                <a:srgbClr val="000000">
                  <a:alpha val="22745"/>
                </a:srgbClr>
              </a:outerShdw>
            </a:effectLst>
          </p:spPr>
        </p:pic>
        <p:sp>
          <p:nvSpPr>
            <p:cNvPr id="292" name="Google Shape;292;p11"/>
            <p:cNvSpPr/>
            <p:nvPr/>
          </p:nvSpPr>
          <p:spPr>
            <a:xfrm>
              <a:off x="3943523" y="4743500"/>
              <a:ext cx="1400400" cy="646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45"/>
                <a:buFont typeface="Malgun Gothic"/>
                <a:buNone/>
              </a:pPr>
              <a:r>
                <a:rPr lang="ko-KR" sz="2000" b="1" dirty="0" err="1">
                  <a:solidFill>
                    <a:schemeClr val="dk1"/>
                  </a:solidFill>
                  <a:latin typeface="NanumBarunGothic" panose="020B0603020101020101" pitchFamily="34" charset="-127"/>
                  <a:ea typeface="NanumBarunGothic" panose="020B0603020101020101" pitchFamily="34" charset="-127"/>
                  <a:cs typeface="Malgun Gothic"/>
                  <a:sym typeface="Malgun Gothic"/>
                </a:rPr>
                <a:t>민채정</a:t>
              </a:r>
              <a:endParaRPr sz="2000" b="1" dirty="0">
                <a:solidFill>
                  <a:schemeClr val="dk1"/>
                </a:solidFill>
                <a:latin typeface="NanumBarunGothic" panose="020B0603020101020101" pitchFamily="34" charset="-127"/>
                <a:ea typeface="NanumBarunGothic" panose="020B0603020101020101" pitchFamily="34" charset="-127"/>
                <a:cs typeface="Malgun Gothic"/>
                <a:sym typeface="Malgun Gothic"/>
              </a:endParaRPr>
            </a:p>
            <a:p>
              <a:pPr marL="0" marR="0" lvl="0" indent="0" algn="ctr" rtl="0">
                <a:spcBef>
                  <a:spcPts val="0"/>
                </a:spcBef>
                <a:spcAft>
                  <a:spcPts val="0"/>
                </a:spcAft>
                <a:buClr>
                  <a:schemeClr val="dk1"/>
                </a:buClr>
                <a:buSzPts val="1046"/>
                <a:buFont typeface="Arial"/>
                <a:buNone/>
              </a:pPr>
              <a:r>
                <a:rPr lang="ko-KR" sz="1050" b="1" dirty="0">
                  <a:solidFill>
                    <a:schemeClr val="dk1"/>
                  </a:solidFill>
                  <a:latin typeface="NanumBarunGothic" panose="020B0603020101020101" pitchFamily="34" charset="-127"/>
                  <a:ea typeface="NanumBarunGothic" panose="020B0603020101020101" pitchFamily="34" charset="-127"/>
                  <a:cs typeface="Malgun Gothic"/>
                  <a:sym typeface="Malgun Gothic"/>
                </a:rPr>
                <a:t>2조 팀원</a:t>
              </a:r>
              <a:endParaRPr sz="2000" b="1" dirty="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grpSp>
      <p:sp>
        <p:nvSpPr>
          <p:cNvPr id="293" name="Google Shape;293;p11"/>
          <p:cNvSpPr txBox="1"/>
          <p:nvPr/>
        </p:nvSpPr>
        <p:spPr>
          <a:xfrm>
            <a:off x="5603499" y="3388817"/>
            <a:ext cx="1625308" cy="8002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a:solidFill>
                  <a:schemeClr val="dk1"/>
                </a:solidFill>
                <a:latin typeface="Malgun Gothic"/>
                <a:ea typeface="Malgun Gothic"/>
                <a:cs typeface="Malgun Gothic"/>
                <a:sym typeface="Malgun Gothic"/>
              </a:rPr>
              <a:t> </a:t>
            </a:r>
            <a:r>
              <a:rPr lang="ko-KR" sz="1400" b="1">
                <a:solidFill>
                  <a:schemeClr val="dk1"/>
                </a:solidFill>
                <a:latin typeface="Arial"/>
                <a:ea typeface="Arial"/>
                <a:cs typeface="Arial"/>
                <a:sym typeface="Arial"/>
              </a:rPr>
              <a:t>Text Detection</a:t>
            </a:r>
            <a:endParaRPr sz="1400" b="1">
              <a:solidFill>
                <a:schemeClr val="dk1"/>
              </a:solidFill>
              <a:latin typeface="Arial"/>
              <a:ea typeface="Arial"/>
              <a:cs typeface="Arial"/>
              <a:sym typeface="Arial"/>
            </a:endParaRPr>
          </a:p>
          <a:p>
            <a:pPr marL="0" marR="0" lvl="0" indent="0" algn="l" rtl="0">
              <a:spcBef>
                <a:spcPts val="0"/>
              </a:spcBef>
              <a:spcAft>
                <a:spcPts val="0"/>
              </a:spcAft>
              <a:buNone/>
            </a:pPr>
            <a:r>
              <a:rPr lang="ko-KR" sz="1400" b="1">
                <a:solidFill>
                  <a:schemeClr val="dk1"/>
                </a:solidFill>
                <a:latin typeface="Arial"/>
                <a:ea typeface="Arial"/>
                <a:cs typeface="Arial"/>
                <a:sym typeface="Arial"/>
              </a:rPr>
              <a:t>Text Recognition</a:t>
            </a:r>
            <a:endParaRPr/>
          </a:p>
          <a:p>
            <a:pPr marL="0" marR="0" lvl="0" indent="0" algn="l" rtl="0">
              <a:spcBef>
                <a:spcPts val="0"/>
              </a:spcBef>
              <a:spcAft>
                <a:spcPts val="0"/>
              </a:spcAft>
              <a:buNone/>
            </a:pPr>
            <a:r>
              <a:rPr lang="ko-KR" sz="1400" b="1">
                <a:solidFill>
                  <a:schemeClr val="dk1"/>
                </a:solidFill>
                <a:latin typeface="Arial"/>
                <a:ea typeface="Arial"/>
                <a:cs typeface="Arial"/>
                <a:sym typeface="Arial"/>
              </a:rPr>
              <a:t>PPT 제작 및 발표</a:t>
            </a:r>
            <a:endParaRPr/>
          </a:p>
        </p:txBody>
      </p:sp>
      <p:grpSp>
        <p:nvGrpSpPr>
          <p:cNvPr id="294" name="Google Shape;294;p11"/>
          <p:cNvGrpSpPr/>
          <p:nvPr/>
        </p:nvGrpSpPr>
        <p:grpSpPr>
          <a:xfrm>
            <a:off x="5646491" y="2227806"/>
            <a:ext cx="1501301" cy="3236806"/>
            <a:chOff x="5590823" y="2219225"/>
            <a:chExt cx="1501301" cy="3236806"/>
          </a:xfrm>
        </p:grpSpPr>
        <p:pic>
          <p:nvPicPr>
            <p:cNvPr id="295" name="Google Shape;295;p11"/>
            <p:cNvPicPr preferRelativeResize="0"/>
            <p:nvPr/>
          </p:nvPicPr>
          <p:blipFill rotWithShape="1">
            <a:blip r:embed="rId7">
              <a:alphaModFix/>
            </a:blip>
            <a:srcRect l="30216" t="8315" r="13171"/>
            <a:stretch/>
          </p:blipFill>
          <p:spPr>
            <a:xfrm>
              <a:off x="5590823" y="2219225"/>
              <a:ext cx="1501301" cy="3236806"/>
            </a:xfrm>
            <a:prstGeom prst="rect">
              <a:avLst/>
            </a:prstGeom>
            <a:noFill/>
            <a:ln>
              <a:noFill/>
            </a:ln>
            <a:effectLst>
              <a:outerShdw blurRad="57150" dist="19050" dir="5400000" algn="bl" rotWithShape="0">
                <a:srgbClr val="000000">
                  <a:alpha val="49803"/>
                </a:srgbClr>
              </a:outerShdw>
            </a:effectLst>
          </p:spPr>
        </p:pic>
        <p:sp>
          <p:nvSpPr>
            <p:cNvPr id="296" name="Google Shape;296;p11"/>
            <p:cNvSpPr/>
            <p:nvPr/>
          </p:nvSpPr>
          <p:spPr>
            <a:xfrm>
              <a:off x="5641273" y="4743500"/>
              <a:ext cx="1400400" cy="6465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45"/>
                <a:buFont typeface="Malgun Gothic"/>
                <a:buNone/>
              </a:pPr>
              <a:r>
                <a:rPr lang="ko-KR" sz="2000" b="1" dirty="0" err="1">
                  <a:solidFill>
                    <a:schemeClr val="dk1"/>
                  </a:solidFill>
                  <a:latin typeface="NanumBarunGothic" panose="020B0603020101020101" pitchFamily="34" charset="-127"/>
                  <a:ea typeface="NanumBarunGothic" panose="020B0603020101020101" pitchFamily="34" charset="-127"/>
                  <a:cs typeface="Malgun Gothic"/>
                  <a:sym typeface="Malgun Gothic"/>
                </a:rPr>
                <a:t>이찬주</a:t>
              </a:r>
              <a:endParaRPr sz="2000" b="1" dirty="0">
                <a:solidFill>
                  <a:schemeClr val="dk1"/>
                </a:solidFill>
                <a:latin typeface="NanumBarunGothic" panose="020B0603020101020101" pitchFamily="34" charset="-127"/>
                <a:ea typeface="NanumBarunGothic" panose="020B0603020101020101" pitchFamily="34" charset="-127"/>
                <a:cs typeface="Malgun Gothic"/>
                <a:sym typeface="Malgun Gothic"/>
              </a:endParaRPr>
            </a:p>
            <a:p>
              <a:pPr marL="0" marR="0" lvl="0" indent="0" algn="ctr" rtl="0">
                <a:spcBef>
                  <a:spcPts val="0"/>
                </a:spcBef>
                <a:spcAft>
                  <a:spcPts val="0"/>
                </a:spcAft>
                <a:buClr>
                  <a:schemeClr val="dk1"/>
                </a:buClr>
                <a:buSzPts val="1046"/>
                <a:buFont typeface="Arial"/>
                <a:buNone/>
              </a:pPr>
              <a:r>
                <a:rPr lang="ko-KR" sz="1050" b="1" dirty="0">
                  <a:solidFill>
                    <a:schemeClr val="dk1"/>
                  </a:solidFill>
                  <a:latin typeface="NanumBarunGothic" panose="020B0603020101020101" pitchFamily="34" charset="-127"/>
                  <a:ea typeface="NanumBarunGothic" panose="020B0603020101020101" pitchFamily="34" charset="-127"/>
                  <a:cs typeface="Malgun Gothic"/>
                  <a:sym typeface="Malgun Gothic"/>
                </a:rPr>
                <a:t>2조 팀원</a:t>
              </a:r>
              <a:endParaRPr sz="2000" b="1" dirty="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grpSp>
      <p:sp>
        <p:nvSpPr>
          <p:cNvPr id="297" name="Google Shape;297;p11"/>
          <p:cNvSpPr txBox="1"/>
          <p:nvPr/>
        </p:nvSpPr>
        <p:spPr>
          <a:xfrm>
            <a:off x="574950" y="2530875"/>
            <a:ext cx="1450800" cy="25161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ko-KR" sz="1300" b="1">
                <a:solidFill>
                  <a:schemeClr val="dk1"/>
                </a:solidFill>
              </a:rPr>
              <a:t>- </a:t>
            </a:r>
            <a:r>
              <a:rPr lang="ko-KR" sz="1300" b="1">
                <a:solidFill>
                  <a:schemeClr val="dk1"/>
                </a:solidFill>
                <a:latin typeface="Arial"/>
                <a:ea typeface="Arial"/>
                <a:cs typeface="Arial"/>
                <a:sym typeface="Arial"/>
              </a:rPr>
              <a:t>논문 조사</a:t>
            </a:r>
            <a:endParaRPr sz="1300"/>
          </a:p>
          <a:p>
            <a:pPr marL="0" marR="0" lvl="0" indent="0" algn="l" rtl="0">
              <a:lnSpc>
                <a:spcPct val="115000"/>
              </a:lnSpc>
              <a:spcBef>
                <a:spcPts val="0"/>
              </a:spcBef>
              <a:spcAft>
                <a:spcPts val="0"/>
              </a:spcAft>
              <a:buNone/>
            </a:pPr>
            <a:r>
              <a:rPr lang="ko-KR" sz="1300" b="1">
                <a:solidFill>
                  <a:schemeClr val="dk1"/>
                </a:solidFill>
              </a:rPr>
              <a:t>- </a:t>
            </a:r>
            <a:r>
              <a:rPr lang="ko-KR" sz="1300" b="1">
                <a:solidFill>
                  <a:schemeClr val="dk1"/>
                </a:solidFill>
                <a:latin typeface="Arial"/>
                <a:ea typeface="Arial"/>
                <a:cs typeface="Arial"/>
                <a:sym typeface="Arial"/>
              </a:rPr>
              <a:t>Tesseract </a:t>
            </a:r>
            <a:endParaRPr sz="1300" b="1">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ko-KR" sz="1300" b="1">
                <a:solidFill>
                  <a:schemeClr val="dk1"/>
                </a:solidFill>
              </a:rPr>
              <a:t>- </a:t>
            </a:r>
            <a:r>
              <a:rPr lang="ko-KR" sz="1300" b="1">
                <a:solidFill>
                  <a:schemeClr val="dk1"/>
                </a:solidFill>
                <a:latin typeface="Arial"/>
                <a:ea typeface="Arial"/>
                <a:cs typeface="Arial"/>
                <a:sym typeface="Arial"/>
              </a:rPr>
              <a:t>OCR detection</a:t>
            </a:r>
            <a:endParaRPr sz="1300" b="1">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ko-KR" sz="1300" b="1">
                <a:solidFill>
                  <a:schemeClr val="dk1"/>
                </a:solidFill>
              </a:rPr>
              <a:t>- </a:t>
            </a:r>
            <a:r>
              <a:rPr lang="ko-KR" sz="1300" b="1">
                <a:solidFill>
                  <a:schemeClr val="dk1"/>
                </a:solidFill>
                <a:latin typeface="Arial"/>
                <a:ea typeface="Arial"/>
                <a:cs typeface="Arial"/>
                <a:sym typeface="Arial"/>
              </a:rPr>
              <a:t>deskew 적용</a:t>
            </a:r>
            <a:endParaRPr sz="1300"/>
          </a:p>
          <a:p>
            <a:pPr marL="0" marR="0" lvl="0" indent="0" algn="l" rtl="0">
              <a:lnSpc>
                <a:spcPct val="115000"/>
              </a:lnSpc>
              <a:spcBef>
                <a:spcPts val="0"/>
              </a:spcBef>
              <a:spcAft>
                <a:spcPts val="0"/>
              </a:spcAft>
              <a:buNone/>
            </a:pPr>
            <a:r>
              <a:rPr lang="ko-KR" sz="1300" b="1">
                <a:solidFill>
                  <a:schemeClr val="dk1"/>
                </a:solidFill>
              </a:rPr>
              <a:t>- </a:t>
            </a:r>
            <a:r>
              <a:rPr lang="ko-KR" sz="1300" b="1">
                <a:solidFill>
                  <a:schemeClr val="dk1"/>
                </a:solidFill>
                <a:latin typeface="Arial"/>
                <a:ea typeface="Arial"/>
                <a:cs typeface="Arial"/>
                <a:sym typeface="Arial"/>
              </a:rPr>
              <a:t>Scene Text </a:t>
            </a:r>
            <a:endParaRPr sz="1300" b="1">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ko-KR" sz="1300" b="1">
                <a:solidFill>
                  <a:schemeClr val="dk1"/>
                </a:solidFill>
              </a:rPr>
              <a:t>- </a:t>
            </a:r>
            <a:r>
              <a:rPr lang="ko-KR" sz="1300" b="1">
                <a:solidFill>
                  <a:schemeClr val="dk1"/>
                </a:solidFill>
                <a:latin typeface="Arial"/>
                <a:ea typeface="Arial"/>
                <a:cs typeface="Arial"/>
                <a:sym typeface="Arial"/>
              </a:rPr>
              <a:t>Detection 조사</a:t>
            </a:r>
            <a:endParaRPr sz="1300"/>
          </a:p>
          <a:p>
            <a:pPr marL="0" marR="0" lvl="0" indent="0" algn="l" rtl="0">
              <a:lnSpc>
                <a:spcPct val="115000"/>
              </a:lnSpc>
              <a:spcBef>
                <a:spcPts val="0"/>
              </a:spcBef>
              <a:spcAft>
                <a:spcPts val="0"/>
              </a:spcAft>
              <a:buNone/>
            </a:pPr>
            <a:r>
              <a:rPr lang="ko-KR" sz="1300" b="1">
                <a:solidFill>
                  <a:schemeClr val="dk1"/>
                </a:solidFill>
              </a:rPr>
              <a:t>- </a:t>
            </a:r>
            <a:r>
              <a:rPr lang="ko-KR" sz="1300" b="1">
                <a:solidFill>
                  <a:schemeClr val="dk1"/>
                </a:solidFill>
                <a:latin typeface="Arial"/>
                <a:ea typeface="Arial"/>
                <a:cs typeface="Arial"/>
                <a:sym typeface="Arial"/>
              </a:rPr>
              <a:t>CRAFT 조사</a:t>
            </a:r>
            <a:endParaRPr sz="1300"/>
          </a:p>
          <a:p>
            <a:pPr marL="0" marR="0" lvl="0" indent="0" algn="l" rtl="0">
              <a:lnSpc>
                <a:spcPct val="115000"/>
              </a:lnSpc>
              <a:spcBef>
                <a:spcPts val="0"/>
              </a:spcBef>
              <a:spcAft>
                <a:spcPts val="0"/>
              </a:spcAft>
              <a:buNone/>
            </a:pPr>
            <a:r>
              <a:rPr lang="ko-KR" sz="1300" b="1">
                <a:solidFill>
                  <a:schemeClr val="dk1"/>
                </a:solidFill>
              </a:rPr>
              <a:t>- </a:t>
            </a:r>
            <a:r>
              <a:rPr lang="ko-KR" sz="1300" b="1">
                <a:solidFill>
                  <a:schemeClr val="dk1"/>
                </a:solidFill>
                <a:latin typeface="Arial"/>
                <a:ea typeface="Arial"/>
                <a:cs typeface="Arial"/>
                <a:sym typeface="Arial"/>
              </a:rPr>
              <a:t>seq2seq </a:t>
            </a:r>
            <a:endParaRPr sz="1300" b="1">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ko-KR" sz="1300" b="1">
                <a:solidFill>
                  <a:schemeClr val="dk1"/>
                </a:solidFill>
              </a:rPr>
              <a:t>- </a:t>
            </a:r>
            <a:r>
              <a:rPr lang="ko-KR" sz="1300" b="1">
                <a:solidFill>
                  <a:schemeClr val="dk1"/>
                </a:solidFill>
                <a:latin typeface="Arial"/>
                <a:ea typeface="Arial"/>
                <a:cs typeface="Arial"/>
                <a:sym typeface="Arial"/>
              </a:rPr>
              <a:t>기계번역 시도</a:t>
            </a:r>
            <a:endParaRPr sz="1300" b="1">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ko-KR" sz="1300" b="1">
                <a:solidFill>
                  <a:schemeClr val="dk1"/>
                </a:solidFill>
              </a:rPr>
              <a:t>- 모듈화 서포트</a:t>
            </a:r>
            <a:endParaRPr sz="1300" b="1">
              <a:solidFill>
                <a:schemeClr val="dk1"/>
              </a:solidFill>
            </a:endParaRPr>
          </a:p>
          <a:p>
            <a:pPr marL="0" marR="0" lvl="0" indent="0" algn="l" rtl="0">
              <a:lnSpc>
                <a:spcPct val="115000"/>
              </a:lnSpc>
              <a:spcBef>
                <a:spcPts val="0"/>
              </a:spcBef>
              <a:spcAft>
                <a:spcPts val="0"/>
              </a:spcAft>
              <a:buNone/>
            </a:pPr>
            <a:r>
              <a:rPr lang="ko-KR" sz="1300" b="1">
                <a:solidFill>
                  <a:schemeClr val="dk1"/>
                </a:solidFill>
              </a:rPr>
              <a:t>- </a:t>
            </a:r>
            <a:r>
              <a:rPr lang="ko-KR" sz="1300" b="1">
                <a:solidFill>
                  <a:schemeClr val="dk1"/>
                </a:solidFill>
                <a:latin typeface="Arial"/>
                <a:ea typeface="Arial"/>
                <a:cs typeface="Arial"/>
                <a:sym typeface="Arial"/>
              </a:rPr>
              <a:t>발표자료 작성</a:t>
            </a:r>
            <a:endParaRPr sz="1300"/>
          </a:p>
        </p:txBody>
      </p:sp>
      <p:grpSp>
        <p:nvGrpSpPr>
          <p:cNvPr id="298" name="Google Shape;298;p11"/>
          <p:cNvGrpSpPr/>
          <p:nvPr/>
        </p:nvGrpSpPr>
        <p:grpSpPr>
          <a:xfrm>
            <a:off x="574939" y="2205929"/>
            <a:ext cx="1501295" cy="3236799"/>
            <a:chOff x="471108" y="3932295"/>
            <a:chExt cx="1501295" cy="3236799"/>
          </a:xfrm>
        </p:grpSpPr>
        <p:pic>
          <p:nvPicPr>
            <p:cNvPr id="299" name="Google Shape;299;p11"/>
            <p:cNvPicPr preferRelativeResize="0"/>
            <p:nvPr/>
          </p:nvPicPr>
          <p:blipFill rotWithShape="1">
            <a:blip r:embed="rId4">
              <a:alphaModFix/>
            </a:blip>
            <a:srcRect l="23302" t="9797" r="13933" b="-8"/>
            <a:stretch/>
          </p:blipFill>
          <p:spPr>
            <a:xfrm>
              <a:off x="471108" y="3932295"/>
              <a:ext cx="1501295" cy="3236799"/>
            </a:xfrm>
            <a:prstGeom prst="rect">
              <a:avLst/>
            </a:prstGeom>
            <a:noFill/>
            <a:ln>
              <a:noFill/>
            </a:ln>
            <a:effectLst>
              <a:outerShdw blurRad="57150" dist="19050" dir="5400000" algn="bl" rotWithShape="0">
                <a:srgbClr val="000000">
                  <a:alpha val="49803"/>
                </a:srgbClr>
              </a:outerShdw>
            </a:effectLst>
          </p:spPr>
        </p:pic>
        <p:sp>
          <p:nvSpPr>
            <p:cNvPr id="300" name="Google Shape;300;p11"/>
            <p:cNvSpPr/>
            <p:nvPr/>
          </p:nvSpPr>
          <p:spPr>
            <a:xfrm>
              <a:off x="561025" y="6465308"/>
              <a:ext cx="1400400" cy="6465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algun Gothic"/>
                <a:buNone/>
              </a:pPr>
              <a:r>
                <a:rPr lang="ko-KR" sz="2000" b="1" dirty="0">
                  <a:solidFill>
                    <a:schemeClr val="dk1"/>
                  </a:solidFill>
                  <a:latin typeface="NanumBarunGothic" panose="020B0603020101020101" pitchFamily="34" charset="-127"/>
                  <a:ea typeface="NanumBarunGothic" panose="020B0603020101020101" pitchFamily="34" charset="-127"/>
                  <a:cs typeface="Malgun Gothic"/>
                  <a:sym typeface="Malgun Gothic"/>
                </a:rPr>
                <a:t>김진원</a:t>
              </a:r>
              <a:endParaRPr sz="2000" b="1" dirty="0">
                <a:solidFill>
                  <a:schemeClr val="dk1"/>
                </a:solidFill>
                <a:latin typeface="NanumBarunGothic" panose="020B0603020101020101" pitchFamily="34" charset="-127"/>
                <a:ea typeface="NanumBarunGothic" panose="020B0603020101020101" pitchFamily="34" charset="-127"/>
                <a:cs typeface="Malgun Gothic"/>
                <a:sym typeface="Malgun Gothic"/>
              </a:endParaRPr>
            </a:p>
            <a:p>
              <a:pPr marL="0" marR="0" lvl="0" indent="0" algn="ctr" rtl="0">
                <a:spcBef>
                  <a:spcPts val="0"/>
                </a:spcBef>
                <a:spcAft>
                  <a:spcPts val="0"/>
                </a:spcAft>
                <a:buClr>
                  <a:schemeClr val="dk1"/>
                </a:buClr>
                <a:buSzPts val="1000"/>
                <a:buFont typeface="Malgun Gothic"/>
                <a:buNone/>
              </a:pPr>
              <a:r>
                <a:rPr lang="ko-KR" sz="1050" b="1" dirty="0">
                  <a:solidFill>
                    <a:schemeClr val="dk1"/>
                  </a:solidFill>
                  <a:latin typeface="NanumBarunGothic" panose="020B0603020101020101" pitchFamily="34" charset="-127"/>
                  <a:ea typeface="NanumBarunGothic" panose="020B0603020101020101" pitchFamily="34" charset="-127"/>
                  <a:cs typeface="Malgun Gothic"/>
                  <a:sym typeface="Malgun Gothic"/>
                </a:rPr>
                <a:t>2조 팀장</a:t>
              </a:r>
              <a:endParaRPr sz="1050" b="1" dirty="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gaa954539fe_5_3" descr="제목 없음-2.jpg"/>
          <p:cNvPicPr preferRelativeResize="0"/>
          <p:nvPr/>
        </p:nvPicPr>
        <p:blipFill rotWithShape="1">
          <a:blip r:embed="rId3">
            <a:alphaModFix/>
          </a:blip>
          <a:srcRect/>
          <a:stretch/>
        </p:blipFill>
        <p:spPr>
          <a:xfrm>
            <a:off x="1950" y="0"/>
            <a:ext cx="9140100" cy="6858000"/>
          </a:xfrm>
          <a:prstGeom prst="rect">
            <a:avLst/>
          </a:prstGeom>
          <a:noFill/>
          <a:ln>
            <a:noFill/>
          </a:ln>
        </p:spPr>
      </p:pic>
      <p:sp>
        <p:nvSpPr>
          <p:cNvPr id="309" name="Google Shape;309;gaa954539fe_5_3"/>
          <p:cNvSpPr txBox="1"/>
          <p:nvPr/>
        </p:nvSpPr>
        <p:spPr>
          <a:xfrm>
            <a:off x="3023542" y="198557"/>
            <a:ext cx="3240300" cy="101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rPr>
              <a:t>02.</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rPr>
              <a:t>프로젝트 팀 구성 및 역할</a:t>
            </a:r>
            <a:endParaRPr sz="105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endParaRPr>
          </a:p>
        </p:txBody>
      </p:sp>
      <p:sp>
        <p:nvSpPr>
          <p:cNvPr id="310" name="Google Shape;310;gaa954539fe_5_3"/>
          <p:cNvSpPr txBox="1"/>
          <p:nvPr/>
        </p:nvSpPr>
        <p:spPr>
          <a:xfrm>
            <a:off x="2951534" y="231374"/>
            <a:ext cx="3384300" cy="101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02.</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팀 구성 및 역할</a:t>
            </a:r>
            <a:endParaRPr sz="105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sp>
        <p:nvSpPr>
          <p:cNvPr id="307" name="Google Shape;307;gaa954539fe_5_3"/>
          <p:cNvSpPr/>
          <p:nvPr/>
        </p:nvSpPr>
        <p:spPr>
          <a:xfrm>
            <a:off x="467544" y="1412776"/>
            <a:ext cx="8208900" cy="4824600"/>
          </a:xfrm>
          <a:prstGeom prst="rect">
            <a:avLst/>
          </a:prstGeom>
          <a:solidFill>
            <a:schemeClr val="lt1">
              <a:alpha val="29800"/>
            </a:schemeClr>
          </a:solidFill>
          <a:ln>
            <a:noFill/>
          </a:ln>
          <a:effectLst>
            <a:outerShdw blurRad="50800" dist="38100" dir="2700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08" name="Google Shape;308;gaa954539fe_5_3"/>
          <p:cNvSpPr/>
          <p:nvPr/>
        </p:nvSpPr>
        <p:spPr>
          <a:xfrm>
            <a:off x="611560" y="1478411"/>
            <a:ext cx="8208900" cy="4824600"/>
          </a:xfrm>
          <a:prstGeom prst="rect">
            <a:avLst/>
          </a:prstGeom>
          <a:solidFill>
            <a:schemeClr val="lt1">
              <a:alpha val="29800"/>
            </a:schemeClr>
          </a:solidFill>
          <a:ln>
            <a:noFill/>
          </a:ln>
          <a:effectLst>
            <a:outerShdw blurRad="50800" dist="38100" dir="2700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b="0">
                <a:solidFill>
                  <a:schemeClr val="lt1"/>
                </a:solidFill>
                <a:latin typeface="Malgun Gothic"/>
                <a:ea typeface="Malgun Gothic"/>
                <a:cs typeface="Malgun Gothic"/>
                <a:sym typeface="Malgun Gothic"/>
              </a:rPr>
              <a:t> </a:t>
            </a:r>
            <a:endParaRPr sz="1800">
              <a:solidFill>
                <a:schemeClr val="lt1"/>
              </a:solidFill>
              <a:latin typeface="Malgun Gothic"/>
              <a:ea typeface="Malgun Gothic"/>
              <a:cs typeface="Malgun Gothic"/>
              <a:sym typeface="Malgun Gothic"/>
            </a:endParaRPr>
          </a:p>
        </p:txBody>
      </p:sp>
      <p:grpSp>
        <p:nvGrpSpPr>
          <p:cNvPr id="311" name="Google Shape;311;gaa954539fe_5_3"/>
          <p:cNvGrpSpPr/>
          <p:nvPr/>
        </p:nvGrpSpPr>
        <p:grpSpPr>
          <a:xfrm>
            <a:off x="574941" y="2218475"/>
            <a:ext cx="1501295" cy="3236799"/>
            <a:chOff x="497575" y="2219225"/>
            <a:chExt cx="1501295" cy="3236799"/>
          </a:xfrm>
        </p:grpSpPr>
        <p:pic>
          <p:nvPicPr>
            <p:cNvPr id="312" name="Google Shape;312;gaa954539fe_5_3"/>
            <p:cNvPicPr preferRelativeResize="0"/>
            <p:nvPr/>
          </p:nvPicPr>
          <p:blipFill rotWithShape="1">
            <a:blip r:embed="rId4">
              <a:alphaModFix/>
            </a:blip>
            <a:srcRect l="23303" t="9797" r="13933" b="-9"/>
            <a:stretch/>
          </p:blipFill>
          <p:spPr>
            <a:xfrm>
              <a:off x="497575" y="2219225"/>
              <a:ext cx="1501295" cy="3236799"/>
            </a:xfrm>
            <a:prstGeom prst="rect">
              <a:avLst/>
            </a:prstGeom>
            <a:noFill/>
            <a:ln>
              <a:noFill/>
            </a:ln>
            <a:effectLst>
              <a:outerShdw blurRad="57150" dist="19050" dir="5400000" algn="bl" rotWithShape="0">
                <a:srgbClr val="000000">
                  <a:alpha val="49800"/>
                </a:srgbClr>
              </a:outerShdw>
            </a:effectLst>
          </p:spPr>
        </p:pic>
        <p:sp>
          <p:nvSpPr>
            <p:cNvPr id="313" name="Google Shape;313;gaa954539fe_5_3"/>
            <p:cNvSpPr/>
            <p:nvPr/>
          </p:nvSpPr>
          <p:spPr>
            <a:xfrm>
              <a:off x="551799" y="2260125"/>
              <a:ext cx="1400400" cy="3129900"/>
            </a:xfrm>
            <a:prstGeom prst="roundRect">
              <a:avLst>
                <a:gd name="adj" fmla="val 16667"/>
              </a:avLst>
            </a:prstGeom>
            <a:solidFill>
              <a:srgbClr val="F4CCCC">
                <a:alpha val="6980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p:txBody>
        </p:sp>
      </p:grpSp>
      <p:grpSp>
        <p:nvGrpSpPr>
          <p:cNvPr id="314" name="Google Shape;314;gaa954539fe_5_3"/>
          <p:cNvGrpSpPr/>
          <p:nvPr/>
        </p:nvGrpSpPr>
        <p:grpSpPr>
          <a:xfrm>
            <a:off x="2215999" y="2227797"/>
            <a:ext cx="1501300" cy="3236809"/>
            <a:chOff x="2195321" y="2219225"/>
            <a:chExt cx="1501300" cy="3236809"/>
          </a:xfrm>
        </p:grpSpPr>
        <p:pic>
          <p:nvPicPr>
            <p:cNvPr id="315" name="Google Shape;315;gaa954539fe_5_3"/>
            <p:cNvPicPr preferRelativeResize="0"/>
            <p:nvPr/>
          </p:nvPicPr>
          <p:blipFill rotWithShape="1">
            <a:blip r:embed="rId5">
              <a:alphaModFix/>
            </a:blip>
            <a:srcRect l="26158" t="21747" r="52319" b="8947"/>
            <a:stretch/>
          </p:blipFill>
          <p:spPr>
            <a:xfrm>
              <a:off x="2195321" y="2219225"/>
              <a:ext cx="1501300" cy="3236809"/>
            </a:xfrm>
            <a:prstGeom prst="rect">
              <a:avLst/>
            </a:prstGeom>
            <a:noFill/>
            <a:ln>
              <a:noFill/>
            </a:ln>
            <a:effectLst>
              <a:outerShdw blurRad="57150" dist="19050" dir="5400000" algn="bl" rotWithShape="0">
                <a:srgbClr val="000000">
                  <a:alpha val="49800"/>
                </a:srgbClr>
              </a:outerShdw>
            </a:effectLst>
          </p:spPr>
        </p:pic>
        <p:sp>
          <p:nvSpPr>
            <p:cNvPr id="316" name="Google Shape;316;gaa954539fe_5_3"/>
            <p:cNvSpPr/>
            <p:nvPr/>
          </p:nvSpPr>
          <p:spPr>
            <a:xfrm>
              <a:off x="2241649" y="2260125"/>
              <a:ext cx="1400400" cy="3129900"/>
            </a:xfrm>
            <a:prstGeom prst="roundRect">
              <a:avLst>
                <a:gd name="adj" fmla="val 16667"/>
              </a:avLst>
            </a:prstGeom>
            <a:solidFill>
              <a:srgbClr val="FCE5CD">
                <a:alpha val="698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ko-KR" sz="1200" b="1" dirty="0">
                  <a:solidFill>
                    <a:schemeClr val="dk1"/>
                  </a:solidFill>
                  <a:latin typeface="NanumBarunGothic" panose="020B0603020101020101" pitchFamily="34" charset="-127"/>
                  <a:ea typeface="NanumBarunGothic" panose="020B0603020101020101" pitchFamily="34" charset="-127"/>
                  <a:sym typeface="Arial"/>
                </a:rPr>
                <a:t>YOLOv3 모델링</a:t>
              </a:r>
              <a:endParaRPr sz="1200"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lnSpc>
                  <a:spcPct val="100000"/>
                </a:lnSpc>
                <a:spcBef>
                  <a:spcPts val="0"/>
                </a:spcBef>
                <a:spcAft>
                  <a:spcPts val="0"/>
                </a:spcAft>
                <a:buNone/>
              </a:pPr>
              <a:endParaRPr sz="1200" b="1" dirty="0">
                <a:solidFill>
                  <a:schemeClr val="dk1"/>
                </a:solidFill>
                <a:latin typeface="NanumBarunGothic" panose="020B0603020101020101" pitchFamily="34" charset="-127"/>
                <a:ea typeface="NanumBarunGothic" panose="020B0603020101020101" pitchFamily="34" charset="-127"/>
              </a:endParaRPr>
            </a:p>
            <a:p>
              <a:pPr marL="0" marR="0" lvl="0" indent="0" algn="l" rtl="0">
                <a:lnSpc>
                  <a:spcPct val="100000"/>
                </a:lnSpc>
                <a:spcBef>
                  <a:spcPts val="0"/>
                </a:spcBef>
                <a:spcAft>
                  <a:spcPts val="0"/>
                </a:spcAft>
                <a:buNone/>
              </a:pPr>
              <a:r>
                <a:rPr lang="ko-KR" sz="1200" b="1" dirty="0">
                  <a:solidFill>
                    <a:schemeClr val="dk1"/>
                  </a:solidFill>
                  <a:latin typeface="NanumBarunGothic" panose="020B0603020101020101" pitchFamily="34" charset="-127"/>
                  <a:ea typeface="NanumBarunGothic" panose="020B0603020101020101" pitchFamily="34" charset="-127"/>
                  <a:sym typeface="Arial"/>
                </a:rPr>
                <a:t>이미지 데이터 수집 및 전 처리</a:t>
              </a:r>
              <a:endParaRPr sz="1200"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lnSpc>
                  <a:spcPct val="100000"/>
                </a:lnSpc>
                <a:spcBef>
                  <a:spcPts val="0"/>
                </a:spcBef>
                <a:spcAft>
                  <a:spcPts val="0"/>
                </a:spcAft>
                <a:buNone/>
              </a:pPr>
              <a:endParaRPr sz="1200" b="1" dirty="0">
                <a:solidFill>
                  <a:schemeClr val="dk1"/>
                </a:solidFill>
                <a:latin typeface="NanumBarunGothic" panose="020B0603020101020101" pitchFamily="34" charset="-127"/>
                <a:ea typeface="NanumBarunGothic" panose="020B0603020101020101" pitchFamily="34" charset="-127"/>
              </a:endParaRPr>
            </a:p>
            <a:p>
              <a:pPr marL="0" marR="0" lvl="0" indent="0" algn="l" rtl="0">
                <a:lnSpc>
                  <a:spcPct val="100000"/>
                </a:lnSpc>
                <a:spcBef>
                  <a:spcPts val="0"/>
                </a:spcBef>
                <a:spcAft>
                  <a:spcPts val="0"/>
                </a:spcAft>
                <a:buNone/>
              </a:pPr>
              <a:r>
                <a:rPr lang="ko-KR" sz="1200" b="1" dirty="0">
                  <a:solidFill>
                    <a:schemeClr val="dk1"/>
                  </a:solidFill>
                  <a:latin typeface="NanumBarunGothic" panose="020B0603020101020101" pitchFamily="34" charset="-127"/>
                  <a:ea typeface="NanumBarunGothic" panose="020B0603020101020101" pitchFamily="34" charset="-127"/>
                  <a:sym typeface="Arial"/>
                </a:rPr>
                <a:t>모듈 통합화 및 관리</a:t>
              </a:r>
              <a:endParaRPr sz="1200"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lnSpc>
                  <a:spcPct val="100000"/>
                </a:lnSpc>
                <a:spcBef>
                  <a:spcPts val="0"/>
                </a:spcBef>
                <a:spcAft>
                  <a:spcPts val="0"/>
                </a:spcAft>
                <a:buNone/>
              </a:pPr>
              <a:endParaRPr sz="1200" b="1" dirty="0">
                <a:solidFill>
                  <a:schemeClr val="dk1"/>
                </a:solidFill>
                <a:latin typeface="NanumBarunGothic" panose="020B0603020101020101" pitchFamily="34" charset="-127"/>
                <a:ea typeface="NanumBarunGothic" panose="020B0603020101020101" pitchFamily="34" charset="-127"/>
              </a:endParaRPr>
            </a:p>
            <a:p>
              <a:pPr marL="0" marR="0" lvl="0" indent="0" algn="l" rtl="0">
                <a:lnSpc>
                  <a:spcPct val="100000"/>
                </a:lnSpc>
                <a:spcBef>
                  <a:spcPts val="0"/>
                </a:spcBef>
                <a:spcAft>
                  <a:spcPts val="0"/>
                </a:spcAft>
                <a:buNone/>
              </a:pPr>
              <a:r>
                <a:rPr lang="ko-KR" sz="1200" b="1" dirty="0">
                  <a:solidFill>
                    <a:schemeClr val="dk1"/>
                  </a:solidFill>
                  <a:latin typeface="NanumBarunGothic" panose="020B0603020101020101" pitchFamily="34" charset="-127"/>
                  <a:ea typeface="NanumBarunGothic" panose="020B0603020101020101" pitchFamily="34" charset="-127"/>
                </a:rPr>
                <a:t>STT/TTS API 활용 모듈 개발</a:t>
              </a:r>
              <a:endParaRPr sz="1200" b="1" dirty="0">
                <a:solidFill>
                  <a:schemeClr val="dk1"/>
                </a:solidFill>
                <a:latin typeface="NanumBarunGothic" panose="020B0603020101020101" pitchFamily="34" charset="-127"/>
                <a:ea typeface="NanumBarunGothic" panose="020B0603020101020101" pitchFamily="34" charset="-127"/>
              </a:endParaRPr>
            </a:p>
            <a:p>
              <a:pPr marL="0" marR="0" lvl="0" indent="0" algn="l" rtl="0">
                <a:lnSpc>
                  <a:spcPct val="100000"/>
                </a:lnSpc>
                <a:spcBef>
                  <a:spcPts val="0"/>
                </a:spcBef>
                <a:spcAft>
                  <a:spcPts val="0"/>
                </a:spcAft>
                <a:buNone/>
              </a:pPr>
              <a:endParaRPr sz="1200" b="1" dirty="0">
                <a:solidFill>
                  <a:schemeClr val="dk1"/>
                </a:solidFill>
                <a:latin typeface="NanumBarunGothic" panose="020B0603020101020101" pitchFamily="34" charset="-127"/>
                <a:ea typeface="NanumBarunGothic" panose="020B0603020101020101" pitchFamily="34" charset="-127"/>
              </a:endParaRPr>
            </a:p>
          </p:txBody>
        </p:sp>
      </p:grpSp>
      <p:grpSp>
        <p:nvGrpSpPr>
          <p:cNvPr id="317" name="Google Shape;317;gaa954539fe_5_3"/>
          <p:cNvGrpSpPr/>
          <p:nvPr/>
        </p:nvGrpSpPr>
        <p:grpSpPr>
          <a:xfrm>
            <a:off x="3921008" y="2218474"/>
            <a:ext cx="1501300" cy="3236800"/>
            <a:chOff x="3893075" y="2219225"/>
            <a:chExt cx="1501300" cy="3236800"/>
          </a:xfrm>
        </p:grpSpPr>
        <p:pic>
          <p:nvPicPr>
            <p:cNvPr id="318" name="Google Shape;318;gaa954539fe_5_3"/>
            <p:cNvPicPr preferRelativeResize="0"/>
            <p:nvPr/>
          </p:nvPicPr>
          <p:blipFill rotWithShape="1">
            <a:blip r:embed="rId6">
              <a:alphaModFix/>
            </a:blip>
            <a:srcRect l="21336" t="4304" r="37497" b="1097"/>
            <a:stretch/>
          </p:blipFill>
          <p:spPr>
            <a:xfrm>
              <a:off x="3893075" y="2219225"/>
              <a:ext cx="1501300" cy="3236800"/>
            </a:xfrm>
            <a:prstGeom prst="rect">
              <a:avLst/>
            </a:prstGeom>
            <a:noFill/>
            <a:ln>
              <a:noFill/>
            </a:ln>
            <a:effectLst>
              <a:outerShdw blurRad="50800" dist="38100" dir="2700000" algn="tl" rotWithShape="0">
                <a:srgbClr val="000000">
                  <a:alpha val="22750"/>
                </a:srgbClr>
              </a:outerShdw>
            </a:effectLst>
          </p:spPr>
        </p:pic>
        <p:sp>
          <p:nvSpPr>
            <p:cNvPr id="319" name="Google Shape;319;gaa954539fe_5_3"/>
            <p:cNvSpPr/>
            <p:nvPr/>
          </p:nvSpPr>
          <p:spPr>
            <a:xfrm>
              <a:off x="3946026" y="2260125"/>
              <a:ext cx="1400400" cy="3129900"/>
            </a:xfrm>
            <a:prstGeom prst="roundRect">
              <a:avLst>
                <a:gd name="adj" fmla="val 16667"/>
              </a:avLst>
            </a:prstGeom>
            <a:solidFill>
              <a:srgbClr val="FFF2CC">
                <a:alpha val="698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45"/>
                <a:buFont typeface="Malgun Gothic"/>
                <a:buNone/>
              </a:pPr>
              <a:endParaRPr sz="1845" b="1">
                <a:solidFill>
                  <a:srgbClr val="FFFFFF"/>
                </a:solidFill>
                <a:latin typeface="Malgun Gothic"/>
                <a:ea typeface="Malgun Gothic"/>
                <a:cs typeface="Malgun Gothic"/>
                <a:sym typeface="Malgun Gothic"/>
              </a:endParaRPr>
            </a:p>
          </p:txBody>
        </p:sp>
      </p:grpSp>
      <p:grpSp>
        <p:nvGrpSpPr>
          <p:cNvPr id="320" name="Google Shape;320;gaa954539fe_5_3"/>
          <p:cNvGrpSpPr/>
          <p:nvPr/>
        </p:nvGrpSpPr>
        <p:grpSpPr>
          <a:xfrm>
            <a:off x="5592933" y="2229961"/>
            <a:ext cx="1501301" cy="3236806"/>
            <a:chOff x="5590823" y="2219225"/>
            <a:chExt cx="1501301" cy="3236806"/>
          </a:xfrm>
        </p:grpSpPr>
        <p:pic>
          <p:nvPicPr>
            <p:cNvPr id="321" name="Google Shape;321;gaa954539fe_5_3"/>
            <p:cNvPicPr preferRelativeResize="0"/>
            <p:nvPr/>
          </p:nvPicPr>
          <p:blipFill rotWithShape="1">
            <a:blip r:embed="rId7">
              <a:alphaModFix/>
            </a:blip>
            <a:srcRect l="30219" t="8315" r="13168"/>
            <a:stretch/>
          </p:blipFill>
          <p:spPr>
            <a:xfrm>
              <a:off x="5590823" y="2219225"/>
              <a:ext cx="1501301" cy="3236806"/>
            </a:xfrm>
            <a:prstGeom prst="rect">
              <a:avLst/>
            </a:prstGeom>
            <a:noFill/>
            <a:ln>
              <a:noFill/>
            </a:ln>
            <a:effectLst>
              <a:outerShdw blurRad="57150" dist="19050" dir="5400000" algn="bl" rotWithShape="0">
                <a:srgbClr val="000000">
                  <a:alpha val="49800"/>
                </a:srgbClr>
              </a:outerShdw>
            </a:effectLst>
          </p:spPr>
        </p:pic>
        <p:sp>
          <p:nvSpPr>
            <p:cNvPr id="322" name="Google Shape;322;gaa954539fe_5_3"/>
            <p:cNvSpPr/>
            <p:nvPr/>
          </p:nvSpPr>
          <p:spPr>
            <a:xfrm>
              <a:off x="5637853" y="2260125"/>
              <a:ext cx="1400400" cy="3129900"/>
            </a:xfrm>
            <a:prstGeom prst="roundRect">
              <a:avLst>
                <a:gd name="adj" fmla="val 16667"/>
              </a:avLst>
            </a:prstGeom>
            <a:solidFill>
              <a:srgbClr val="D0E0E3">
                <a:alpha val="698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45"/>
                <a:buFont typeface="Malgun Gothic"/>
                <a:buNone/>
              </a:pPr>
              <a:endParaRPr sz="1845" b="1">
                <a:solidFill>
                  <a:srgbClr val="FFFFFF"/>
                </a:solidFill>
                <a:latin typeface="Malgun Gothic"/>
                <a:ea typeface="Malgun Gothic"/>
                <a:cs typeface="Malgun Gothic"/>
                <a:sym typeface="Malgun Gothic"/>
              </a:endParaRPr>
            </a:p>
          </p:txBody>
        </p:sp>
      </p:grpSp>
      <p:grpSp>
        <p:nvGrpSpPr>
          <p:cNvPr id="323" name="Google Shape;323;gaa954539fe_5_3"/>
          <p:cNvGrpSpPr/>
          <p:nvPr/>
        </p:nvGrpSpPr>
        <p:grpSpPr>
          <a:xfrm>
            <a:off x="7303872" y="2227806"/>
            <a:ext cx="1501301" cy="3236813"/>
            <a:chOff x="7288575" y="2219224"/>
            <a:chExt cx="1501301" cy="3236813"/>
          </a:xfrm>
        </p:grpSpPr>
        <p:pic>
          <p:nvPicPr>
            <p:cNvPr id="324" name="Google Shape;324;gaa954539fe_5_3"/>
            <p:cNvPicPr preferRelativeResize="0"/>
            <p:nvPr/>
          </p:nvPicPr>
          <p:blipFill rotWithShape="1">
            <a:blip r:embed="rId8">
              <a:alphaModFix/>
            </a:blip>
            <a:srcRect l="50670" t="20095"/>
            <a:stretch/>
          </p:blipFill>
          <p:spPr>
            <a:xfrm>
              <a:off x="7288575" y="2219224"/>
              <a:ext cx="1501301" cy="3236813"/>
            </a:xfrm>
            <a:prstGeom prst="rect">
              <a:avLst/>
            </a:prstGeom>
            <a:noFill/>
            <a:ln>
              <a:noFill/>
            </a:ln>
            <a:effectLst>
              <a:outerShdw blurRad="57150" dist="19050" dir="5400000" algn="bl" rotWithShape="0">
                <a:srgbClr val="000000">
                  <a:alpha val="49800"/>
                </a:srgbClr>
              </a:outerShdw>
            </a:effectLst>
          </p:spPr>
        </p:pic>
        <p:sp>
          <p:nvSpPr>
            <p:cNvPr id="325" name="Google Shape;325;gaa954539fe_5_3"/>
            <p:cNvSpPr/>
            <p:nvPr/>
          </p:nvSpPr>
          <p:spPr>
            <a:xfrm>
              <a:off x="7342229" y="2260125"/>
              <a:ext cx="1400400" cy="3129900"/>
            </a:xfrm>
            <a:prstGeom prst="roundRect">
              <a:avLst>
                <a:gd name="adj" fmla="val 16667"/>
              </a:avLst>
            </a:prstGeom>
            <a:solidFill>
              <a:srgbClr val="CFE2F3">
                <a:alpha val="698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ko-KR" b="1" dirty="0">
                  <a:solidFill>
                    <a:schemeClr val="dk1"/>
                  </a:solidFill>
                  <a:latin typeface="NanumBarunGothic" panose="020B0603020101020101" pitchFamily="34" charset="-127"/>
                  <a:ea typeface="NanumBarunGothic" panose="020B0603020101020101" pitchFamily="34" charset="-127"/>
                  <a:sym typeface="Arial"/>
                </a:rPr>
                <a:t>YOLOv3 모델링</a:t>
              </a:r>
              <a:endParaRPr lang="en-US" altLang="ko-KR"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lnSpc>
                  <a:spcPct val="100000"/>
                </a:lnSpc>
                <a:spcBef>
                  <a:spcPts val="0"/>
                </a:spcBef>
                <a:spcAft>
                  <a:spcPts val="0"/>
                </a:spcAft>
                <a:buNone/>
              </a:pPr>
              <a:endParaRPr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lnSpc>
                  <a:spcPct val="100000"/>
                </a:lnSpc>
                <a:spcBef>
                  <a:spcPts val="0"/>
                </a:spcBef>
                <a:spcAft>
                  <a:spcPts val="0"/>
                </a:spcAft>
                <a:buNone/>
              </a:pPr>
              <a:r>
                <a:rPr lang="ko-KR" b="1" dirty="0">
                  <a:solidFill>
                    <a:schemeClr val="dk1"/>
                  </a:solidFill>
                  <a:latin typeface="NanumBarunGothic" panose="020B0603020101020101" pitchFamily="34" charset="-127"/>
                  <a:ea typeface="NanumBarunGothic" panose="020B0603020101020101" pitchFamily="34" charset="-127"/>
                  <a:sym typeface="Arial"/>
                </a:rPr>
                <a:t>이미지 데이터 수집 및 전 처리</a:t>
              </a:r>
              <a:endParaRPr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lnSpc>
                  <a:spcPct val="100000"/>
                </a:lnSpc>
                <a:spcBef>
                  <a:spcPts val="0"/>
                </a:spcBef>
                <a:spcAft>
                  <a:spcPts val="0"/>
                </a:spcAft>
                <a:buNone/>
              </a:pPr>
              <a:endParaRPr lang="en-US" altLang="ko-KR"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lnSpc>
                  <a:spcPct val="100000"/>
                </a:lnSpc>
                <a:spcBef>
                  <a:spcPts val="0"/>
                </a:spcBef>
                <a:spcAft>
                  <a:spcPts val="0"/>
                </a:spcAft>
                <a:buNone/>
              </a:pPr>
              <a:r>
                <a:rPr lang="ko-KR" b="1" dirty="0">
                  <a:solidFill>
                    <a:schemeClr val="dk1"/>
                  </a:solidFill>
                  <a:latin typeface="NanumBarunGothic" panose="020B0603020101020101" pitchFamily="34" charset="-127"/>
                  <a:ea typeface="NanumBarunGothic" panose="020B0603020101020101" pitchFamily="34" charset="-127"/>
                  <a:sym typeface="Arial"/>
                </a:rPr>
                <a:t>웹서비스 개발</a:t>
              </a:r>
              <a:endParaRPr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lnSpc>
                  <a:spcPct val="100000"/>
                </a:lnSpc>
                <a:spcBef>
                  <a:spcPts val="0"/>
                </a:spcBef>
                <a:spcAft>
                  <a:spcPts val="0"/>
                </a:spcAft>
                <a:buNone/>
              </a:pPr>
              <a:endParaRPr lang="en-US" altLang="ko-KR"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lnSpc>
                  <a:spcPct val="100000"/>
                </a:lnSpc>
                <a:spcBef>
                  <a:spcPts val="0"/>
                </a:spcBef>
                <a:spcAft>
                  <a:spcPts val="0"/>
                </a:spcAft>
                <a:buNone/>
              </a:pPr>
              <a:r>
                <a:rPr lang="ko-KR" b="1" dirty="0">
                  <a:solidFill>
                    <a:schemeClr val="dk1"/>
                  </a:solidFill>
                  <a:latin typeface="NanumBarunGothic" panose="020B0603020101020101" pitchFamily="34" charset="-127"/>
                  <a:ea typeface="NanumBarunGothic" panose="020B0603020101020101" pitchFamily="34" charset="-127"/>
                  <a:sym typeface="Arial"/>
                </a:rPr>
                <a:t>PPT</a:t>
              </a:r>
              <a:r>
                <a:rPr lang="en-US" altLang="ko-KR" b="1" dirty="0">
                  <a:solidFill>
                    <a:schemeClr val="dk1"/>
                  </a:solidFill>
                  <a:latin typeface="NanumBarunGothic" panose="020B0603020101020101" pitchFamily="34" charset="-127"/>
                  <a:ea typeface="NanumBarunGothic" panose="020B0603020101020101" pitchFamily="34" charset="-127"/>
                  <a:sym typeface="Arial"/>
                </a:rPr>
                <a:t> </a:t>
              </a:r>
              <a:r>
                <a:rPr lang="ko-KR" b="1" dirty="0">
                  <a:solidFill>
                    <a:schemeClr val="dk1"/>
                  </a:solidFill>
                  <a:latin typeface="NanumBarunGothic" panose="020B0603020101020101" pitchFamily="34" charset="-127"/>
                  <a:ea typeface="NanumBarunGothic" panose="020B0603020101020101" pitchFamily="34" charset="-127"/>
                  <a:sym typeface="Arial"/>
                </a:rPr>
                <a:t>제작</a:t>
              </a:r>
              <a:r>
                <a:rPr lang="en-US" altLang="ko-KR" b="1" dirty="0">
                  <a:solidFill>
                    <a:schemeClr val="dk1"/>
                  </a:solidFill>
                  <a:latin typeface="NanumBarunGothic" panose="020B0603020101020101" pitchFamily="34" charset="-127"/>
                  <a:ea typeface="NanumBarunGothic" panose="020B0603020101020101" pitchFamily="34" charset="-127"/>
                  <a:sym typeface="Arial"/>
                </a:rPr>
                <a:t> </a:t>
              </a:r>
              <a:r>
                <a:rPr lang="ko-KR" altLang="en-US" b="1" dirty="0">
                  <a:solidFill>
                    <a:schemeClr val="dk1"/>
                  </a:solidFill>
                  <a:latin typeface="NanumBarunGothic" panose="020B0603020101020101" pitchFamily="34" charset="-127"/>
                  <a:ea typeface="NanumBarunGothic" panose="020B0603020101020101" pitchFamily="34" charset="-127"/>
                  <a:sym typeface="Arial"/>
                </a:rPr>
                <a:t>및 발표</a:t>
              </a:r>
              <a:endParaRPr b="1" dirty="0">
                <a:solidFill>
                  <a:schemeClr val="dk1"/>
                </a:solidFill>
                <a:latin typeface="NanumBarunGothic" panose="020B0603020101020101" pitchFamily="34" charset="-127"/>
                <a:ea typeface="NanumBarunGothic" panose="020B0603020101020101" pitchFamily="34" charset="-127"/>
              </a:endParaRPr>
            </a:p>
          </p:txBody>
        </p:sp>
      </p:grpSp>
      <p:sp>
        <p:nvSpPr>
          <p:cNvPr id="326" name="Google Shape;326;gaa954539fe_5_3"/>
          <p:cNvSpPr txBox="1"/>
          <p:nvPr/>
        </p:nvSpPr>
        <p:spPr>
          <a:xfrm>
            <a:off x="3961850" y="2591275"/>
            <a:ext cx="1389300" cy="232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ko-KR" sz="1000" b="1" dirty="0" err="1">
                <a:solidFill>
                  <a:schemeClr val="dk1"/>
                </a:solidFill>
                <a:latin typeface="NanumBarunGothic" panose="020B0603020101020101" pitchFamily="34" charset="-127"/>
                <a:ea typeface="NanumBarunGothic" panose="020B0603020101020101" pitchFamily="34" charset="-127"/>
              </a:rPr>
              <a:t>text</a:t>
            </a:r>
            <a:r>
              <a:rPr lang="ko-KR" sz="1000" b="1" dirty="0">
                <a:solidFill>
                  <a:schemeClr val="dk1"/>
                </a:solidFill>
                <a:latin typeface="NanumBarunGothic" panose="020B0603020101020101" pitchFamily="34" charset="-127"/>
                <a:ea typeface="NanumBarunGothic" panose="020B0603020101020101" pitchFamily="34" charset="-127"/>
              </a:rPr>
              <a:t> </a:t>
            </a:r>
            <a:r>
              <a:rPr lang="ko-KR" sz="1000" b="1" dirty="0" err="1">
                <a:solidFill>
                  <a:schemeClr val="dk1"/>
                </a:solidFill>
                <a:latin typeface="NanumBarunGothic" panose="020B0603020101020101" pitchFamily="34" charset="-127"/>
                <a:ea typeface="NanumBarunGothic" panose="020B0603020101020101" pitchFamily="34" charset="-127"/>
              </a:rPr>
              <a:t>recognition</a:t>
            </a:r>
            <a:r>
              <a:rPr lang="ko-KR" sz="1000" b="1" dirty="0">
                <a:solidFill>
                  <a:schemeClr val="dk1"/>
                </a:solidFill>
                <a:latin typeface="NanumBarunGothic" panose="020B0603020101020101" pitchFamily="34" charset="-127"/>
                <a:ea typeface="NanumBarunGothic" panose="020B0603020101020101" pitchFamily="34" charset="-127"/>
              </a:rPr>
              <a:t>(</a:t>
            </a:r>
            <a:r>
              <a:rPr lang="ko-KR" sz="1000" b="1" dirty="0" err="1">
                <a:solidFill>
                  <a:schemeClr val="dk1"/>
                </a:solidFill>
                <a:latin typeface="NanumBarunGothic" panose="020B0603020101020101" pitchFamily="34" charset="-127"/>
                <a:ea typeface="NanumBarunGothic" panose="020B0603020101020101" pitchFamily="34" charset="-127"/>
              </a:rPr>
              <a:t>pytesseract</a:t>
            </a:r>
            <a:r>
              <a:rPr lang="ko-KR" sz="1000" b="1" dirty="0">
                <a:solidFill>
                  <a:schemeClr val="dk1"/>
                </a:solidFill>
                <a:latin typeface="NanumBarunGothic" panose="020B0603020101020101" pitchFamily="34" charset="-127"/>
                <a:ea typeface="NanumBarunGothic" panose="020B0603020101020101" pitchFamily="34" charset="-127"/>
              </a:rPr>
              <a:t>)</a:t>
            </a:r>
            <a:endParaRPr sz="1000" b="1" dirty="0">
              <a:solidFill>
                <a:schemeClr val="dk1"/>
              </a:solidFill>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SzPts val="1100"/>
              <a:buNone/>
            </a:pPr>
            <a:endParaRPr sz="1000" b="1" dirty="0">
              <a:solidFill>
                <a:schemeClr val="dk1"/>
              </a:solidFill>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None/>
            </a:pPr>
            <a:r>
              <a:rPr lang="ko-KR" sz="1000" b="1" dirty="0" err="1">
                <a:solidFill>
                  <a:schemeClr val="dk1"/>
                </a:solidFill>
                <a:latin typeface="NanumBarunGothic" panose="020B0603020101020101" pitchFamily="34" charset="-127"/>
                <a:ea typeface="NanumBarunGothic" panose="020B0603020101020101" pitchFamily="34" charset="-127"/>
              </a:rPr>
              <a:t>text</a:t>
            </a:r>
            <a:r>
              <a:rPr lang="ko-KR" sz="1000" b="1" dirty="0">
                <a:solidFill>
                  <a:schemeClr val="dk1"/>
                </a:solidFill>
                <a:latin typeface="NanumBarunGothic" panose="020B0603020101020101" pitchFamily="34" charset="-127"/>
                <a:ea typeface="NanumBarunGothic" panose="020B0603020101020101" pitchFamily="34" charset="-127"/>
              </a:rPr>
              <a:t> </a:t>
            </a:r>
            <a:r>
              <a:rPr lang="ko-KR" sz="1000" b="1" dirty="0" err="1">
                <a:solidFill>
                  <a:schemeClr val="dk1"/>
                </a:solidFill>
                <a:latin typeface="NanumBarunGothic" panose="020B0603020101020101" pitchFamily="34" charset="-127"/>
                <a:ea typeface="NanumBarunGothic" panose="020B0603020101020101" pitchFamily="34" charset="-127"/>
              </a:rPr>
              <a:t>detection</a:t>
            </a:r>
            <a:r>
              <a:rPr lang="ko-KR" sz="1000" b="1" dirty="0">
                <a:solidFill>
                  <a:schemeClr val="dk1"/>
                </a:solidFill>
                <a:latin typeface="NanumBarunGothic" panose="020B0603020101020101" pitchFamily="34" charset="-127"/>
                <a:ea typeface="NanumBarunGothic" panose="020B0603020101020101" pitchFamily="34" charset="-127"/>
              </a:rPr>
              <a:t>(</a:t>
            </a:r>
            <a:r>
              <a:rPr lang="ko-KR" sz="1000" b="1" dirty="0" err="1">
                <a:solidFill>
                  <a:schemeClr val="dk1"/>
                </a:solidFill>
                <a:latin typeface="NanumBarunGothic" panose="020B0603020101020101" pitchFamily="34" charset="-127"/>
                <a:ea typeface="NanumBarunGothic" panose="020B0603020101020101" pitchFamily="34" charset="-127"/>
              </a:rPr>
              <a:t>pytesseract</a:t>
            </a:r>
            <a:r>
              <a:rPr lang="ko-KR" sz="1000" b="1" dirty="0">
                <a:solidFill>
                  <a:schemeClr val="dk1"/>
                </a:solidFill>
                <a:latin typeface="NanumBarunGothic" panose="020B0603020101020101" pitchFamily="34" charset="-127"/>
                <a:ea typeface="NanumBarunGothic" panose="020B0603020101020101" pitchFamily="34" charset="-127"/>
              </a:rPr>
              <a:t>)</a:t>
            </a:r>
            <a:endParaRPr sz="1000" b="1" dirty="0">
              <a:solidFill>
                <a:schemeClr val="dk1"/>
              </a:solidFill>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Clr>
                <a:schemeClr val="dk1"/>
              </a:buClr>
              <a:buSzPts val="1100"/>
              <a:buFont typeface="Arial"/>
              <a:buNone/>
            </a:pPr>
            <a:endParaRPr sz="1000" b="1" dirty="0">
              <a:solidFill>
                <a:schemeClr val="dk1"/>
              </a:solidFill>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SzPts val="1100"/>
              <a:buNone/>
            </a:pPr>
            <a:r>
              <a:rPr lang="ko-KR" sz="1000" b="1" dirty="0" err="1">
                <a:solidFill>
                  <a:schemeClr val="dk1"/>
                </a:solidFill>
                <a:latin typeface="NanumBarunGothic" panose="020B0603020101020101" pitchFamily="34" charset="-127"/>
                <a:ea typeface="NanumBarunGothic" panose="020B0603020101020101" pitchFamily="34" charset="-127"/>
              </a:rPr>
              <a:t>text</a:t>
            </a:r>
            <a:r>
              <a:rPr lang="ko-KR" sz="1000" b="1" dirty="0">
                <a:solidFill>
                  <a:schemeClr val="dk1"/>
                </a:solidFill>
                <a:latin typeface="NanumBarunGothic" panose="020B0603020101020101" pitchFamily="34" charset="-127"/>
                <a:ea typeface="NanumBarunGothic" panose="020B0603020101020101" pitchFamily="34" charset="-127"/>
              </a:rPr>
              <a:t> </a:t>
            </a:r>
            <a:r>
              <a:rPr lang="ko-KR" sz="1000" b="1" dirty="0" err="1">
                <a:solidFill>
                  <a:schemeClr val="dk1"/>
                </a:solidFill>
                <a:latin typeface="NanumBarunGothic" panose="020B0603020101020101" pitchFamily="34" charset="-127"/>
                <a:ea typeface="NanumBarunGothic" panose="020B0603020101020101" pitchFamily="34" charset="-127"/>
              </a:rPr>
              <a:t>to</a:t>
            </a:r>
            <a:r>
              <a:rPr lang="ko-KR" sz="1000" b="1" dirty="0">
                <a:solidFill>
                  <a:schemeClr val="dk1"/>
                </a:solidFill>
                <a:latin typeface="NanumBarunGothic" panose="020B0603020101020101" pitchFamily="34" charset="-127"/>
                <a:ea typeface="NanumBarunGothic" panose="020B0603020101020101" pitchFamily="34" charset="-127"/>
              </a:rPr>
              <a:t> </a:t>
            </a:r>
            <a:r>
              <a:rPr lang="ko-KR" sz="1000" b="1" dirty="0" err="1">
                <a:solidFill>
                  <a:schemeClr val="dk1"/>
                </a:solidFill>
                <a:latin typeface="NanumBarunGothic" panose="020B0603020101020101" pitchFamily="34" charset="-127"/>
                <a:ea typeface="NanumBarunGothic" panose="020B0603020101020101" pitchFamily="34" charset="-127"/>
              </a:rPr>
              <a:t>speech</a:t>
            </a:r>
            <a:r>
              <a:rPr lang="ko-KR" sz="1000" b="1" dirty="0">
                <a:solidFill>
                  <a:schemeClr val="dk1"/>
                </a:solidFill>
                <a:latin typeface="NanumBarunGothic" panose="020B0603020101020101" pitchFamily="34" charset="-127"/>
                <a:ea typeface="NanumBarunGothic" panose="020B0603020101020101" pitchFamily="34" charset="-127"/>
              </a:rPr>
              <a:t> 구현</a:t>
            </a:r>
            <a:endParaRPr sz="1000" b="1" dirty="0">
              <a:solidFill>
                <a:schemeClr val="dk1"/>
              </a:solidFill>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Clr>
                <a:schemeClr val="dk1"/>
              </a:buClr>
              <a:buSzPts val="1100"/>
              <a:buFont typeface="Arial"/>
              <a:buNone/>
            </a:pPr>
            <a:endParaRPr sz="1000" b="1" dirty="0">
              <a:solidFill>
                <a:schemeClr val="dk1"/>
              </a:solidFill>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SzPts val="1100"/>
              <a:buNone/>
            </a:pPr>
            <a:r>
              <a:rPr lang="ko-KR" sz="1000" b="1" dirty="0" err="1">
                <a:solidFill>
                  <a:schemeClr val="dk1"/>
                </a:solidFill>
                <a:latin typeface="NanumBarunGothic" panose="020B0603020101020101" pitchFamily="34" charset="-127"/>
                <a:ea typeface="NanumBarunGothic" panose="020B0603020101020101" pitchFamily="34" charset="-127"/>
              </a:rPr>
              <a:t>flask</a:t>
            </a:r>
            <a:r>
              <a:rPr lang="ko-KR" sz="1000" b="1" dirty="0">
                <a:solidFill>
                  <a:schemeClr val="dk1"/>
                </a:solidFill>
                <a:latin typeface="NanumBarunGothic" panose="020B0603020101020101" pitchFamily="34" charset="-127"/>
                <a:ea typeface="NanumBarunGothic" panose="020B0603020101020101" pitchFamily="34" charset="-127"/>
              </a:rPr>
              <a:t> </a:t>
            </a:r>
            <a:r>
              <a:rPr lang="ko-KR" sz="1000" b="1" dirty="0" err="1">
                <a:solidFill>
                  <a:schemeClr val="dk1"/>
                </a:solidFill>
                <a:latin typeface="NanumBarunGothic" panose="020B0603020101020101" pitchFamily="34" charset="-127"/>
                <a:ea typeface="NanumBarunGothic" panose="020B0603020101020101" pitchFamily="34" charset="-127"/>
              </a:rPr>
              <a:t>video</a:t>
            </a:r>
            <a:r>
              <a:rPr lang="ko-KR" sz="1000" b="1" dirty="0">
                <a:solidFill>
                  <a:schemeClr val="dk1"/>
                </a:solidFill>
                <a:latin typeface="NanumBarunGothic" panose="020B0603020101020101" pitchFamily="34" charset="-127"/>
                <a:ea typeface="NanumBarunGothic" panose="020B0603020101020101" pitchFamily="34" charset="-127"/>
              </a:rPr>
              <a:t> </a:t>
            </a:r>
            <a:r>
              <a:rPr lang="ko-KR" sz="1000" b="1" dirty="0" err="1">
                <a:solidFill>
                  <a:schemeClr val="dk1"/>
                </a:solidFill>
                <a:latin typeface="NanumBarunGothic" panose="020B0603020101020101" pitchFamily="34" charset="-127"/>
                <a:ea typeface="NanumBarunGothic" panose="020B0603020101020101" pitchFamily="34" charset="-127"/>
              </a:rPr>
              <a:t>stream</a:t>
            </a:r>
            <a:r>
              <a:rPr lang="ko-KR" sz="1000" b="1" dirty="0">
                <a:solidFill>
                  <a:schemeClr val="dk1"/>
                </a:solidFill>
                <a:latin typeface="NanumBarunGothic" panose="020B0603020101020101" pitchFamily="34" charset="-127"/>
                <a:ea typeface="NanumBarunGothic" panose="020B0603020101020101" pitchFamily="34" charset="-127"/>
              </a:rPr>
              <a:t> 구현</a:t>
            </a:r>
            <a:endParaRPr sz="1000" b="1" dirty="0">
              <a:solidFill>
                <a:schemeClr val="dk1"/>
              </a:solidFill>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Clr>
                <a:schemeClr val="dk1"/>
              </a:buClr>
              <a:buSzPts val="1100"/>
              <a:buFont typeface="Arial"/>
              <a:buNone/>
            </a:pPr>
            <a:endParaRPr sz="1000" b="1" dirty="0">
              <a:solidFill>
                <a:schemeClr val="dk1"/>
              </a:solidFill>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SzPts val="1100"/>
              <a:buNone/>
            </a:pPr>
            <a:r>
              <a:rPr lang="ko-KR" sz="1000" b="1" dirty="0">
                <a:solidFill>
                  <a:schemeClr val="dk1"/>
                </a:solidFill>
                <a:latin typeface="NanumBarunGothic" panose="020B0603020101020101" pitchFamily="34" charset="-127"/>
                <a:ea typeface="NanumBarunGothic" panose="020B0603020101020101" pitchFamily="34" charset="-127"/>
              </a:rPr>
              <a:t>각종 모듈(</a:t>
            </a:r>
            <a:r>
              <a:rPr lang="ko-KR" sz="1000" b="1" dirty="0" err="1">
                <a:solidFill>
                  <a:schemeClr val="dk1"/>
                </a:solidFill>
                <a:latin typeface="NanumBarunGothic" panose="020B0603020101020101" pitchFamily="34" charset="-127"/>
                <a:ea typeface="NanumBarunGothic" panose="020B0603020101020101" pitchFamily="34" charset="-127"/>
              </a:rPr>
              <a:t>text</a:t>
            </a:r>
            <a:r>
              <a:rPr lang="ko-KR" sz="1000" b="1" dirty="0">
                <a:solidFill>
                  <a:schemeClr val="dk1"/>
                </a:solidFill>
                <a:latin typeface="NanumBarunGothic" panose="020B0603020101020101" pitchFamily="34" charset="-127"/>
                <a:ea typeface="NanumBarunGothic" panose="020B0603020101020101" pitchFamily="34" charset="-127"/>
              </a:rPr>
              <a:t>, </a:t>
            </a:r>
            <a:r>
              <a:rPr lang="ko-KR" sz="1000" b="1" dirty="0" err="1">
                <a:solidFill>
                  <a:schemeClr val="dk1"/>
                </a:solidFill>
                <a:latin typeface="NanumBarunGothic" panose="020B0603020101020101" pitchFamily="34" charset="-127"/>
                <a:ea typeface="NanumBarunGothic" panose="020B0603020101020101" pitchFamily="34" charset="-127"/>
              </a:rPr>
              <a:t>object</a:t>
            </a:r>
            <a:r>
              <a:rPr lang="ko-KR" sz="1000" b="1" dirty="0">
                <a:solidFill>
                  <a:schemeClr val="dk1"/>
                </a:solidFill>
                <a:latin typeface="NanumBarunGothic" panose="020B0603020101020101" pitchFamily="34" charset="-127"/>
                <a:ea typeface="NanumBarunGothic" panose="020B0603020101020101" pitchFamily="34" charset="-127"/>
              </a:rPr>
              <a:t>, </a:t>
            </a:r>
            <a:r>
              <a:rPr lang="ko-KR" sz="1000" b="1" dirty="0" err="1">
                <a:solidFill>
                  <a:schemeClr val="dk1"/>
                </a:solidFill>
                <a:latin typeface="NanumBarunGothic" panose="020B0603020101020101" pitchFamily="34" charset="-127"/>
                <a:ea typeface="NanumBarunGothic" panose="020B0603020101020101" pitchFamily="34" charset="-127"/>
              </a:rPr>
              <a:t>voice</a:t>
            </a:r>
            <a:r>
              <a:rPr lang="ko-KR" sz="1000" b="1" dirty="0">
                <a:solidFill>
                  <a:schemeClr val="dk1"/>
                </a:solidFill>
                <a:latin typeface="NanumBarunGothic" panose="020B0603020101020101" pitchFamily="34" charset="-127"/>
                <a:ea typeface="NanumBarunGothic" panose="020B0603020101020101" pitchFamily="34" charset="-127"/>
              </a:rPr>
              <a:t> </a:t>
            </a:r>
            <a:r>
              <a:rPr lang="ko-KR" sz="1000" b="1" dirty="0" err="1">
                <a:solidFill>
                  <a:schemeClr val="dk1"/>
                </a:solidFill>
                <a:latin typeface="NanumBarunGothic" panose="020B0603020101020101" pitchFamily="34" charset="-127"/>
                <a:ea typeface="NanumBarunGothic" panose="020B0603020101020101" pitchFamily="34" charset="-127"/>
              </a:rPr>
              <a:t>etc</a:t>
            </a:r>
            <a:r>
              <a:rPr lang="ko-KR" sz="1000" b="1" dirty="0">
                <a:solidFill>
                  <a:schemeClr val="dk1"/>
                </a:solidFill>
                <a:latin typeface="NanumBarunGothic" panose="020B0603020101020101" pitchFamily="34" charset="-127"/>
                <a:ea typeface="NanumBarunGothic" panose="020B0603020101020101" pitchFamily="34" charset="-127"/>
              </a:rPr>
              <a:t>) QA</a:t>
            </a:r>
            <a:endParaRPr sz="1000" b="1" dirty="0">
              <a:solidFill>
                <a:schemeClr val="dk1"/>
              </a:solidFill>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Clr>
                <a:schemeClr val="dk1"/>
              </a:buClr>
              <a:buSzPts val="1100"/>
              <a:buFont typeface="Arial"/>
              <a:buNone/>
            </a:pPr>
            <a:endParaRPr sz="1000" b="1" dirty="0">
              <a:solidFill>
                <a:schemeClr val="dk1"/>
              </a:solidFill>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Clr>
                <a:schemeClr val="dk1"/>
              </a:buClr>
              <a:buSzPts val="1100"/>
              <a:buFont typeface="Arial"/>
              <a:buNone/>
            </a:pPr>
            <a:r>
              <a:rPr lang="ko-KR" sz="1000" b="1" dirty="0" err="1">
                <a:solidFill>
                  <a:schemeClr val="dk1"/>
                </a:solidFill>
                <a:latin typeface="NanumBarunGothic" panose="020B0603020101020101" pitchFamily="34" charset="-127"/>
                <a:ea typeface="NanumBarunGothic" panose="020B0603020101020101" pitchFamily="34" charset="-127"/>
              </a:rPr>
              <a:t>PPT제작</a:t>
            </a:r>
            <a:r>
              <a:rPr lang="ko-KR" sz="1000" b="1" dirty="0">
                <a:solidFill>
                  <a:schemeClr val="dk1"/>
                </a:solidFill>
                <a:latin typeface="NanumBarunGothic" panose="020B0603020101020101" pitchFamily="34" charset="-127"/>
                <a:ea typeface="NanumBarunGothic" panose="020B0603020101020101" pitchFamily="34" charset="-127"/>
              </a:rPr>
              <a:t> 및 발표</a:t>
            </a:r>
            <a:endParaRPr sz="1600" dirty="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sp>
        <p:nvSpPr>
          <p:cNvPr id="327" name="Google Shape;327;gaa954539fe_5_3"/>
          <p:cNvSpPr txBox="1"/>
          <p:nvPr/>
        </p:nvSpPr>
        <p:spPr>
          <a:xfrm>
            <a:off x="5603499" y="2636461"/>
            <a:ext cx="1625400" cy="80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200" dirty="0">
                <a:solidFill>
                  <a:schemeClr val="dk1"/>
                </a:solidFill>
                <a:latin typeface="NanumBarunGothic" panose="020B0603020101020101" pitchFamily="34" charset="-127"/>
                <a:ea typeface="NanumBarunGothic" panose="020B0603020101020101" pitchFamily="34" charset="-127"/>
                <a:cs typeface="Malgun Gothic"/>
                <a:sym typeface="Malgun Gothic"/>
              </a:rPr>
              <a:t> </a:t>
            </a:r>
            <a:r>
              <a:rPr lang="ko-KR" sz="1200" b="1" dirty="0" err="1">
                <a:solidFill>
                  <a:schemeClr val="dk1"/>
                </a:solidFill>
                <a:latin typeface="NanumBarunGothic" panose="020B0603020101020101" pitchFamily="34" charset="-127"/>
                <a:ea typeface="NanumBarunGothic" panose="020B0603020101020101" pitchFamily="34" charset="-127"/>
                <a:sym typeface="Arial"/>
              </a:rPr>
              <a:t>Text</a:t>
            </a:r>
            <a:r>
              <a:rPr lang="ko-KR" sz="1200" b="1" dirty="0">
                <a:solidFill>
                  <a:schemeClr val="dk1"/>
                </a:solidFill>
                <a:latin typeface="NanumBarunGothic" panose="020B0603020101020101" pitchFamily="34" charset="-127"/>
                <a:ea typeface="NanumBarunGothic" panose="020B0603020101020101" pitchFamily="34" charset="-127"/>
                <a:sym typeface="Arial"/>
              </a:rPr>
              <a:t> </a:t>
            </a:r>
            <a:r>
              <a:rPr lang="ko-KR" sz="1200" b="1" dirty="0" err="1">
                <a:solidFill>
                  <a:schemeClr val="dk1"/>
                </a:solidFill>
                <a:latin typeface="NanumBarunGothic" panose="020B0603020101020101" pitchFamily="34" charset="-127"/>
                <a:ea typeface="NanumBarunGothic" panose="020B0603020101020101" pitchFamily="34" charset="-127"/>
                <a:sym typeface="Arial"/>
              </a:rPr>
              <a:t>Detection</a:t>
            </a:r>
            <a:r>
              <a:rPr lang="en-US" altLang="ko-KR" sz="1200" b="1" dirty="0">
                <a:solidFill>
                  <a:schemeClr val="dk1"/>
                </a:solidFill>
                <a:latin typeface="NanumBarunGothic" panose="020B0603020101020101" pitchFamily="34" charset="-127"/>
                <a:ea typeface="NanumBarunGothic" panose="020B0603020101020101" pitchFamily="34" charset="-127"/>
                <a:sym typeface="Arial"/>
              </a:rPr>
              <a:t> (</a:t>
            </a:r>
            <a:r>
              <a:rPr lang="en-US" altLang="ko-KR" sz="1200" b="1" dirty="0" err="1">
                <a:solidFill>
                  <a:schemeClr val="dk1"/>
                </a:solidFill>
                <a:latin typeface="NanumBarunGothic" panose="020B0603020101020101" pitchFamily="34" charset="-127"/>
                <a:ea typeface="NanumBarunGothic" panose="020B0603020101020101" pitchFamily="34" charset="-127"/>
                <a:sym typeface="Arial"/>
              </a:rPr>
              <a:t>pytesseract</a:t>
            </a:r>
            <a:r>
              <a:rPr lang="en-US" altLang="ko-KR" sz="1200" b="1" dirty="0">
                <a:solidFill>
                  <a:schemeClr val="dk1"/>
                </a:solidFill>
                <a:latin typeface="NanumBarunGothic" panose="020B0603020101020101" pitchFamily="34" charset="-127"/>
                <a:ea typeface="NanumBarunGothic" panose="020B0603020101020101" pitchFamily="34" charset="-127"/>
                <a:sym typeface="Arial"/>
              </a:rPr>
              <a:t>, </a:t>
            </a:r>
            <a:r>
              <a:rPr lang="en-US" altLang="ko-KR" sz="1200" b="1" dirty="0">
                <a:solidFill>
                  <a:schemeClr val="dk1"/>
                </a:solidFill>
                <a:latin typeface="NanumBarunGothic" panose="020B0603020101020101" pitchFamily="34" charset="-127"/>
                <a:ea typeface="NanumBarunGothic" panose="020B0603020101020101" pitchFamily="34" charset="-127"/>
              </a:rPr>
              <a:t>east </a:t>
            </a:r>
            <a:r>
              <a:rPr lang="en-US" altLang="ko-KR" sz="1200" b="1" dirty="0" err="1">
                <a:solidFill>
                  <a:schemeClr val="dk1"/>
                </a:solidFill>
                <a:latin typeface="NanumBarunGothic" panose="020B0603020101020101" pitchFamily="34" charset="-127"/>
                <a:ea typeface="NanumBarunGothic" panose="020B0603020101020101" pitchFamily="34" charset="-127"/>
              </a:rPr>
              <a:t>detection,craft</a:t>
            </a:r>
            <a:r>
              <a:rPr lang="en-US" altLang="ko-KR" sz="1200" b="1" dirty="0">
                <a:solidFill>
                  <a:schemeClr val="dk1"/>
                </a:solidFill>
                <a:latin typeface="NanumBarunGothic" panose="020B0603020101020101" pitchFamily="34" charset="-127"/>
                <a:ea typeface="NanumBarunGothic" panose="020B0603020101020101" pitchFamily="34" charset="-127"/>
              </a:rPr>
              <a:t>, filtering)</a:t>
            </a:r>
            <a:endParaRPr lang="en-US" altLang="ko-KR" sz="1200"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spcBef>
                <a:spcPts val="0"/>
              </a:spcBef>
              <a:spcAft>
                <a:spcPts val="0"/>
              </a:spcAft>
              <a:buNone/>
            </a:pPr>
            <a:endParaRPr sz="1200"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spcBef>
                <a:spcPts val="0"/>
              </a:spcBef>
              <a:spcAft>
                <a:spcPts val="0"/>
              </a:spcAft>
              <a:buNone/>
            </a:pPr>
            <a:r>
              <a:rPr lang="ko-KR" sz="1200" b="1" dirty="0" err="1">
                <a:solidFill>
                  <a:schemeClr val="dk1"/>
                </a:solidFill>
                <a:latin typeface="NanumBarunGothic" panose="020B0603020101020101" pitchFamily="34" charset="-127"/>
                <a:ea typeface="NanumBarunGothic" panose="020B0603020101020101" pitchFamily="34" charset="-127"/>
                <a:sym typeface="Arial"/>
              </a:rPr>
              <a:t>Text</a:t>
            </a:r>
            <a:r>
              <a:rPr lang="ko-KR" sz="1200" b="1" dirty="0">
                <a:solidFill>
                  <a:schemeClr val="dk1"/>
                </a:solidFill>
                <a:latin typeface="NanumBarunGothic" panose="020B0603020101020101" pitchFamily="34" charset="-127"/>
                <a:ea typeface="NanumBarunGothic" panose="020B0603020101020101" pitchFamily="34" charset="-127"/>
                <a:sym typeface="Arial"/>
              </a:rPr>
              <a:t> </a:t>
            </a:r>
            <a:r>
              <a:rPr lang="ko-KR" sz="1200" b="1" dirty="0" err="1">
                <a:solidFill>
                  <a:schemeClr val="dk1"/>
                </a:solidFill>
                <a:latin typeface="NanumBarunGothic" panose="020B0603020101020101" pitchFamily="34" charset="-127"/>
                <a:ea typeface="NanumBarunGothic" panose="020B0603020101020101" pitchFamily="34" charset="-127"/>
                <a:sym typeface="Arial"/>
              </a:rPr>
              <a:t>Recognition</a:t>
            </a:r>
            <a:r>
              <a:rPr lang="en-US" altLang="ko-KR" sz="1200" b="1" dirty="0">
                <a:solidFill>
                  <a:schemeClr val="dk1"/>
                </a:solidFill>
                <a:latin typeface="NanumBarunGothic" panose="020B0603020101020101" pitchFamily="34" charset="-127"/>
                <a:ea typeface="NanumBarunGothic" panose="020B0603020101020101" pitchFamily="34" charset="-127"/>
                <a:sym typeface="Arial"/>
              </a:rPr>
              <a:t> (</a:t>
            </a:r>
            <a:r>
              <a:rPr lang="en-US" altLang="ko-KR" sz="1200" b="1" dirty="0" err="1">
                <a:solidFill>
                  <a:schemeClr val="dk1"/>
                </a:solidFill>
                <a:latin typeface="NanumBarunGothic" panose="020B0603020101020101" pitchFamily="34" charset="-127"/>
                <a:ea typeface="NanumBarunGothic" panose="020B0603020101020101" pitchFamily="34" charset="-127"/>
                <a:sym typeface="Arial"/>
              </a:rPr>
              <a:t>pytesseract</a:t>
            </a:r>
            <a:r>
              <a:rPr lang="en-US" altLang="ko-KR" sz="1200" b="1" dirty="0">
                <a:solidFill>
                  <a:schemeClr val="dk1"/>
                </a:solidFill>
                <a:latin typeface="NanumBarunGothic" panose="020B0603020101020101" pitchFamily="34" charset="-127"/>
                <a:ea typeface="NanumBarunGothic" panose="020B0603020101020101" pitchFamily="34" charset="-127"/>
                <a:sym typeface="Arial"/>
              </a:rPr>
              <a:t>)</a:t>
            </a:r>
          </a:p>
          <a:p>
            <a:pPr marL="0" marR="0" lvl="0" indent="0" algn="l" rtl="0">
              <a:spcBef>
                <a:spcPts val="0"/>
              </a:spcBef>
              <a:spcAft>
                <a:spcPts val="0"/>
              </a:spcAft>
              <a:buNone/>
            </a:pPr>
            <a:endParaRPr lang="en-US" altLang="ko-KR" sz="1200" b="1" dirty="0">
              <a:solidFill>
                <a:schemeClr val="dk1"/>
              </a:solidFill>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None/>
            </a:pPr>
            <a:r>
              <a:rPr lang="ko-KR" altLang="en-US" sz="1200" b="1" dirty="0">
                <a:solidFill>
                  <a:schemeClr val="dk1"/>
                </a:solidFill>
                <a:latin typeface="NanumBarunGothic" panose="020B0603020101020101" pitchFamily="34" charset="-127"/>
                <a:ea typeface="NanumBarunGothic" panose="020B0603020101020101" pitchFamily="34" charset="-127"/>
              </a:rPr>
              <a:t>논문 및 자료조사</a:t>
            </a:r>
            <a:endParaRPr lang="en-US" altLang="ko-KR" sz="1200" b="1" dirty="0">
              <a:solidFill>
                <a:schemeClr val="dk1"/>
              </a:solidFill>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None/>
            </a:pPr>
            <a:endParaRPr lang="en-US" altLang="ko-KR" sz="1200"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spcBef>
                <a:spcPts val="0"/>
              </a:spcBef>
              <a:spcAft>
                <a:spcPts val="0"/>
              </a:spcAft>
              <a:buNone/>
            </a:pPr>
            <a:r>
              <a:rPr lang="ko-KR" altLang="en-US" sz="1200" b="1" dirty="0">
                <a:solidFill>
                  <a:schemeClr val="dk1"/>
                </a:solidFill>
                <a:latin typeface="NanumBarunGothic" panose="020B0603020101020101" pitchFamily="34" charset="-127"/>
                <a:ea typeface="NanumBarunGothic" panose="020B0603020101020101" pitchFamily="34" charset="-127"/>
              </a:rPr>
              <a:t>영</a:t>
            </a:r>
            <a:r>
              <a:rPr lang="en-US" altLang="ko-KR" sz="1200" b="1" dirty="0">
                <a:solidFill>
                  <a:schemeClr val="dk1"/>
                </a:solidFill>
                <a:latin typeface="NanumBarunGothic" panose="020B0603020101020101" pitchFamily="34" charset="-127"/>
                <a:ea typeface="NanumBarunGothic" panose="020B0603020101020101" pitchFamily="34" charset="-127"/>
              </a:rPr>
              <a:t>-</a:t>
            </a:r>
            <a:r>
              <a:rPr lang="ko-KR" altLang="en-US" sz="1200" b="1" dirty="0">
                <a:solidFill>
                  <a:schemeClr val="dk1"/>
                </a:solidFill>
                <a:latin typeface="NanumBarunGothic" panose="020B0603020101020101" pitchFamily="34" charset="-127"/>
                <a:ea typeface="NanumBarunGothic" panose="020B0603020101020101" pitchFamily="34" charset="-127"/>
              </a:rPr>
              <a:t>한 </a:t>
            </a:r>
            <a:r>
              <a:rPr lang="en-US" altLang="ko-KR" sz="1200" b="1" dirty="0">
                <a:solidFill>
                  <a:schemeClr val="dk1"/>
                </a:solidFill>
                <a:latin typeface="NanumBarunGothic" panose="020B0603020101020101" pitchFamily="34" charset="-127"/>
                <a:ea typeface="NanumBarunGothic" panose="020B0603020101020101" pitchFamily="34" charset="-127"/>
              </a:rPr>
              <a:t>seq2seq </a:t>
            </a:r>
            <a:r>
              <a:rPr lang="ko-KR" altLang="en-US" sz="1200" b="1" dirty="0">
                <a:solidFill>
                  <a:schemeClr val="dk1"/>
                </a:solidFill>
                <a:latin typeface="NanumBarunGothic" panose="020B0603020101020101" pitchFamily="34" charset="-127"/>
                <a:ea typeface="NanumBarunGothic" panose="020B0603020101020101" pitchFamily="34" charset="-127"/>
              </a:rPr>
              <a:t>기계번역 시도</a:t>
            </a:r>
            <a:endParaRPr lang="en-US" altLang="ko-KR" sz="1200"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spcBef>
                <a:spcPts val="0"/>
              </a:spcBef>
              <a:spcAft>
                <a:spcPts val="0"/>
              </a:spcAft>
              <a:buNone/>
            </a:pPr>
            <a:endParaRPr sz="1200" dirty="0">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None/>
            </a:pPr>
            <a:r>
              <a:rPr lang="ko-KR" sz="1200" b="1" dirty="0">
                <a:solidFill>
                  <a:schemeClr val="dk1"/>
                </a:solidFill>
                <a:latin typeface="NanumBarunGothic" panose="020B0603020101020101" pitchFamily="34" charset="-127"/>
                <a:ea typeface="NanumBarunGothic" panose="020B0603020101020101" pitchFamily="34" charset="-127"/>
                <a:sym typeface="Arial"/>
              </a:rPr>
              <a:t>PPT 제작 및 발표</a:t>
            </a:r>
            <a:endParaRPr sz="1200" dirty="0">
              <a:latin typeface="NanumBarunGothic" panose="020B0603020101020101" pitchFamily="34" charset="-127"/>
              <a:ea typeface="NanumBarunGothic" panose="020B0603020101020101" pitchFamily="34" charset="-127"/>
            </a:endParaRPr>
          </a:p>
        </p:txBody>
      </p:sp>
      <p:sp>
        <p:nvSpPr>
          <p:cNvPr id="328" name="Google Shape;328;gaa954539fe_5_3"/>
          <p:cNvSpPr txBox="1"/>
          <p:nvPr/>
        </p:nvSpPr>
        <p:spPr>
          <a:xfrm>
            <a:off x="574950" y="2310956"/>
            <a:ext cx="1450800" cy="25161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ko-KR" b="1" dirty="0">
                <a:solidFill>
                  <a:schemeClr val="dk1"/>
                </a:solidFill>
                <a:latin typeface="NanumBarunGothic" panose="020B0603020101020101" pitchFamily="34" charset="-127"/>
                <a:ea typeface="NanumBarunGothic" panose="020B0603020101020101" pitchFamily="34" charset="-127"/>
                <a:sym typeface="Arial"/>
              </a:rPr>
              <a:t>논문 조사</a:t>
            </a:r>
            <a:endParaRPr dirty="0">
              <a:latin typeface="NanumBarunGothic" panose="020B0603020101020101" pitchFamily="34" charset="-127"/>
              <a:ea typeface="NanumBarunGothic" panose="020B0603020101020101" pitchFamily="34" charset="-127"/>
            </a:endParaRPr>
          </a:p>
          <a:p>
            <a:pPr marL="0" marR="0" lvl="0" indent="0" algn="ctr" rtl="0">
              <a:lnSpc>
                <a:spcPct val="115000"/>
              </a:lnSpc>
              <a:spcBef>
                <a:spcPts val="0"/>
              </a:spcBef>
              <a:spcAft>
                <a:spcPts val="0"/>
              </a:spcAft>
              <a:buNone/>
            </a:pPr>
            <a:r>
              <a:rPr lang="ko-KR" b="1" dirty="0" err="1">
                <a:solidFill>
                  <a:schemeClr val="dk1"/>
                </a:solidFill>
                <a:latin typeface="NanumBarunGothic" panose="020B0603020101020101" pitchFamily="34" charset="-127"/>
                <a:ea typeface="NanumBarunGothic" panose="020B0603020101020101" pitchFamily="34" charset="-127"/>
                <a:sym typeface="Arial"/>
              </a:rPr>
              <a:t>Tesseract</a:t>
            </a:r>
            <a:r>
              <a:rPr lang="ko-KR" b="1" dirty="0">
                <a:solidFill>
                  <a:schemeClr val="dk1"/>
                </a:solidFill>
                <a:latin typeface="NanumBarunGothic" panose="020B0603020101020101" pitchFamily="34" charset="-127"/>
                <a:ea typeface="NanumBarunGothic" panose="020B0603020101020101" pitchFamily="34" charset="-127"/>
                <a:sym typeface="Arial"/>
              </a:rPr>
              <a:t> </a:t>
            </a:r>
            <a:r>
              <a:rPr lang="en-US" altLang="ko-KR" b="1" dirty="0">
                <a:solidFill>
                  <a:schemeClr val="dk1"/>
                </a:solidFill>
                <a:latin typeface="NanumBarunGothic" panose="020B0603020101020101" pitchFamily="34" charset="-127"/>
                <a:ea typeface="NanumBarunGothic" panose="020B0603020101020101" pitchFamily="34" charset="-127"/>
                <a:sym typeface="Arial"/>
              </a:rPr>
              <a:t> </a:t>
            </a:r>
            <a:r>
              <a:rPr lang="ko-KR" b="1" dirty="0">
                <a:solidFill>
                  <a:schemeClr val="dk1"/>
                </a:solidFill>
                <a:latin typeface="NanumBarunGothic" panose="020B0603020101020101" pitchFamily="34" charset="-127"/>
                <a:ea typeface="NanumBarunGothic" panose="020B0603020101020101" pitchFamily="34" charset="-127"/>
                <a:sym typeface="Arial"/>
              </a:rPr>
              <a:t>OCR </a:t>
            </a:r>
            <a:r>
              <a:rPr lang="ko-KR" b="1" dirty="0" err="1">
                <a:solidFill>
                  <a:schemeClr val="dk1"/>
                </a:solidFill>
                <a:latin typeface="NanumBarunGothic" panose="020B0603020101020101" pitchFamily="34" charset="-127"/>
                <a:ea typeface="NanumBarunGothic" panose="020B0603020101020101" pitchFamily="34" charset="-127"/>
                <a:sym typeface="Arial"/>
              </a:rPr>
              <a:t>detection</a:t>
            </a:r>
            <a:endParaRPr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ctr" rtl="0">
              <a:lnSpc>
                <a:spcPct val="115000"/>
              </a:lnSpc>
              <a:spcBef>
                <a:spcPts val="0"/>
              </a:spcBef>
              <a:spcAft>
                <a:spcPts val="0"/>
              </a:spcAft>
              <a:buNone/>
            </a:pPr>
            <a:r>
              <a:rPr lang="ko-KR" b="1" dirty="0" err="1">
                <a:solidFill>
                  <a:schemeClr val="dk1"/>
                </a:solidFill>
                <a:latin typeface="NanumBarunGothic" panose="020B0603020101020101" pitchFamily="34" charset="-127"/>
                <a:ea typeface="NanumBarunGothic" panose="020B0603020101020101" pitchFamily="34" charset="-127"/>
                <a:sym typeface="Arial"/>
              </a:rPr>
              <a:t>deskew</a:t>
            </a:r>
            <a:r>
              <a:rPr lang="ko-KR" b="1" dirty="0">
                <a:solidFill>
                  <a:schemeClr val="dk1"/>
                </a:solidFill>
                <a:latin typeface="NanumBarunGothic" panose="020B0603020101020101" pitchFamily="34" charset="-127"/>
                <a:ea typeface="NanumBarunGothic" panose="020B0603020101020101" pitchFamily="34" charset="-127"/>
                <a:sym typeface="Arial"/>
              </a:rPr>
              <a:t> 적용</a:t>
            </a:r>
            <a:endParaRPr dirty="0">
              <a:latin typeface="NanumBarunGothic" panose="020B0603020101020101" pitchFamily="34" charset="-127"/>
              <a:ea typeface="NanumBarunGothic" panose="020B0603020101020101" pitchFamily="34" charset="-127"/>
            </a:endParaRPr>
          </a:p>
          <a:p>
            <a:pPr marL="0" marR="0" lvl="0" indent="0" algn="ctr" rtl="0">
              <a:lnSpc>
                <a:spcPct val="115000"/>
              </a:lnSpc>
              <a:spcBef>
                <a:spcPts val="0"/>
              </a:spcBef>
              <a:spcAft>
                <a:spcPts val="0"/>
              </a:spcAft>
              <a:buNone/>
            </a:pPr>
            <a:r>
              <a:rPr lang="ko-KR" b="1" dirty="0" err="1">
                <a:solidFill>
                  <a:schemeClr val="dk1"/>
                </a:solidFill>
                <a:latin typeface="NanumBarunGothic" panose="020B0603020101020101" pitchFamily="34" charset="-127"/>
                <a:ea typeface="NanumBarunGothic" panose="020B0603020101020101" pitchFamily="34" charset="-127"/>
                <a:sym typeface="Arial"/>
              </a:rPr>
              <a:t>Scene</a:t>
            </a:r>
            <a:r>
              <a:rPr lang="ko-KR" b="1" dirty="0">
                <a:solidFill>
                  <a:schemeClr val="dk1"/>
                </a:solidFill>
                <a:latin typeface="NanumBarunGothic" panose="020B0603020101020101" pitchFamily="34" charset="-127"/>
                <a:ea typeface="NanumBarunGothic" panose="020B0603020101020101" pitchFamily="34" charset="-127"/>
                <a:sym typeface="Arial"/>
              </a:rPr>
              <a:t> </a:t>
            </a:r>
            <a:r>
              <a:rPr lang="ko-KR" b="1" dirty="0" err="1">
                <a:solidFill>
                  <a:schemeClr val="dk1"/>
                </a:solidFill>
                <a:latin typeface="NanumBarunGothic" panose="020B0603020101020101" pitchFamily="34" charset="-127"/>
                <a:ea typeface="NanumBarunGothic" panose="020B0603020101020101" pitchFamily="34" charset="-127"/>
                <a:sym typeface="Arial"/>
              </a:rPr>
              <a:t>Text</a:t>
            </a:r>
            <a:r>
              <a:rPr lang="ko-KR" b="1" dirty="0">
                <a:solidFill>
                  <a:schemeClr val="dk1"/>
                </a:solidFill>
                <a:latin typeface="NanumBarunGothic" panose="020B0603020101020101" pitchFamily="34" charset="-127"/>
                <a:ea typeface="NanumBarunGothic" panose="020B0603020101020101" pitchFamily="34" charset="-127"/>
                <a:sym typeface="Arial"/>
              </a:rPr>
              <a:t> </a:t>
            </a:r>
            <a:r>
              <a:rPr lang="ko-KR" b="1" dirty="0" err="1">
                <a:solidFill>
                  <a:schemeClr val="dk1"/>
                </a:solidFill>
                <a:latin typeface="NanumBarunGothic" panose="020B0603020101020101" pitchFamily="34" charset="-127"/>
                <a:ea typeface="NanumBarunGothic" panose="020B0603020101020101" pitchFamily="34" charset="-127"/>
                <a:sym typeface="Arial"/>
              </a:rPr>
              <a:t>Detection</a:t>
            </a:r>
            <a:r>
              <a:rPr lang="ko-KR" b="1" dirty="0">
                <a:solidFill>
                  <a:schemeClr val="dk1"/>
                </a:solidFill>
                <a:latin typeface="NanumBarunGothic" panose="020B0603020101020101" pitchFamily="34" charset="-127"/>
                <a:ea typeface="NanumBarunGothic" panose="020B0603020101020101" pitchFamily="34" charset="-127"/>
                <a:sym typeface="Arial"/>
              </a:rPr>
              <a:t> 조사</a:t>
            </a:r>
            <a:endParaRPr dirty="0">
              <a:latin typeface="NanumBarunGothic" panose="020B0603020101020101" pitchFamily="34" charset="-127"/>
              <a:ea typeface="NanumBarunGothic" panose="020B0603020101020101" pitchFamily="34" charset="-127"/>
            </a:endParaRPr>
          </a:p>
          <a:p>
            <a:pPr marL="0" marR="0" lvl="0" indent="0" algn="ctr" rtl="0">
              <a:lnSpc>
                <a:spcPct val="115000"/>
              </a:lnSpc>
              <a:spcBef>
                <a:spcPts val="0"/>
              </a:spcBef>
              <a:spcAft>
                <a:spcPts val="0"/>
              </a:spcAft>
              <a:buNone/>
            </a:pPr>
            <a:r>
              <a:rPr lang="ko-KR" b="1" dirty="0">
                <a:solidFill>
                  <a:schemeClr val="dk1"/>
                </a:solidFill>
                <a:latin typeface="NanumBarunGothic" panose="020B0603020101020101" pitchFamily="34" charset="-127"/>
                <a:ea typeface="NanumBarunGothic" panose="020B0603020101020101" pitchFamily="34" charset="-127"/>
                <a:sym typeface="Arial"/>
              </a:rPr>
              <a:t>CRAFT 조사</a:t>
            </a:r>
            <a:endParaRPr dirty="0">
              <a:latin typeface="NanumBarunGothic" panose="020B0603020101020101" pitchFamily="34" charset="-127"/>
              <a:ea typeface="NanumBarunGothic" panose="020B0603020101020101" pitchFamily="34" charset="-127"/>
            </a:endParaRPr>
          </a:p>
          <a:p>
            <a:pPr marL="0" marR="0" lvl="0" indent="0" algn="ctr" rtl="0">
              <a:lnSpc>
                <a:spcPct val="115000"/>
              </a:lnSpc>
              <a:spcBef>
                <a:spcPts val="0"/>
              </a:spcBef>
              <a:spcAft>
                <a:spcPts val="0"/>
              </a:spcAft>
              <a:buNone/>
            </a:pPr>
            <a:r>
              <a:rPr lang="en-US" altLang="ko-KR" b="1" dirty="0">
                <a:solidFill>
                  <a:schemeClr val="dk1"/>
                </a:solidFill>
                <a:latin typeface="NanumBarunGothic" panose="020B0603020101020101" pitchFamily="34" charset="-127"/>
                <a:ea typeface="NanumBarunGothic" panose="020B0603020101020101" pitchFamily="34" charset="-127"/>
                <a:sym typeface="Arial"/>
              </a:rPr>
              <a:t>S</a:t>
            </a:r>
            <a:r>
              <a:rPr lang="ko-KR" b="1" dirty="0">
                <a:solidFill>
                  <a:schemeClr val="dk1"/>
                </a:solidFill>
                <a:latin typeface="NanumBarunGothic" panose="020B0603020101020101" pitchFamily="34" charset="-127"/>
                <a:ea typeface="NanumBarunGothic" panose="020B0603020101020101" pitchFamily="34" charset="-127"/>
                <a:sym typeface="Arial"/>
              </a:rPr>
              <a:t>eq2seq</a:t>
            </a:r>
            <a:r>
              <a:rPr lang="en-US" altLang="ko-KR" b="1" dirty="0">
                <a:solidFill>
                  <a:schemeClr val="dk1"/>
                </a:solidFill>
                <a:latin typeface="NanumBarunGothic" panose="020B0603020101020101" pitchFamily="34" charset="-127"/>
                <a:ea typeface="NanumBarunGothic" panose="020B0603020101020101" pitchFamily="34" charset="-127"/>
                <a:sym typeface="Arial"/>
              </a:rPr>
              <a:t> </a:t>
            </a:r>
            <a:r>
              <a:rPr lang="ko-KR" b="1" dirty="0">
                <a:solidFill>
                  <a:schemeClr val="dk1"/>
                </a:solidFill>
                <a:latin typeface="NanumBarunGothic" panose="020B0603020101020101" pitchFamily="34" charset="-127"/>
                <a:ea typeface="NanumBarunGothic" panose="020B0603020101020101" pitchFamily="34" charset="-127"/>
                <a:sym typeface="Arial"/>
              </a:rPr>
              <a:t>기계번역 시도</a:t>
            </a:r>
            <a:endParaRPr b="1"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ctr" rtl="0">
              <a:lnSpc>
                <a:spcPct val="115000"/>
              </a:lnSpc>
              <a:spcBef>
                <a:spcPts val="0"/>
              </a:spcBef>
              <a:spcAft>
                <a:spcPts val="0"/>
              </a:spcAft>
              <a:buNone/>
            </a:pPr>
            <a:r>
              <a:rPr lang="ko-KR" b="1" dirty="0">
                <a:solidFill>
                  <a:schemeClr val="dk1"/>
                </a:solidFill>
                <a:latin typeface="NanumBarunGothic" panose="020B0603020101020101" pitchFamily="34" charset="-127"/>
                <a:ea typeface="NanumBarunGothic" panose="020B0603020101020101" pitchFamily="34" charset="-127"/>
              </a:rPr>
              <a:t>모듈화 서포트</a:t>
            </a:r>
            <a:endParaRPr b="1" dirty="0">
              <a:solidFill>
                <a:schemeClr val="dk1"/>
              </a:solidFill>
              <a:latin typeface="NanumBarunGothic" panose="020B0603020101020101" pitchFamily="34" charset="-127"/>
              <a:ea typeface="NanumBarunGothic" panose="020B0603020101020101" pitchFamily="34" charset="-127"/>
            </a:endParaRPr>
          </a:p>
          <a:p>
            <a:pPr marL="0" marR="0" lvl="0" indent="0" algn="ctr" rtl="0">
              <a:lnSpc>
                <a:spcPct val="115000"/>
              </a:lnSpc>
              <a:spcBef>
                <a:spcPts val="0"/>
              </a:spcBef>
              <a:spcAft>
                <a:spcPts val="0"/>
              </a:spcAft>
              <a:buNone/>
            </a:pPr>
            <a:r>
              <a:rPr lang="ko-KR" b="1" dirty="0">
                <a:solidFill>
                  <a:schemeClr val="dk1"/>
                </a:solidFill>
                <a:latin typeface="NanumBarunGothic" panose="020B0603020101020101" pitchFamily="34" charset="-127"/>
                <a:ea typeface="NanumBarunGothic" panose="020B0603020101020101" pitchFamily="34" charset="-127"/>
                <a:sym typeface="Arial"/>
              </a:rPr>
              <a:t>발표자료 작성</a:t>
            </a:r>
            <a:endParaRPr dirty="0">
              <a:latin typeface="NanumBarunGothic" panose="020B0603020101020101" pitchFamily="34" charset="-127"/>
              <a:ea typeface="NanumBarunGothic" panose="020B0603020101020101"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500"/>
                                        <p:tgtEl>
                                          <p:spTgt spid="311"/>
                                        </p:tgtEl>
                                      </p:cBhvr>
                                    </p:animEffect>
                                  </p:childTnLst>
                                </p:cTn>
                              </p:par>
                              <p:par>
                                <p:cTn id="8" presetID="10" presetClass="entr" presetSubtype="0" fill="hold"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par>
                                <p:cTn id="11" presetID="10" presetClass="entr" presetSubtype="0" fill="hold" nodeType="withEffect">
                                  <p:stCondLst>
                                    <p:cond delay="0"/>
                                  </p:stCondLst>
                                  <p:childTnLst>
                                    <p:set>
                                      <p:cBhvr>
                                        <p:cTn id="12" dur="1" fill="hold">
                                          <p:stCondLst>
                                            <p:cond delay="0"/>
                                          </p:stCondLst>
                                        </p:cTn>
                                        <p:tgtEl>
                                          <p:spTgt spid="317"/>
                                        </p:tgtEl>
                                        <p:attrNameLst>
                                          <p:attrName>style.visibility</p:attrName>
                                        </p:attrNameLst>
                                      </p:cBhvr>
                                      <p:to>
                                        <p:strVal val="visible"/>
                                      </p:to>
                                    </p:set>
                                    <p:animEffect transition="in" filter="fade">
                                      <p:cBhvr>
                                        <p:cTn id="13" dur="500"/>
                                        <p:tgtEl>
                                          <p:spTgt spid="317"/>
                                        </p:tgtEl>
                                      </p:cBhvr>
                                    </p:animEffect>
                                  </p:childTnLst>
                                </p:cTn>
                              </p:par>
                              <p:par>
                                <p:cTn id="14" presetID="10" presetClass="entr" presetSubtype="0" fill="hold" nodeType="withEffect">
                                  <p:stCondLst>
                                    <p:cond delay="0"/>
                                  </p:stCondLst>
                                  <p:childTnLst>
                                    <p:set>
                                      <p:cBhvr>
                                        <p:cTn id="15" dur="1" fill="hold">
                                          <p:stCondLst>
                                            <p:cond delay="0"/>
                                          </p:stCondLst>
                                        </p:cTn>
                                        <p:tgtEl>
                                          <p:spTgt spid="320"/>
                                        </p:tgtEl>
                                        <p:attrNameLst>
                                          <p:attrName>style.visibility</p:attrName>
                                        </p:attrNameLst>
                                      </p:cBhvr>
                                      <p:to>
                                        <p:strVal val="visible"/>
                                      </p:to>
                                    </p:set>
                                    <p:animEffect transition="in" filter="fade">
                                      <p:cBhvr>
                                        <p:cTn id="16" dur="500"/>
                                        <p:tgtEl>
                                          <p:spTgt spid="320"/>
                                        </p:tgtEl>
                                      </p:cBhvr>
                                    </p:animEffect>
                                  </p:childTnLst>
                                </p:cTn>
                              </p:par>
                              <p:par>
                                <p:cTn id="17" presetID="10" presetClass="entr" presetSubtype="0" fill="hold" nodeType="withEffect">
                                  <p:stCondLst>
                                    <p:cond delay="0"/>
                                  </p:stCondLst>
                                  <p:childTnLst>
                                    <p:set>
                                      <p:cBhvr>
                                        <p:cTn id="18" dur="1" fill="hold">
                                          <p:stCondLst>
                                            <p:cond delay="0"/>
                                          </p:stCondLst>
                                        </p:cTn>
                                        <p:tgtEl>
                                          <p:spTgt spid="323"/>
                                        </p:tgtEl>
                                        <p:attrNameLst>
                                          <p:attrName>style.visibility</p:attrName>
                                        </p:attrNameLst>
                                      </p:cBhvr>
                                      <p:to>
                                        <p:strVal val="visible"/>
                                      </p:to>
                                    </p:set>
                                    <p:animEffect transition="in" filter="fade">
                                      <p:cBhvr>
                                        <p:cTn id="19"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gaa954539fe_1_23" descr="제목 없음-2.jpg"/>
          <p:cNvPicPr preferRelativeResize="0"/>
          <p:nvPr/>
        </p:nvPicPr>
        <p:blipFill rotWithShape="1">
          <a:blip r:embed="rId3">
            <a:alphaModFix/>
          </a:blip>
          <a:srcRect/>
          <a:stretch/>
        </p:blipFill>
        <p:spPr>
          <a:xfrm>
            <a:off x="0" y="0"/>
            <a:ext cx="9140100" cy="6858000"/>
          </a:xfrm>
          <a:prstGeom prst="rect">
            <a:avLst/>
          </a:prstGeom>
          <a:noFill/>
          <a:ln>
            <a:noFill/>
          </a:ln>
        </p:spPr>
      </p:pic>
      <p:sp>
        <p:nvSpPr>
          <p:cNvPr id="335" name="Google Shape;335;gaa954539fe_1_23"/>
          <p:cNvSpPr txBox="1"/>
          <p:nvPr/>
        </p:nvSpPr>
        <p:spPr>
          <a:xfrm>
            <a:off x="1021925" y="2669600"/>
            <a:ext cx="2116200" cy="99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000" b="1" dirty="0">
                <a:solidFill>
                  <a:srgbClr val="D9D9D9"/>
                </a:solidFill>
                <a:latin typeface="NanumSquareRound ExtraBold" panose="020B0600000101010101" pitchFamily="34" charset="-127"/>
                <a:ea typeface="NanumSquareRound ExtraBold" panose="020B0600000101010101" pitchFamily="34" charset="-127"/>
              </a:rPr>
              <a:t>03.</a:t>
            </a:r>
            <a:endParaRPr sz="6000" dirty="0">
              <a:solidFill>
                <a:srgbClr val="D9D9D9"/>
              </a:solidFill>
              <a:latin typeface="NanumSquareRound ExtraBold" panose="020B0600000101010101" pitchFamily="34" charset="-127"/>
              <a:ea typeface="NanumSquareRound ExtraBold" panose="020B0600000101010101" pitchFamily="34" charset="-127"/>
            </a:endParaRPr>
          </a:p>
        </p:txBody>
      </p:sp>
      <p:sp>
        <p:nvSpPr>
          <p:cNvPr id="336" name="Google Shape;336;gaa954539fe_1_23"/>
          <p:cNvSpPr txBox="1"/>
          <p:nvPr/>
        </p:nvSpPr>
        <p:spPr>
          <a:xfrm>
            <a:off x="989375" y="2631750"/>
            <a:ext cx="2116200" cy="99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000" b="1" dirty="0">
                <a:solidFill>
                  <a:schemeClr val="lt1"/>
                </a:solidFill>
                <a:latin typeface="NanumSquareRound ExtraBold" panose="020B0600000101010101" pitchFamily="34" charset="-127"/>
                <a:ea typeface="NanumSquareRound ExtraBold" panose="020B0600000101010101" pitchFamily="34" charset="-127"/>
              </a:rPr>
              <a:t>03.</a:t>
            </a:r>
            <a:endParaRPr sz="6000" dirty="0">
              <a:latin typeface="NanumSquareRound ExtraBold" panose="020B0600000101010101" pitchFamily="34" charset="-127"/>
              <a:ea typeface="NanumSquareRound ExtraBold" panose="020B0600000101010101" pitchFamily="34" charset="-127"/>
            </a:endParaRPr>
          </a:p>
        </p:txBody>
      </p:sp>
      <p:sp>
        <p:nvSpPr>
          <p:cNvPr id="337" name="Google Shape;337;gaa954539fe_1_23"/>
          <p:cNvSpPr txBox="1"/>
          <p:nvPr/>
        </p:nvSpPr>
        <p:spPr>
          <a:xfrm>
            <a:off x="989375" y="3540575"/>
            <a:ext cx="42021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100" dirty="0">
                <a:solidFill>
                  <a:srgbClr val="FFFFFF"/>
                </a:solidFill>
                <a:latin typeface="NanumSquareRound ExtraBold" panose="020B0600000101010101" pitchFamily="34" charset="-127"/>
                <a:ea typeface="NanumSquareRound ExtraBold" panose="020B0600000101010101" pitchFamily="34" charset="-127"/>
                <a:cs typeface="Malgun Gothic"/>
                <a:sym typeface="Malgun Gothic"/>
              </a:rPr>
              <a:t>프로젝트 수행 절차 및 방법</a:t>
            </a:r>
            <a:endParaRPr sz="2100" dirty="0">
              <a:solidFill>
                <a:srgbClr val="FFFFFF"/>
              </a:solidFill>
              <a:latin typeface="NanumSquareRound ExtraBold" panose="020B0600000101010101" pitchFamily="34" charset="-127"/>
              <a:ea typeface="NanumSquareRound ExtraBold" panose="020B0600000101010101" pitchFamily="34" charset="-127"/>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12"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346" name="Google Shape;346;p12"/>
          <p:cNvSpPr txBox="1"/>
          <p:nvPr/>
        </p:nvSpPr>
        <p:spPr>
          <a:xfrm>
            <a:off x="2879812" y="198557"/>
            <a:ext cx="338437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rPr>
              <a:t>03.</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rPr>
              <a:t>프로젝트 수행 절차 및 방법</a:t>
            </a:r>
            <a:endParaRPr sz="105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endParaRPr>
          </a:p>
        </p:txBody>
      </p:sp>
      <p:sp>
        <p:nvSpPr>
          <p:cNvPr id="347" name="Google Shape;347;p12"/>
          <p:cNvSpPr txBox="1"/>
          <p:nvPr/>
        </p:nvSpPr>
        <p:spPr>
          <a:xfrm>
            <a:off x="2879812" y="243627"/>
            <a:ext cx="338437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03.</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수행 절차 및 방법</a:t>
            </a:r>
            <a:endParaRPr sz="105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sp>
        <p:nvSpPr>
          <p:cNvPr id="344" name="Google Shape;344;p12"/>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sp>
        <p:nvSpPr>
          <p:cNvPr id="345" name="Google Shape;345;p12"/>
          <p:cNvSpPr/>
          <p:nvPr/>
        </p:nvSpPr>
        <p:spPr>
          <a:xfrm>
            <a:off x="611560" y="1478411"/>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b="0">
                <a:solidFill>
                  <a:schemeClr val="lt1"/>
                </a:solidFill>
                <a:latin typeface="NanumBarunGothic" panose="020B0603020101020101" pitchFamily="34" charset="-127"/>
                <a:ea typeface="NanumBarunGothic" panose="020B0603020101020101" pitchFamily="34" charset="-127"/>
                <a:cs typeface="Malgun Gothic"/>
                <a:sym typeface="Malgun Gothic"/>
              </a:rPr>
              <a:t> </a:t>
            </a:r>
            <a:endParaRPr sz="180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cxnSp>
        <p:nvCxnSpPr>
          <p:cNvPr id="348" name="Google Shape;348;p12"/>
          <p:cNvCxnSpPr/>
          <p:nvPr/>
        </p:nvCxnSpPr>
        <p:spPr>
          <a:xfrm rot="10800000">
            <a:off x="6573489" y="3706147"/>
            <a:ext cx="0" cy="1447800"/>
          </a:xfrm>
          <a:prstGeom prst="straightConnector1">
            <a:avLst/>
          </a:prstGeom>
          <a:noFill/>
          <a:ln w="19050" cap="flat" cmpd="sng">
            <a:solidFill>
              <a:srgbClr val="44546A"/>
            </a:solidFill>
            <a:prstDash val="dash"/>
            <a:round/>
            <a:headEnd type="none" w="sm" len="sm"/>
            <a:tailEnd type="none" w="sm" len="sm"/>
          </a:ln>
        </p:spPr>
      </p:cxnSp>
      <p:cxnSp>
        <p:nvCxnSpPr>
          <p:cNvPr id="349" name="Google Shape;349;p12"/>
          <p:cNvCxnSpPr/>
          <p:nvPr/>
        </p:nvCxnSpPr>
        <p:spPr>
          <a:xfrm rot="10800000">
            <a:off x="5924913" y="3762135"/>
            <a:ext cx="0" cy="1781921"/>
          </a:xfrm>
          <a:prstGeom prst="straightConnector1">
            <a:avLst/>
          </a:prstGeom>
          <a:noFill/>
          <a:ln w="19050" cap="flat" cmpd="sng">
            <a:solidFill>
              <a:srgbClr val="44546A"/>
            </a:solidFill>
            <a:prstDash val="dash"/>
            <a:round/>
            <a:headEnd type="none" w="sm" len="sm"/>
            <a:tailEnd type="none" w="sm" len="sm"/>
          </a:ln>
        </p:spPr>
      </p:cxnSp>
      <p:cxnSp>
        <p:nvCxnSpPr>
          <p:cNvPr id="350" name="Google Shape;350;p12"/>
          <p:cNvCxnSpPr/>
          <p:nvPr/>
        </p:nvCxnSpPr>
        <p:spPr>
          <a:xfrm rot="10800000">
            <a:off x="4095455" y="5692742"/>
            <a:ext cx="0" cy="327000"/>
          </a:xfrm>
          <a:prstGeom prst="straightConnector1">
            <a:avLst/>
          </a:prstGeom>
          <a:noFill/>
          <a:ln w="19050" cap="flat" cmpd="sng">
            <a:solidFill>
              <a:srgbClr val="44546A"/>
            </a:solidFill>
            <a:prstDash val="dash"/>
            <a:round/>
            <a:headEnd type="none" w="sm" len="sm"/>
            <a:tailEnd type="none" w="sm" len="sm"/>
          </a:ln>
        </p:spPr>
      </p:cxnSp>
      <p:cxnSp>
        <p:nvCxnSpPr>
          <p:cNvPr id="351" name="Google Shape;351;p12"/>
          <p:cNvCxnSpPr/>
          <p:nvPr/>
        </p:nvCxnSpPr>
        <p:spPr>
          <a:xfrm rot="10800000">
            <a:off x="3473652" y="3977920"/>
            <a:ext cx="8400" cy="1380000"/>
          </a:xfrm>
          <a:prstGeom prst="straightConnector1">
            <a:avLst/>
          </a:prstGeom>
          <a:noFill/>
          <a:ln w="19050" cap="flat" cmpd="sng">
            <a:solidFill>
              <a:srgbClr val="44546A"/>
            </a:solidFill>
            <a:prstDash val="dash"/>
            <a:round/>
            <a:headEnd type="none" w="sm" len="sm"/>
            <a:tailEnd type="none" w="sm" len="sm"/>
          </a:ln>
        </p:spPr>
      </p:cxnSp>
      <p:cxnSp>
        <p:nvCxnSpPr>
          <p:cNvPr id="352" name="Google Shape;352;p12"/>
          <p:cNvCxnSpPr/>
          <p:nvPr/>
        </p:nvCxnSpPr>
        <p:spPr>
          <a:xfrm rot="10800000" flipH="1">
            <a:off x="2261822" y="3706966"/>
            <a:ext cx="4500" cy="945900"/>
          </a:xfrm>
          <a:prstGeom prst="straightConnector1">
            <a:avLst/>
          </a:prstGeom>
          <a:noFill/>
          <a:ln w="19050" cap="flat" cmpd="sng">
            <a:solidFill>
              <a:srgbClr val="44546A"/>
            </a:solidFill>
            <a:prstDash val="dash"/>
            <a:round/>
            <a:headEnd type="none" w="sm" len="sm"/>
            <a:tailEnd type="none" w="sm" len="sm"/>
          </a:ln>
        </p:spPr>
      </p:cxnSp>
      <p:sp>
        <p:nvSpPr>
          <p:cNvPr id="353" name="Google Shape;353;p12"/>
          <p:cNvSpPr/>
          <p:nvPr/>
        </p:nvSpPr>
        <p:spPr>
          <a:xfrm>
            <a:off x="827590" y="3144444"/>
            <a:ext cx="7801448" cy="569112"/>
          </a:xfrm>
          <a:prstGeom prst="roundRect">
            <a:avLst>
              <a:gd name="adj" fmla="val 16667"/>
            </a:avLst>
          </a:pr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sp>
        <p:nvSpPr>
          <p:cNvPr id="354" name="Google Shape;354;p12"/>
          <p:cNvSpPr/>
          <p:nvPr/>
        </p:nvSpPr>
        <p:spPr>
          <a:xfrm>
            <a:off x="2108208" y="2099305"/>
            <a:ext cx="686700" cy="431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534"/>
              <a:buFont typeface="Arial"/>
              <a:buNone/>
            </a:pPr>
            <a:r>
              <a:rPr lang="ko-KR" sz="1534" b="1">
                <a:solidFill>
                  <a:schemeClr val="lt1"/>
                </a:solidFill>
                <a:latin typeface="NanumBarunGothic" panose="020B0603020101020101" pitchFamily="34" charset="-127"/>
                <a:ea typeface="NanumBarunGothic" panose="020B0603020101020101" pitchFamily="34" charset="-127"/>
                <a:sym typeface="Arial"/>
              </a:rPr>
              <a:t>개발</a:t>
            </a:r>
            <a:endParaRPr sz="1534" b="1">
              <a:solidFill>
                <a:schemeClr val="lt1"/>
              </a:solidFill>
              <a:latin typeface="NanumBarunGothic" panose="020B0603020101020101" pitchFamily="34" charset="-127"/>
              <a:ea typeface="NanumBarunGothic" panose="020B0603020101020101" pitchFamily="34" charset="-127"/>
              <a:sym typeface="Arial"/>
            </a:endParaRPr>
          </a:p>
        </p:txBody>
      </p:sp>
      <p:sp>
        <p:nvSpPr>
          <p:cNvPr id="355" name="Google Shape;355;p12"/>
          <p:cNvSpPr/>
          <p:nvPr/>
        </p:nvSpPr>
        <p:spPr>
          <a:xfrm>
            <a:off x="8338938" y="1910194"/>
            <a:ext cx="642600" cy="360000"/>
          </a:xfrm>
          <a:prstGeom prst="rect">
            <a:avLst/>
          </a:prstGeom>
          <a:noFill/>
          <a:ln>
            <a:noFill/>
          </a:ln>
        </p:spPr>
        <p:txBody>
          <a:bodyPr spcFirstLastPara="1" wrap="square" lIns="91425" tIns="45700" rIns="91425" bIns="45700" anchor="ctr" anchorCtr="0">
            <a:noAutofit/>
          </a:bodyPr>
          <a:lstStyle/>
          <a:p>
            <a:pPr marL="0" marR="0" lvl="0" indent="0" algn="ctr" rtl="0">
              <a:spcBef>
                <a:spcPts val="171"/>
              </a:spcBef>
              <a:spcAft>
                <a:spcPts val="0"/>
              </a:spcAft>
              <a:buClr>
                <a:schemeClr val="lt1"/>
              </a:buClr>
              <a:buSzPts val="1500"/>
              <a:buFont typeface="Arial"/>
              <a:buNone/>
            </a:pPr>
            <a:r>
              <a:rPr lang="ko-KR" sz="1500" b="1">
                <a:solidFill>
                  <a:schemeClr val="lt1"/>
                </a:solidFill>
                <a:latin typeface="NanumBarunGothic" panose="020B0603020101020101" pitchFamily="34" charset="-127"/>
                <a:ea typeface="NanumBarunGothic" panose="020B0603020101020101" pitchFamily="34" charset="-127"/>
                <a:sym typeface="Arial"/>
              </a:rPr>
              <a:t>완료</a:t>
            </a:r>
            <a:endParaRPr sz="1500" b="1" i="1">
              <a:solidFill>
                <a:schemeClr val="lt1"/>
              </a:solidFill>
              <a:latin typeface="NanumBarunGothic" panose="020B0603020101020101" pitchFamily="34" charset="-127"/>
              <a:ea typeface="NanumBarunGothic" panose="020B0603020101020101" pitchFamily="34" charset="-127"/>
              <a:sym typeface="Arial"/>
            </a:endParaRPr>
          </a:p>
        </p:txBody>
      </p:sp>
      <p:sp>
        <p:nvSpPr>
          <p:cNvPr id="356" name="Google Shape;356;p12"/>
          <p:cNvSpPr/>
          <p:nvPr/>
        </p:nvSpPr>
        <p:spPr>
          <a:xfrm>
            <a:off x="827590" y="3212067"/>
            <a:ext cx="439249" cy="429264"/>
          </a:xfrm>
          <a:prstGeom prst="rect">
            <a:avLst/>
          </a:prstGeom>
          <a:noFill/>
          <a:ln>
            <a:noFill/>
          </a:ln>
        </p:spPr>
        <p:txBody>
          <a:bodyPr spcFirstLastPara="1" wrap="square" lIns="91425" tIns="45700" rIns="91425" bIns="45700" anchor="ctr" anchorCtr="0">
            <a:noAutofit/>
          </a:bodyPr>
          <a:lstStyle/>
          <a:p>
            <a:pPr marL="0" marR="0" lvl="0" indent="0" algn="l"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24</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57" name="Google Shape;357;p12"/>
          <p:cNvSpPr/>
          <p:nvPr/>
        </p:nvSpPr>
        <p:spPr>
          <a:xfrm>
            <a:off x="8231318" y="3244748"/>
            <a:ext cx="445137" cy="363901"/>
          </a:xfrm>
          <a:prstGeom prst="rect">
            <a:avLst/>
          </a:prstGeom>
          <a:noFill/>
          <a:ln>
            <a:noFill/>
          </a:ln>
        </p:spPr>
        <p:txBody>
          <a:bodyPr spcFirstLastPara="1" wrap="square" lIns="91425" tIns="45700" rIns="91425" bIns="45700" anchor="ctr" anchorCtr="0">
            <a:noAutofit/>
          </a:bodyPr>
          <a:lstStyle/>
          <a:p>
            <a:pPr marL="0" marR="0" lvl="0" indent="0" algn="ctr"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23</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58" name="Google Shape;358;p12"/>
          <p:cNvSpPr/>
          <p:nvPr/>
        </p:nvSpPr>
        <p:spPr>
          <a:xfrm>
            <a:off x="1427114" y="3244748"/>
            <a:ext cx="439253" cy="363901"/>
          </a:xfrm>
          <a:prstGeom prst="rect">
            <a:avLst/>
          </a:prstGeom>
          <a:noFill/>
          <a:ln>
            <a:noFill/>
          </a:ln>
        </p:spPr>
        <p:txBody>
          <a:bodyPr spcFirstLastPara="1" wrap="square" lIns="91425" tIns="45700" rIns="91425" bIns="45700" anchor="ctr" anchorCtr="0">
            <a:noAutofit/>
          </a:bodyPr>
          <a:lstStyle/>
          <a:p>
            <a:pPr marL="0" marR="0" lvl="0" indent="0" algn="l"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28</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59" name="Google Shape;359;p12"/>
          <p:cNvSpPr/>
          <p:nvPr/>
        </p:nvSpPr>
        <p:spPr>
          <a:xfrm>
            <a:off x="2626168" y="3244748"/>
            <a:ext cx="464683" cy="363901"/>
          </a:xfrm>
          <a:prstGeom prst="rect">
            <a:avLst/>
          </a:prstGeom>
          <a:noFill/>
          <a:ln>
            <a:noFill/>
          </a:ln>
        </p:spPr>
        <p:txBody>
          <a:bodyPr spcFirstLastPara="1" wrap="square" lIns="91425" tIns="45700" rIns="91425" bIns="45700" anchor="ctr" anchorCtr="0">
            <a:noAutofit/>
          </a:bodyPr>
          <a:lstStyle/>
          <a:p>
            <a:pPr marL="0" marR="0" lvl="0" indent="0" algn="ctr"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30</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60" name="Google Shape;360;p12"/>
          <p:cNvSpPr/>
          <p:nvPr/>
        </p:nvSpPr>
        <p:spPr>
          <a:xfrm>
            <a:off x="2026642" y="3244748"/>
            <a:ext cx="439251" cy="363901"/>
          </a:xfrm>
          <a:prstGeom prst="rect">
            <a:avLst/>
          </a:prstGeom>
          <a:noFill/>
          <a:ln>
            <a:noFill/>
          </a:ln>
        </p:spPr>
        <p:txBody>
          <a:bodyPr spcFirstLastPara="1" wrap="square" lIns="91425" tIns="45700" rIns="91425" bIns="45700" anchor="ctr" anchorCtr="0">
            <a:noAutofit/>
          </a:bodyPr>
          <a:lstStyle/>
          <a:p>
            <a:pPr marL="0" marR="0" lvl="0" indent="0" algn="ctr"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29</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61" name="Google Shape;361;p12"/>
          <p:cNvSpPr/>
          <p:nvPr/>
        </p:nvSpPr>
        <p:spPr>
          <a:xfrm>
            <a:off x="3251126" y="3244748"/>
            <a:ext cx="439252" cy="363901"/>
          </a:xfrm>
          <a:prstGeom prst="rect">
            <a:avLst/>
          </a:prstGeom>
          <a:noFill/>
          <a:ln>
            <a:noFill/>
          </a:ln>
        </p:spPr>
        <p:txBody>
          <a:bodyPr spcFirstLastPara="1" wrap="square" lIns="91425" tIns="45700" rIns="91425" bIns="45700" anchor="ctr" anchorCtr="0">
            <a:noAutofit/>
          </a:bodyPr>
          <a:lstStyle/>
          <a:p>
            <a:pPr marL="0" marR="0" lvl="0" indent="0" algn="ctr"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03</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62" name="Google Shape;362;p12"/>
          <p:cNvSpPr/>
          <p:nvPr/>
        </p:nvSpPr>
        <p:spPr>
          <a:xfrm>
            <a:off x="3850653" y="3244748"/>
            <a:ext cx="439252" cy="363901"/>
          </a:xfrm>
          <a:prstGeom prst="rect">
            <a:avLst/>
          </a:prstGeom>
          <a:noFill/>
          <a:ln>
            <a:noFill/>
          </a:ln>
        </p:spPr>
        <p:txBody>
          <a:bodyPr spcFirstLastPara="1" wrap="square" lIns="91425" tIns="45700" rIns="91425" bIns="45700" anchor="ctr" anchorCtr="0">
            <a:noAutofit/>
          </a:bodyPr>
          <a:lstStyle/>
          <a:p>
            <a:pPr marL="0" marR="0" lvl="0" indent="0" algn="ctr"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05</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63" name="Google Shape;363;p12"/>
          <p:cNvSpPr/>
          <p:nvPr/>
        </p:nvSpPr>
        <p:spPr>
          <a:xfrm>
            <a:off x="4450180" y="3244748"/>
            <a:ext cx="476478" cy="363901"/>
          </a:xfrm>
          <a:prstGeom prst="rect">
            <a:avLst/>
          </a:prstGeom>
          <a:noFill/>
          <a:ln>
            <a:noFill/>
          </a:ln>
        </p:spPr>
        <p:txBody>
          <a:bodyPr spcFirstLastPara="1" wrap="square" lIns="91425" tIns="45700" rIns="91425" bIns="45700" anchor="ctr" anchorCtr="0">
            <a:noAutofit/>
          </a:bodyPr>
          <a:lstStyle/>
          <a:p>
            <a:pPr marL="0" marR="0" lvl="0" indent="0" algn="l"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07</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64" name="Google Shape;364;p12"/>
          <p:cNvSpPr/>
          <p:nvPr/>
        </p:nvSpPr>
        <p:spPr>
          <a:xfrm>
            <a:off x="5086933" y="3244748"/>
            <a:ext cx="439252" cy="363901"/>
          </a:xfrm>
          <a:prstGeom prst="rect">
            <a:avLst/>
          </a:prstGeom>
          <a:noFill/>
          <a:ln>
            <a:noFill/>
          </a:ln>
        </p:spPr>
        <p:txBody>
          <a:bodyPr spcFirstLastPara="1" wrap="square" lIns="91425" tIns="45700" rIns="91425" bIns="45700" anchor="ctr" anchorCtr="0">
            <a:noAutofit/>
          </a:bodyPr>
          <a:lstStyle/>
          <a:p>
            <a:pPr marL="0" marR="0" lvl="0" indent="0" algn="ctr"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09</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65" name="Google Shape;365;p12"/>
          <p:cNvSpPr/>
          <p:nvPr/>
        </p:nvSpPr>
        <p:spPr>
          <a:xfrm>
            <a:off x="5686460" y="3244748"/>
            <a:ext cx="476478" cy="363901"/>
          </a:xfrm>
          <a:prstGeom prst="rect">
            <a:avLst/>
          </a:prstGeom>
          <a:noFill/>
          <a:ln>
            <a:noFill/>
          </a:ln>
        </p:spPr>
        <p:txBody>
          <a:bodyPr spcFirstLastPara="1" wrap="square" lIns="91425" tIns="45700" rIns="91425" bIns="45700" anchor="ctr" anchorCtr="0">
            <a:noAutofit/>
          </a:bodyPr>
          <a:lstStyle/>
          <a:p>
            <a:pPr marL="0" marR="0" lvl="0" indent="0" algn="l"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11</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66" name="Google Shape;366;p12"/>
          <p:cNvSpPr/>
          <p:nvPr/>
        </p:nvSpPr>
        <p:spPr>
          <a:xfrm>
            <a:off x="6323213" y="3244748"/>
            <a:ext cx="439252" cy="363901"/>
          </a:xfrm>
          <a:prstGeom prst="rect">
            <a:avLst/>
          </a:prstGeom>
          <a:noFill/>
          <a:ln>
            <a:noFill/>
          </a:ln>
        </p:spPr>
        <p:txBody>
          <a:bodyPr spcFirstLastPara="1" wrap="square" lIns="91425" tIns="45700" rIns="91425" bIns="45700" anchor="ctr" anchorCtr="0">
            <a:noAutofit/>
          </a:bodyPr>
          <a:lstStyle/>
          <a:p>
            <a:pPr marL="0" marR="0" lvl="0" indent="0" algn="ctr"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17</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67" name="Google Shape;367;p12"/>
          <p:cNvSpPr/>
          <p:nvPr/>
        </p:nvSpPr>
        <p:spPr>
          <a:xfrm>
            <a:off x="6922740" y="3244748"/>
            <a:ext cx="520358" cy="363901"/>
          </a:xfrm>
          <a:prstGeom prst="rect">
            <a:avLst/>
          </a:prstGeom>
          <a:noFill/>
          <a:ln>
            <a:noFill/>
          </a:ln>
        </p:spPr>
        <p:txBody>
          <a:bodyPr spcFirstLastPara="1" wrap="square" lIns="91425" tIns="45700" rIns="91425" bIns="45700" anchor="ctr" anchorCtr="0">
            <a:noAutofit/>
          </a:bodyPr>
          <a:lstStyle/>
          <a:p>
            <a:pPr marL="0" marR="0" lvl="0" indent="0" algn="l"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18</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68" name="Google Shape;368;p12"/>
          <p:cNvSpPr/>
          <p:nvPr/>
        </p:nvSpPr>
        <p:spPr>
          <a:xfrm>
            <a:off x="7603373" y="3244748"/>
            <a:ext cx="467665" cy="363901"/>
          </a:xfrm>
          <a:prstGeom prst="rect">
            <a:avLst/>
          </a:prstGeom>
          <a:noFill/>
          <a:ln>
            <a:noFill/>
          </a:ln>
        </p:spPr>
        <p:txBody>
          <a:bodyPr spcFirstLastPara="1" wrap="square" lIns="91425" tIns="45700" rIns="91425" bIns="45700" anchor="ctr" anchorCtr="0">
            <a:noAutofit/>
          </a:bodyPr>
          <a:lstStyle/>
          <a:p>
            <a:pPr marL="0" marR="0" lvl="0" indent="0" algn="ctr" rtl="0">
              <a:spcBef>
                <a:spcPts val="171"/>
              </a:spcBef>
              <a:spcAft>
                <a:spcPts val="0"/>
              </a:spcAft>
              <a:buClr>
                <a:srgbClr val="595959"/>
              </a:buClr>
              <a:buSzPts val="1400"/>
              <a:buFont typeface="Arial"/>
              <a:buNone/>
            </a:pPr>
            <a:r>
              <a:rPr lang="ko-KR" sz="1400" b="1">
                <a:solidFill>
                  <a:srgbClr val="595959"/>
                </a:solidFill>
                <a:latin typeface="NanumBarunGothic" panose="020B0603020101020101" pitchFamily="34" charset="-127"/>
                <a:ea typeface="NanumBarunGothic" panose="020B0603020101020101" pitchFamily="34" charset="-127"/>
                <a:sym typeface="Arial"/>
              </a:rPr>
              <a:t>19</a:t>
            </a:r>
            <a:endParaRPr sz="1400" b="1"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69" name="Google Shape;369;p12"/>
          <p:cNvSpPr/>
          <p:nvPr/>
        </p:nvSpPr>
        <p:spPr>
          <a:xfrm>
            <a:off x="4107513" y="1803563"/>
            <a:ext cx="915300" cy="558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00"/>
              <a:buFont typeface="Malgun Gothic"/>
              <a:buNone/>
            </a:pPr>
            <a:endParaRPr sz="1500" i="1">
              <a:solidFill>
                <a:schemeClr val="lt1"/>
              </a:solidFill>
              <a:latin typeface="NanumBarunGothic" panose="020B0603020101020101" pitchFamily="34" charset="-127"/>
              <a:ea typeface="NanumBarunGothic" panose="020B0603020101020101" pitchFamily="34" charset="-127"/>
              <a:sym typeface="Arial"/>
            </a:endParaRPr>
          </a:p>
        </p:txBody>
      </p:sp>
      <p:sp>
        <p:nvSpPr>
          <p:cNvPr id="370" name="Google Shape;370;p12"/>
          <p:cNvSpPr/>
          <p:nvPr/>
        </p:nvSpPr>
        <p:spPr>
          <a:xfrm>
            <a:off x="297923" y="3267759"/>
            <a:ext cx="586276" cy="351000"/>
          </a:xfrm>
          <a:prstGeom prst="rect">
            <a:avLst/>
          </a:prstGeom>
          <a:noFill/>
          <a:ln>
            <a:noFill/>
          </a:ln>
        </p:spPr>
        <p:txBody>
          <a:bodyPr spcFirstLastPara="1" wrap="square" lIns="91425" tIns="45700" rIns="91425" bIns="45700" anchor="ctr" anchorCtr="0">
            <a:noAutofit/>
          </a:bodyPr>
          <a:lstStyle/>
          <a:p>
            <a:pPr marL="0" marR="0" lvl="0" indent="0" algn="l" rtl="0">
              <a:spcBef>
                <a:spcPts val="171"/>
              </a:spcBef>
              <a:spcAft>
                <a:spcPts val="0"/>
              </a:spcAft>
              <a:buClr>
                <a:srgbClr val="595959"/>
              </a:buClr>
              <a:buSzPts val="1108"/>
              <a:buFont typeface="Arial"/>
              <a:buNone/>
            </a:pPr>
            <a:r>
              <a:rPr lang="ko-KR" sz="1108" b="1">
                <a:solidFill>
                  <a:srgbClr val="595959"/>
                </a:solidFill>
                <a:latin typeface="NanumBarunGothic" panose="020B0603020101020101" pitchFamily="34" charset="-127"/>
                <a:ea typeface="NanumBarunGothic" panose="020B0603020101020101" pitchFamily="34" charset="-127"/>
                <a:sym typeface="Arial"/>
              </a:rPr>
              <a:t>2020</a:t>
            </a:r>
            <a:endParaRPr sz="1108" b="0"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71" name="Google Shape;371;p12"/>
          <p:cNvSpPr/>
          <p:nvPr/>
        </p:nvSpPr>
        <p:spPr>
          <a:xfrm>
            <a:off x="885874" y="3706966"/>
            <a:ext cx="360000" cy="360000"/>
          </a:xfrm>
          <a:prstGeom prst="rect">
            <a:avLst/>
          </a:prstGeom>
          <a:noFill/>
          <a:ln>
            <a:noFill/>
          </a:ln>
        </p:spPr>
        <p:txBody>
          <a:bodyPr spcFirstLastPara="1" wrap="square" lIns="91425" tIns="45700" rIns="91425" bIns="45700" anchor="ctr" anchorCtr="0">
            <a:noAutofit/>
          </a:bodyPr>
          <a:lstStyle/>
          <a:p>
            <a:pPr marL="0" marR="0" lvl="0" indent="0" algn="l" rtl="0">
              <a:spcBef>
                <a:spcPts val="171"/>
              </a:spcBef>
              <a:spcAft>
                <a:spcPts val="0"/>
              </a:spcAft>
              <a:buClr>
                <a:srgbClr val="595959"/>
              </a:buClr>
              <a:buSzPts val="1100"/>
              <a:buFont typeface="Arial"/>
              <a:buNone/>
            </a:pPr>
            <a:r>
              <a:rPr lang="ko-KR" sz="1100">
                <a:solidFill>
                  <a:srgbClr val="595959"/>
                </a:solidFill>
                <a:latin typeface="NanumBarunGothic" panose="020B0603020101020101" pitchFamily="34" charset="-127"/>
                <a:ea typeface="NanumBarunGothic" panose="020B0603020101020101" pitchFamily="34" charset="-127"/>
                <a:sym typeface="Arial"/>
              </a:rPr>
              <a:t>11</a:t>
            </a:r>
            <a:endParaRPr sz="1100" b="0"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sp>
        <p:nvSpPr>
          <p:cNvPr id="372" name="Google Shape;372;p12"/>
          <p:cNvSpPr/>
          <p:nvPr/>
        </p:nvSpPr>
        <p:spPr>
          <a:xfrm>
            <a:off x="3282269" y="3696686"/>
            <a:ext cx="360000" cy="360000"/>
          </a:xfrm>
          <a:prstGeom prst="rect">
            <a:avLst/>
          </a:prstGeom>
          <a:noFill/>
          <a:ln>
            <a:noFill/>
          </a:ln>
        </p:spPr>
        <p:txBody>
          <a:bodyPr spcFirstLastPara="1" wrap="square" lIns="91425" tIns="45700" rIns="91425" bIns="45700" anchor="ctr" anchorCtr="0">
            <a:noAutofit/>
          </a:bodyPr>
          <a:lstStyle/>
          <a:p>
            <a:pPr marL="0" marR="0" lvl="0" indent="0" algn="ctr" rtl="0">
              <a:spcBef>
                <a:spcPts val="171"/>
              </a:spcBef>
              <a:spcAft>
                <a:spcPts val="0"/>
              </a:spcAft>
              <a:buClr>
                <a:srgbClr val="595959"/>
              </a:buClr>
              <a:buSzPts val="1100"/>
              <a:buFont typeface="Arial"/>
              <a:buNone/>
            </a:pPr>
            <a:r>
              <a:rPr lang="ko-KR" sz="1100">
                <a:solidFill>
                  <a:srgbClr val="595959"/>
                </a:solidFill>
                <a:latin typeface="NanumBarunGothic" panose="020B0603020101020101" pitchFamily="34" charset="-127"/>
                <a:ea typeface="NanumBarunGothic" panose="020B0603020101020101" pitchFamily="34" charset="-127"/>
                <a:sym typeface="Arial"/>
              </a:rPr>
              <a:t>12</a:t>
            </a:r>
            <a:endParaRPr sz="1100" b="0" i="0" u="none" strike="noStrike" cap="none">
              <a:solidFill>
                <a:srgbClr val="595959"/>
              </a:solidFill>
              <a:latin typeface="NanumBarunGothic" panose="020B0603020101020101" pitchFamily="34" charset="-127"/>
              <a:ea typeface="NanumBarunGothic" panose="020B0603020101020101" pitchFamily="34" charset="-127"/>
              <a:sym typeface="Arial"/>
            </a:endParaRPr>
          </a:p>
        </p:txBody>
      </p:sp>
      <p:cxnSp>
        <p:nvCxnSpPr>
          <p:cNvPr id="373" name="Google Shape;373;p12"/>
          <p:cNvCxnSpPr/>
          <p:nvPr/>
        </p:nvCxnSpPr>
        <p:spPr>
          <a:xfrm rot="10800000">
            <a:off x="3312353" y="3706147"/>
            <a:ext cx="0" cy="252900"/>
          </a:xfrm>
          <a:prstGeom prst="straightConnector1">
            <a:avLst/>
          </a:prstGeom>
          <a:noFill/>
          <a:ln w="28575" cap="flat" cmpd="sng">
            <a:solidFill>
              <a:srgbClr val="44546A"/>
            </a:solidFill>
            <a:prstDash val="solid"/>
            <a:round/>
            <a:headEnd type="none" w="sm" len="sm"/>
            <a:tailEnd type="none" w="sm" len="sm"/>
          </a:ln>
        </p:spPr>
      </p:cxnSp>
      <p:cxnSp>
        <p:nvCxnSpPr>
          <p:cNvPr id="374" name="Google Shape;374;p12"/>
          <p:cNvCxnSpPr/>
          <p:nvPr/>
        </p:nvCxnSpPr>
        <p:spPr>
          <a:xfrm rot="10800000">
            <a:off x="943187" y="3713556"/>
            <a:ext cx="0" cy="252900"/>
          </a:xfrm>
          <a:prstGeom prst="straightConnector1">
            <a:avLst/>
          </a:prstGeom>
          <a:noFill/>
          <a:ln w="28575" cap="flat" cmpd="sng">
            <a:solidFill>
              <a:srgbClr val="44546A"/>
            </a:solidFill>
            <a:prstDash val="solid"/>
            <a:round/>
            <a:headEnd type="none" w="sm" len="sm"/>
            <a:tailEnd type="none" w="sm" len="sm"/>
          </a:ln>
        </p:spPr>
      </p:cxnSp>
      <p:cxnSp>
        <p:nvCxnSpPr>
          <p:cNvPr id="375" name="Google Shape;375;p12"/>
          <p:cNvCxnSpPr/>
          <p:nvPr/>
        </p:nvCxnSpPr>
        <p:spPr>
          <a:xfrm rot="10800000">
            <a:off x="1015622" y="1760316"/>
            <a:ext cx="0" cy="1385806"/>
          </a:xfrm>
          <a:prstGeom prst="straightConnector1">
            <a:avLst/>
          </a:prstGeom>
          <a:noFill/>
          <a:ln w="9525" cap="flat" cmpd="sng">
            <a:solidFill>
              <a:schemeClr val="dk1"/>
            </a:solidFill>
            <a:prstDash val="solid"/>
            <a:round/>
            <a:headEnd type="none" w="sm" len="sm"/>
            <a:tailEnd type="none" w="sm" len="sm"/>
          </a:ln>
        </p:spPr>
      </p:cxnSp>
      <p:sp>
        <p:nvSpPr>
          <p:cNvPr id="376" name="Google Shape;376;p12"/>
          <p:cNvSpPr/>
          <p:nvPr/>
        </p:nvSpPr>
        <p:spPr>
          <a:xfrm rot="5400000">
            <a:off x="994139" y="1780116"/>
            <a:ext cx="292500" cy="252900"/>
          </a:xfrm>
          <a:prstGeom prst="triangle">
            <a:avLst>
              <a:gd name="adj" fmla="val 50000"/>
            </a:avLst>
          </a:prstGeom>
          <a:solidFill>
            <a:srgbClr val="8F94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cxnSp>
        <p:nvCxnSpPr>
          <p:cNvPr id="377" name="Google Shape;377;p12"/>
          <p:cNvCxnSpPr/>
          <p:nvPr/>
        </p:nvCxnSpPr>
        <p:spPr>
          <a:xfrm rot="10800000">
            <a:off x="2239023" y="1916970"/>
            <a:ext cx="0" cy="1228500"/>
          </a:xfrm>
          <a:prstGeom prst="straightConnector1">
            <a:avLst/>
          </a:prstGeom>
          <a:noFill/>
          <a:ln w="9525" cap="flat" cmpd="sng">
            <a:solidFill>
              <a:srgbClr val="44546A"/>
            </a:solidFill>
            <a:prstDash val="solid"/>
            <a:round/>
            <a:headEnd type="none" w="sm" len="sm"/>
            <a:tailEnd type="none" w="sm" len="sm"/>
          </a:ln>
        </p:spPr>
      </p:cxnSp>
      <p:sp>
        <p:nvSpPr>
          <p:cNvPr id="378" name="Google Shape;378;p12"/>
          <p:cNvSpPr/>
          <p:nvPr/>
        </p:nvSpPr>
        <p:spPr>
          <a:xfrm rot="5400000">
            <a:off x="2220569" y="1936770"/>
            <a:ext cx="292500" cy="252900"/>
          </a:xfrm>
          <a:prstGeom prst="triangle">
            <a:avLst>
              <a:gd name="adj" fmla="val 50000"/>
            </a:avLst>
          </a:prstGeom>
          <a:solidFill>
            <a:srgbClr val="4F81B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cxnSp>
        <p:nvCxnSpPr>
          <p:cNvPr id="379" name="Google Shape;379;p12"/>
          <p:cNvCxnSpPr>
            <a:endCxn id="369" idx="1"/>
          </p:cNvCxnSpPr>
          <p:nvPr/>
        </p:nvCxnSpPr>
        <p:spPr>
          <a:xfrm rot="10800000" flipH="1">
            <a:off x="4095513" y="2082713"/>
            <a:ext cx="12000" cy="1053000"/>
          </a:xfrm>
          <a:prstGeom prst="straightConnector1">
            <a:avLst/>
          </a:prstGeom>
          <a:noFill/>
          <a:ln w="9525" cap="flat" cmpd="sng">
            <a:solidFill>
              <a:srgbClr val="44546A"/>
            </a:solidFill>
            <a:prstDash val="solid"/>
            <a:round/>
            <a:headEnd type="none" w="sm" len="sm"/>
            <a:tailEnd type="none" w="sm" len="sm"/>
          </a:ln>
        </p:spPr>
      </p:cxnSp>
      <p:sp>
        <p:nvSpPr>
          <p:cNvPr id="380" name="Google Shape;380;p12"/>
          <p:cNvSpPr/>
          <p:nvPr/>
        </p:nvSpPr>
        <p:spPr>
          <a:xfrm rot="5400000">
            <a:off x="4092201" y="2102907"/>
            <a:ext cx="292500" cy="252900"/>
          </a:xfrm>
          <a:prstGeom prst="triangle">
            <a:avLst>
              <a:gd name="adj" fmla="val 50000"/>
            </a:avLst>
          </a:prstGeom>
          <a:solidFill>
            <a:srgbClr val="4F81B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cxnSp>
        <p:nvCxnSpPr>
          <p:cNvPr id="381" name="Google Shape;381;p12"/>
          <p:cNvCxnSpPr/>
          <p:nvPr/>
        </p:nvCxnSpPr>
        <p:spPr>
          <a:xfrm rot="10800000">
            <a:off x="8453886" y="1700808"/>
            <a:ext cx="0" cy="1426630"/>
          </a:xfrm>
          <a:prstGeom prst="straightConnector1">
            <a:avLst/>
          </a:prstGeom>
          <a:noFill/>
          <a:ln w="9525" cap="flat" cmpd="sng">
            <a:solidFill>
              <a:schemeClr val="dk1"/>
            </a:solidFill>
            <a:prstDash val="solid"/>
            <a:round/>
            <a:headEnd type="none" w="sm" len="sm"/>
            <a:tailEnd type="none" w="sm" len="sm"/>
          </a:ln>
        </p:spPr>
      </p:cxnSp>
      <p:sp>
        <p:nvSpPr>
          <p:cNvPr id="382" name="Google Shape;382;p12"/>
          <p:cNvSpPr/>
          <p:nvPr/>
        </p:nvSpPr>
        <p:spPr>
          <a:xfrm rot="5400000">
            <a:off x="8425292" y="1717190"/>
            <a:ext cx="292500" cy="252900"/>
          </a:xfrm>
          <a:prstGeom prst="triangle">
            <a:avLst>
              <a:gd name="adj" fmla="val 50000"/>
            </a:avLst>
          </a:prstGeom>
          <a:solidFill>
            <a:srgbClr val="8F94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Malgun Gothic"/>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sp>
        <p:nvSpPr>
          <p:cNvPr id="383" name="Google Shape;383;p12"/>
          <p:cNvSpPr/>
          <p:nvPr/>
        </p:nvSpPr>
        <p:spPr>
          <a:xfrm>
            <a:off x="2257504" y="4497374"/>
            <a:ext cx="1825756" cy="360000"/>
          </a:xfrm>
          <a:prstGeom prst="leftRightArrow">
            <a:avLst>
              <a:gd name="adj1" fmla="val 72472"/>
              <a:gd name="adj2" fmla="val 39319"/>
            </a:avLst>
          </a:prstGeom>
          <a:solidFill>
            <a:srgbClr val="DEAEC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r>
              <a:rPr lang="ko-KR" sz="1800">
                <a:solidFill>
                  <a:schemeClr val="dk1"/>
                </a:solidFill>
                <a:latin typeface="NanumBarunGothic" panose="020B0603020101020101" pitchFamily="34" charset="-127"/>
                <a:ea typeface="NanumBarunGothic" panose="020B0603020101020101" pitchFamily="34" charset="-127"/>
                <a:sym typeface="Arial"/>
              </a:rPr>
              <a:t>데이터 수집</a:t>
            </a:r>
            <a:endParaRPr sz="1800">
              <a:solidFill>
                <a:schemeClr val="dk1"/>
              </a:solidFill>
              <a:latin typeface="NanumBarunGothic" panose="020B0603020101020101" pitchFamily="34" charset="-127"/>
              <a:ea typeface="NanumBarunGothic" panose="020B0603020101020101" pitchFamily="34" charset="-127"/>
              <a:sym typeface="Arial"/>
            </a:endParaRPr>
          </a:p>
        </p:txBody>
      </p:sp>
      <p:sp>
        <p:nvSpPr>
          <p:cNvPr id="384" name="Google Shape;384;p12"/>
          <p:cNvSpPr/>
          <p:nvPr/>
        </p:nvSpPr>
        <p:spPr>
          <a:xfrm>
            <a:off x="3462269" y="5029838"/>
            <a:ext cx="1283767" cy="721800"/>
          </a:xfrm>
          <a:prstGeom prst="leftRightArrow">
            <a:avLst>
              <a:gd name="adj1" fmla="val 72472"/>
              <a:gd name="adj2" fmla="val 39319"/>
            </a:avLst>
          </a:prstGeom>
          <a:solidFill>
            <a:srgbClr val="DEAEC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r>
              <a:rPr lang="ko-KR" sz="1800">
                <a:solidFill>
                  <a:schemeClr val="dk1"/>
                </a:solidFill>
                <a:latin typeface="NanumBarunGothic" panose="020B0603020101020101" pitchFamily="34" charset="-127"/>
                <a:ea typeface="NanumBarunGothic" panose="020B0603020101020101" pitchFamily="34" charset="-127"/>
                <a:sym typeface="Arial"/>
              </a:rPr>
              <a:t>데이터 </a:t>
            </a:r>
            <a:endParaRPr sz="1800">
              <a:solidFill>
                <a:schemeClr val="dk1"/>
              </a:solidFill>
              <a:latin typeface="NanumBarunGothic" panose="020B0603020101020101" pitchFamily="34" charset="-127"/>
              <a:ea typeface="NanumBarunGothic" panose="020B0603020101020101" pitchFamily="34" charset="-127"/>
              <a:sym typeface="Arial"/>
            </a:endParaRPr>
          </a:p>
          <a:p>
            <a:pPr marL="0" marR="0" lvl="0" indent="0" algn="ctr" rtl="0">
              <a:spcBef>
                <a:spcPts val="0"/>
              </a:spcBef>
              <a:spcAft>
                <a:spcPts val="0"/>
              </a:spcAft>
              <a:buClr>
                <a:schemeClr val="dk1"/>
              </a:buClr>
              <a:buSzPts val="1800"/>
              <a:buFont typeface="Arial"/>
              <a:buNone/>
            </a:pPr>
            <a:r>
              <a:rPr lang="ko-KR" sz="1800">
                <a:solidFill>
                  <a:schemeClr val="dk1"/>
                </a:solidFill>
                <a:latin typeface="NanumBarunGothic" panose="020B0603020101020101" pitchFamily="34" charset="-127"/>
                <a:ea typeface="NanumBarunGothic" panose="020B0603020101020101" pitchFamily="34" charset="-127"/>
                <a:sym typeface="Arial"/>
              </a:rPr>
              <a:t>전처리</a:t>
            </a:r>
            <a:endParaRPr sz="1800">
              <a:solidFill>
                <a:schemeClr val="dk1"/>
              </a:solidFill>
              <a:latin typeface="NanumBarunGothic" panose="020B0603020101020101" pitchFamily="34" charset="-127"/>
              <a:ea typeface="NanumBarunGothic" panose="020B0603020101020101" pitchFamily="34" charset="-127"/>
              <a:sym typeface="Arial"/>
            </a:endParaRPr>
          </a:p>
        </p:txBody>
      </p:sp>
      <p:sp>
        <p:nvSpPr>
          <p:cNvPr id="385" name="Google Shape;385;p12"/>
          <p:cNvSpPr/>
          <p:nvPr/>
        </p:nvSpPr>
        <p:spPr>
          <a:xfrm>
            <a:off x="4112001" y="5847547"/>
            <a:ext cx="1314895" cy="360000"/>
          </a:xfrm>
          <a:prstGeom prst="leftRightArrow">
            <a:avLst>
              <a:gd name="adj1" fmla="val 72472"/>
              <a:gd name="adj2" fmla="val 39319"/>
            </a:avLst>
          </a:prstGeom>
          <a:solidFill>
            <a:srgbClr val="DEAEC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spcBef>
                <a:spcPts val="171"/>
              </a:spcBef>
              <a:spcAft>
                <a:spcPts val="0"/>
              </a:spcAft>
              <a:buClr>
                <a:schemeClr val="dk1"/>
              </a:buClr>
              <a:buSzPts val="1800"/>
              <a:buFont typeface="Arial"/>
              <a:buNone/>
            </a:pPr>
            <a:r>
              <a:rPr lang="ko-KR" sz="1800">
                <a:solidFill>
                  <a:schemeClr val="dk1"/>
                </a:solidFill>
                <a:latin typeface="NanumBarunGothic" panose="020B0603020101020101" pitchFamily="34" charset="-127"/>
                <a:ea typeface="NanumBarunGothic" panose="020B0603020101020101" pitchFamily="34" charset="-127"/>
                <a:sym typeface="Arial"/>
              </a:rPr>
              <a:t>모델 학습</a:t>
            </a:r>
            <a:endParaRPr sz="1800" b="1">
              <a:solidFill>
                <a:schemeClr val="dk1"/>
              </a:solidFill>
              <a:latin typeface="NanumBarunGothic" panose="020B0603020101020101" pitchFamily="34" charset="-127"/>
              <a:ea typeface="NanumBarunGothic" panose="020B0603020101020101" pitchFamily="34" charset="-127"/>
              <a:sym typeface="Arial"/>
            </a:endParaRPr>
          </a:p>
        </p:txBody>
      </p:sp>
      <p:sp>
        <p:nvSpPr>
          <p:cNvPr id="386" name="Google Shape;386;p12"/>
          <p:cNvSpPr/>
          <p:nvPr/>
        </p:nvSpPr>
        <p:spPr>
          <a:xfrm>
            <a:off x="5930237" y="5407335"/>
            <a:ext cx="1314900" cy="360000"/>
          </a:xfrm>
          <a:prstGeom prst="leftRightArrow">
            <a:avLst>
              <a:gd name="adj1" fmla="val 72472"/>
              <a:gd name="adj2" fmla="val 39319"/>
            </a:avLst>
          </a:prstGeom>
          <a:solidFill>
            <a:srgbClr val="DEAEC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spcBef>
                <a:spcPts val="171"/>
              </a:spcBef>
              <a:spcAft>
                <a:spcPts val="0"/>
              </a:spcAft>
              <a:buNone/>
            </a:pPr>
            <a:r>
              <a:rPr lang="ko-KR" sz="1800">
                <a:solidFill>
                  <a:schemeClr val="dk1"/>
                </a:solidFill>
                <a:latin typeface="NanumBarunGothic" panose="020B0603020101020101" pitchFamily="34" charset="-127"/>
                <a:ea typeface="NanumBarunGothic" panose="020B0603020101020101" pitchFamily="34" charset="-127"/>
                <a:sym typeface="Arial"/>
              </a:rPr>
              <a:t>음성 인식</a:t>
            </a:r>
            <a:endParaRPr sz="1800">
              <a:solidFill>
                <a:schemeClr val="dk1"/>
              </a:solidFill>
              <a:latin typeface="NanumBarunGothic" panose="020B0603020101020101" pitchFamily="34" charset="-127"/>
              <a:ea typeface="NanumBarunGothic" panose="020B0603020101020101" pitchFamily="34" charset="-127"/>
              <a:sym typeface="Arial"/>
            </a:endParaRPr>
          </a:p>
        </p:txBody>
      </p:sp>
      <p:sp>
        <p:nvSpPr>
          <p:cNvPr id="387" name="Google Shape;387;p12"/>
          <p:cNvSpPr/>
          <p:nvPr/>
        </p:nvSpPr>
        <p:spPr>
          <a:xfrm>
            <a:off x="6587687" y="4961694"/>
            <a:ext cx="1314900" cy="360000"/>
          </a:xfrm>
          <a:prstGeom prst="leftRightArrow">
            <a:avLst>
              <a:gd name="adj1" fmla="val 72472"/>
              <a:gd name="adj2" fmla="val 39319"/>
            </a:avLst>
          </a:prstGeom>
          <a:solidFill>
            <a:srgbClr val="DEAEC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171"/>
              </a:spcBef>
              <a:spcAft>
                <a:spcPts val="0"/>
              </a:spcAft>
              <a:buClr>
                <a:schemeClr val="dk1"/>
              </a:buClr>
              <a:buSzPts val="1800"/>
              <a:buFont typeface="Arial"/>
              <a:buNone/>
            </a:pPr>
            <a:r>
              <a:rPr lang="ko-KR" sz="1800">
                <a:solidFill>
                  <a:schemeClr val="dk1"/>
                </a:solidFill>
                <a:latin typeface="NanumBarunGothic" panose="020B0603020101020101" pitchFamily="34" charset="-127"/>
                <a:ea typeface="NanumBarunGothic" panose="020B0603020101020101" pitchFamily="34" charset="-127"/>
                <a:sym typeface="Arial"/>
              </a:rPr>
              <a:t>모듈화</a:t>
            </a:r>
            <a:endParaRPr sz="1800">
              <a:solidFill>
                <a:schemeClr val="dk1"/>
              </a:solidFill>
              <a:latin typeface="NanumBarunGothic" panose="020B0603020101020101" pitchFamily="34" charset="-127"/>
              <a:ea typeface="NanumBarunGothic" panose="020B0603020101020101" pitchFamily="34" charset="-127"/>
              <a:sym typeface="Arial"/>
            </a:endParaRPr>
          </a:p>
        </p:txBody>
      </p:sp>
      <p:sp>
        <p:nvSpPr>
          <p:cNvPr id="388" name="Google Shape;388;p12"/>
          <p:cNvSpPr/>
          <p:nvPr/>
        </p:nvSpPr>
        <p:spPr>
          <a:xfrm>
            <a:off x="7070482" y="3812137"/>
            <a:ext cx="1461951" cy="360000"/>
          </a:xfrm>
          <a:prstGeom prst="leftRightArrow">
            <a:avLst>
              <a:gd name="adj1" fmla="val 72472"/>
              <a:gd name="adj2" fmla="val 39319"/>
            </a:avLst>
          </a:prstGeom>
          <a:solidFill>
            <a:srgbClr val="DEAEC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171"/>
              </a:spcBef>
              <a:spcAft>
                <a:spcPts val="0"/>
              </a:spcAft>
              <a:buClr>
                <a:schemeClr val="dk1"/>
              </a:buClr>
              <a:buSzPts val="1800"/>
              <a:buFont typeface="Arial"/>
              <a:buNone/>
            </a:pPr>
            <a:r>
              <a:rPr lang="ko-KR" sz="1800">
                <a:solidFill>
                  <a:schemeClr val="dk1"/>
                </a:solidFill>
                <a:latin typeface="NanumBarunGothic" panose="020B0603020101020101" pitchFamily="34" charset="-127"/>
                <a:ea typeface="NanumBarunGothic" panose="020B0603020101020101" pitchFamily="34" charset="-127"/>
                <a:sym typeface="Arial"/>
              </a:rPr>
              <a:t>발표준비</a:t>
            </a:r>
            <a:endParaRPr sz="1800" b="1">
              <a:solidFill>
                <a:srgbClr val="595959"/>
              </a:solidFill>
              <a:latin typeface="NanumBarunGothic" panose="020B0603020101020101" pitchFamily="34" charset="-127"/>
              <a:ea typeface="NanumBarunGothic" panose="020B0603020101020101" pitchFamily="34" charset="-127"/>
              <a:sym typeface="Arial"/>
            </a:endParaRPr>
          </a:p>
        </p:txBody>
      </p:sp>
      <p:sp>
        <p:nvSpPr>
          <p:cNvPr id="389" name="Google Shape;389;p12"/>
          <p:cNvSpPr/>
          <p:nvPr/>
        </p:nvSpPr>
        <p:spPr>
          <a:xfrm rot="10800000">
            <a:off x="1497755" y="2919270"/>
            <a:ext cx="278400" cy="226200"/>
          </a:xfrm>
          <a:prstGeom prst="triangle">
            <a:avLst>
              <a:gd name="adj" fmla="val 50000"/>
            </a:avLst>
          </a:prstGeom>
          <a:solidFill>
            <a:srgbClr val="7175B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sp>
        <p:nvSpPr>
          <p:cNvPr id="390" name="Google Shape;390;p12"/>
          <p:cNvSpPr txBox="1"/>
          <p:nvPr/>
        </p:nvSpPr>
        <p:spPr>
          <a:xfrm>
            <a:off x="1228327" y="2601993"/>
            <a:ext cx="786000" cy="292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300"/>
              <a:buFont typeface="Arial"/>
              <a:buNone/>
            </a:pPr>
            <a:r>
              <a:rPr lang="ko-KR" sz="1300">
                <a:solidFill>
                  <a:schemeClr val="lt1"/>
                </a:solidFill>
                <a:latin typeface="NanumBarunGothic" panose="020B0603020101020101" pitchFamily="34" charset="-127"/>
                <a:ea typeface="NanumBarunGothic" panose="020B0603020101020101" pitchFamily="34" charset="-127"/>
                <a:sym typeface="Arial"/>
              </a:rPr>
              <a:t>멘토링1</a:t>
            </a:r>
            <a:endParaRPr sz="1300">
              <a:solidFill>
                <a:schemeClr val="lt1"/>
              </a:solidFill>
              <a:latin typeface="NanumBarunGothic" panose="020B0603020101020101" pitchFamily="34" charset="-127"/>
              <a:ea typeface="NanumBarunGothic" panose="020B0603020101020101" pitchFamily="34" charset="-127"/>
              <a:sym typeface="Arial"/>
            </a:endParaRPr>
          </a:p>
        </p:txBody>
      </p:sp>
      <p:sp>
        <p:nvSpPr>
          <p:cNvPr id="391" name="Google Shape;391;p12"/>
          <p:cNvSpPr/>
          <p:nvPr/>
        </p:nvSpPr>
        <p:spPr>
          <a:xfrm rot="10800000">
            <a:off x="2706271" y="2919109"/>
            <a:ext cx="277200" cy="226800"/>
          </a:xfrm>
          <a:prstGeom prst="triangle">
            <a:avLst>
              <a:gd name="adj" fmla="val 50000"/>
            </a:avLst>
          </a:prstGeom>
          <a:solidFill>
            <a:srgbClr val="7175B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sp>
        <p:nvSpPr>
          <p:cNvPr id="392" name="Google Shape;392;p12"/>
          <p:cNvSpPr txBox="1"/>
          <p:nvPr/>
        </p:nvSpPr>
        <p:spPr>
          <a:xfrm>
            <a:off x="2393390" y="2637212"/>
            <a:ext cx="915300" cy="292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300"/>
              <a:buFont typeface="Arial"/>
              <a:buNone/>
            </a:pPr>
            <a:r>
              <a:rPr lang="ko-KR" sz="1300">
                <a:solidFill>
                  <a:schemeClr val="lt1"/>
                </a:solidFill>
                <a:latin typeface="NanumBarunGothic" panose="020B0603020101020101" pitchFamily="34" charset="-127"/>
                <a:ea typeface="NanumBarunGothic" panose="020B0603020101020101" pitchFamily="34" charset="-127"/>
                <a:sym typeface="Arial"/>
              </a:rPr>
              <a:t>기획 발표</a:t>
            </a:r>
            <a:endParaRPr sz="1300">
              <a:solidFill>
                <a:schemeClr val="lt1"/>
              </a:solidFill>
              <a:latin typeface="NanumBarunGothic" panose="020B0603020101020101" pitchFamily="34" charset="-127"/>
              <a:ea typeface="NanumBarunGothic" panose="020B0603020101020101" pitchFamily="34" charset="-127"/>
              <a:sym typeface="Arial"/>
            </a:endParaRPr>
          </a:p>
        </p:txBody>
      </p:sp>
      <p:sp>
        <p:nvSpPr>
          <p:cNvPr id="393" name="Google Shape;393;p12"/>
          <p:cNvSpPr txBox="1"/>
          <p:nvPr/>
        </p:nvSpPr>
        <p:spPr>
          <a:xfrm>
            <a:off x="6130099" y="2637212"/>
            <a:ext cx="915300" cy="292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300"/>
              <a:buFont typeface="Arial"/>
              <a:buNone/>
            </a:pPr>
            <a:r>
              <a:rPr lang="ko-KR" sz="1300">
                <a:solidFill>
                  <a:schemeClr val="lt1"/>
                </a:solidFill>
                <a:latin typeface="NanumBarunGothic" panose="020B0603020101020101" pitchFamily="34" charset="-127"/>
                <a:ea typeface="NanumBarunGothic" panose="020B0603020101020101" pitchFamily="34" charset="-127"/>
                <a:sym typeface="Arial"/>
              </a:rPr>
              <a:t>중간 발표</a:t>
            </a:r>
            <a:endParaRPr sz="1300">
              <a:solidFill>
                <a:schemeClr val="lt1"/>
              </a:solidFill>
              <a:latin typeface="NanumBarunGothic" panose="020B0603020101020101" pitchFamily="34" charset="-127"/>
              <a:ea typeface="NanumBarunGothic" panose="020B0603020101020101" pitchFamily="34" charset="-127"/>
              <a:sym typeface="Arial"/>
            </a:endParaRPr>
          </a:p>
        </p:txBody>
      </p:sp>
      <p:sp>
        <p:nvSpPr>
          <p:cNvPr id="394" name="Google Shape;394;p12"/>
          <p:cNvSpPr txBox="1"/>
          <p:nvPr/>
        </p:nvSpPr>
        <p:spPr>
          <a:xfrm>
            <a:off x="7492734" y="2627887"/>
            <a:ext cx="786000" cy="292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300"/>
              <a:buFont typeface="Arial"/>
              <a:buNone/>
            </a:pPr>
            <a:r>
              <a:rPr lang="ko-KR" sz="1300">
                <a:solidFill>
                  <a:schemeClr val="lt1"/>
                </a:solidFill>
                <a:latin typeface="NanumBarunGothic" panose="020B0603020101020101" pitchFamily="34" charset="-127"/>
                <a:ea typeface="NanumBarunGothic" panose="020B0603020101020101" pitchFamily="34" charset="-127"/>
                <a:sym typeface="Arial"/>
              </a:rPr>
              <a:t>멘토링3</a:t>
            </a:r>
            <a:endParaRPr sz="1300">
              <a:solidFill>
                <a:schemeClr val="lt1"/>
              </a:solidFill>
              <a:latin typeface="NanumBarunGothic" panose="020B0603020101020101" pitchFamily="34" charset="-127"/>
              <a:ea typeface="NanumBarunGothic" panose="020B0603020101020101" pitchFamily="34" charset="-127"/>
              <a:sym typeface="Arial"/>
            </a:endParaRPr>
          </a:p>
        </p:txBody>
      </p:sp>
      <p:sp>
        <p:nvSpPr>
          <p:cNvPr id="395" name="Google Shape;395;p12"/>
          <p:cNvSpPr/>
          <p:nvPr/>
        </p:nvSpPr>
        <p:spPr>
          <a:xfrm>
            <a:off x="943187" y="3991484"/>
            <a:ext cx="1886400" cy="360000"/>
          </a:xfrm>
          <a:prstGeom prst="leftRightArrow">
            <a:avLst>
              <a:gd name="adj1" fmla="val 72472"/>
              <a:gd name="adj2" fmla="val 39319"/>
            </a:avLst>
          </a:prstGeom>
          <a:solidFill>
            <a:srgbClr val="DEAEC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r>
              <a:rPr lang="ko-KR" sz="1800">
                <a:solidFill>
                  <a:schemeClr val="dk1"/>
                </a:solidFill>
                <a:latin typeface="NanumBarunGothic" panose="020B0603020101020101" pitchFamily="34" charset="-127"/>
                <a:ea typeface="NanumBarunGothic" panose="020B0603020101020101" pitchFamily="34" charset="-127"/>
                <a:sym typeface="Arial"/>
              </a:rPr>
              <a:t>프로젝트 기획</a:t>
            </a:r>
            <a:endParaRPr sz="1800">
              <a:solidFill>
                <a:schemeClr val="dk1"/>
              </a:solidFill>
              <a:latin typeface="NanumBarunGothic" panose="020B0603020101020101" pitchFamily="34" charset="-127"/>
              <a:ea typeface="NanumBarunGothic" panose="020B0603020101020101" pitchFamily="34" charset="-127"/>
              <a:sym typeface="Arial"/>
            </a:endParaRPr>
          </a:p>
        </p:txBody>
      </p:sp>
      <p:cxnSp>
        <p:nvCxnSpPr>
          <p:cNvPr id="396" name="Google Shape;396;p12"/>
          <p:cNvCxnSpPr/>
          <p:nvPr/>
        </p:nvCxnSpPr>
        <p:spPr>
          <a:xfrm rot="10800000">
            <a:off x="4083261" y="3713556"/>
            <a:ext cx="0" cy="1396086"/>
          </a:xfrm>
          <a:prstGeom prst="straightConnector1">
            <a:avLst/>
          </a:prstGeom>
          <a:noFill/>
          <a:ln w="19050" cap="flat" cmpd="sng">
            <a:solidFill>
              <a:srgbClr val="44546A"/>
            </a:solidFill>
            <a:prstDash val="dash"/>
            <a:round/>
            <a:headEnd type="none" w="sm" len="sm"/>
            <a:tailEnd type="none" w="sm" len="sm"/>
          </a:ln>
        </p:spPr>
      </p:cxnSp>
      <p:cxnSp>
        <p:nvCxnSpPr>
          <p:cNvPr id="397" name="Google Shape;397;p12"/>
          <p:cNvCxnSpPr/>
          <p:nvPr/>
        </p:nvCxnSpPr>
        <p:spPr>
          <a:xfrm rot="10800000">
            <a:off x="4980172" y="3721110"/>
            <a:ext cx="0" cy="1136264"/>
          </a:xfrm>
          <a:prstGeom prst="straightConnector1">
            <a:avLst/>
          </a:prstGeom>
          <a:noFill/>
          <a:ln w="19050" cap="flat" cmpd="sng">
            <a:solidFill>
              <a:srgbClr val="44546A"/>
            </a:solidFill>
            <a:prstDash val="dash"/>
            <a:round/>
            <a:headEnd type="none" w="sm" len="sm"/>
            <a:tailEnd type="none" w="sm" len="sm"/>
          </a:ln>
        </p:spPr>
      </p:cxnSp>
      <p:sp>
        <p:nvSpPr>
          <p:cNvPr id="398" name="Google Shape;398;p12"/>
          <p:cNvSpPr txBox="1"/>
          <p:nvPr/>
        </p:nvSpPr>
        <p:spPr>
          <a:xfrm>
            <a:off x="3700807" y="2643289"/>
            <a:ext cx="915300" cy="292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300"/>
              <a:buFont typeface="Arial"/>
              <a:buNone/>
            </a:pPr>
            <a:r>
              <a:rPr lang="ko-KR" sz="1300">
                <a:solidFill>
                  <a:schemeClr val="lt1"/>
                </a:solidFill>
                <a:latin typeface="NanumBarunGothic" panose="020B0603020101020101" pitchFamily="34" charset="-127"/>
                <a:ea typeface="NanumBarunGothic" panose="020B0603020101020101" pitchFamily="34" charset="-127"/>
                <a:sym typeface="Arial"/>
              </a:rPr>
              <a:t>멘토링2</a:t>
            </a:r>
            <a:endParaRPr sz="1300">
              <a:solidFill>
                <a:schemeClr val="lt1"/>
              </a:solidFill>
              <a:latin typeface="NanumBarunGothic" panose="020B0603020101020101" pitchFamily="34" charset="-127"/>
              <a:ea typeface="NanumBarunGothic" panose="020B0603020101020101" pitchFamily="34" charset="-127"/>
              <a:sym typeface="Arial"/>
            </a:endParaRPr>
          </a:p>
        </p:txBody>
      </p:sp>
      <p:sp>
        <p:nvSpPr>
          <p:cNvPr id="399" name="Google Shape;399;p12"/>
          <p:cNvSpPr txBox="1"/>
          <p:nvPr/>
        </p:nvSpPr>
        <p:spPr>
          <a:xfrm>
            <a:off x="7992590" y="2637814"/>
            <a:ext cx="915300" cy="292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lt1"/>
              </a:buClr>
              <a:buSzPts val="1300"/>
              <a:buFont typeface="Arial"/>
              <a:buNone/>
            </a:pPr>
            <a:r>
              <a:rPr lang="ko-KR" sz="1300">
                <a:solidFill>
                  <a:schemeClr val="lt1"/>
                </a:solidFill>
                <a:latin typeface="NanumBarunGothic" panose="020B0603020101020101" pitchFamily="34" charset="-127"/>
                <a:ea typeface="NanumBarunGothic" panose="020B0603020101020101" pitchFamily="34" charset="-127"/>
                <a:sym typeface="Arial"/>
              </a:rPr>
              <a:t>발표</a:t>
            </a:r>
            <a:endParaRPr sz="1300">
              <a:solidFill>
                <a:schemeClr val="lt1"/>
              </a:solidFill>
              <a:latin typeface="NanumBarunGothic" panose="020B0603020101020101" pitchFamily="34" charset="-127"/>
              <a:ea typeface="NanumBarunGothic" panose="020B0603020101020101" pitchFamily="34" charset="-127"/>
              <a:sym typeface="Arial"/>
            </a:endParaRPr>
          </a:p>
        </p:txBody>
      </p:sp>
      <p:sp>
        <p:nvSpPr>
          <p:cNvPr id="400" name="Google Shape;400;p12"/>
          <p:cNvSpPr/>
          <p:nvPr/>
        </p:nvSpPr>
        <p:spPr>
          <a:xfrm rot="10800000">
            <a:off x="3974218" y="2927034"/>
            <a:ext cx="277200" cy="226800"/>
          </a:xfrm>
          <a:prstGeom prst="triangle">
            <a:avLst>
              <a:gd name="adj" fmla="val 50000"/>
            </a:avLst>
          </a:prstGeom>
          <a:solidFill>
            <a:srgbClr val="7175B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01" name="Google Shape;401;p12"/>
          <p:cNvSpPr/>
          <p:nvPr/>
        </p:nvSpPr>
        <p:spPr>
          <a:xfrm rot="10800000">
            <a:off x="6434889" y="2918670"/>
            <a:ext cx="277200" cy="226800"/>
          </a:xfrm>
          <a:prstGeom prst="triangle">
            <a:avLst>
              <a:gd name="adj" fmla="val 50000"/>
            </a:avLst>
          </a:prstGeom>
          <a:solidFill>
            <a:srgbClr val="7175B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02" name="Google Shape;402;p12"/>
          <p:cNvSpPr/>
          <p:nvPr/>
        </p:nvSpPr>
        <p:spPr>
          <a:xfrm rot="10800000">
            <a:off x="7714791" y="2907479"/>
            <a:ext cx="277200" cy="226800"/>
          </a:xfrm>
          <a:prstGeom prst="triangle">
            <a:avLst>
              <a:gd name="adj" fmla="val 50000"/>
            </a:avLst>
          </a:prstGeom>
          <a:solidFill>
            <a:srgbClr val="7175B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03" name="Google Shape;403;p12"/>
          <p:cNvSpPr/>
          <p:nvPr/>
        </p:nvSpPr>
        <p:spPr>
          <a:xfrm rot="10800000">
            <a:off x="8315286" y="2915013"/>
            <a:ext cx="277200" cy="226800"/>
          </a:xfrm>
          <a:prstGeom prst="triangle">
            <a:avLst>
              <a:gd name="adj" fmla="val 50000"/>
            </a:avLst>
          </a:prstGeom>
          <a:solidFill>
            <a:srgbClr val="7175B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04" name="Google Shape;404;p12"/>
          <p:cNvSpPr/>
          <p:nvPr/>
        </p:nvSpPr>
        <p:spPr>
          <a:xfrm>
            <a:off x="931645" y="2005388"/>
            <a:ext cx="578400" cy="35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534"/>
              <a:buFont typeface="Arial"/>
              <a:buNone/>
            </a:pPr>
            <a:r>
              <a:rPr lang="ko-KR" sz="1534" b="1">
                <a:solidFill>
                  <a:schemeClr val="lt1"/>
                </a:solidFill>
                <a:latin typeface="NanumBarunGothic" panose="020B0603020101020101" pitchFamily="34" charset="-127"/>
                <a:ea typeface="NanumBarunGothic" panose="020B0603020101020101" pitchFamily="34" charset="-127"/>
                <a:sym typeface="Arial"/>
              </a:rPr>
              <a:t>기획</a:t>
            </a:r>
            <a:endParaRPr sz="1534" b="1" i="0" u="none" strike="noStrike" cap="none">
              <a:solidFill>
                <a:schemeClr val="lt1"/>
              </a:solidFill>
              <a:latin typeface="NanumBarunGothic" panose="020B0603020101020101" pitchFamily="34" charset="-127"/>
              <a:ea typeface="NanumBarunGothic" panose="020B0603020101020101" pitchFamily="34" charset="-127"/>
              <a:sym typeface="Arial"/>
            </a:endParaRPr>
          </a:p>
        </p:txBody>
      </p:sp>
      <p:sp>
        <p:nvSpPr>
          <p:cNvPr id="405" name="Google Shape;405;p12"/>
          <p:cNvSpPr/>
          <p:nvPr/>
        </p:nvSpPr>
        <p:spPr>
          <a:xfrm>
            <a:off x="3979693" y="2297638"/>
            <a:ext cx="774964" cy="431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534"/>
              <a:buFont typeface="Arial"/>
              <a:buNone/>
            </a:pPr>
            <a:r>
              <a:rPr lang="ko-KR" sz="1534" b="1">
                <a:solidFill>
                  <a:schemeClr val="lt1"/>
                </a:solidFill>
                <a:latin typeface="NanumBarunGothic" panose="020B0603020101020101" pitchFamily="34" charset="-127"/>
                <a:ea typeface="NanumBarunGothic" panose="020B0603020101020101" pitchFamily="34" charset="-127"/>
                <a:sym typeface="Arial"/>
              </a:rPr>
              <a:t>테스트</a:t>
            </a:r>
            <a:endParaRPr sz="1534" b="1">
              <a:solidFill>
                <a:schemeClr val="lt1"/>
              </a:solidFill>
              <a:latin typeface="NanumBarunGothic" panose="020B0603020101020101" pitchFamily="34" charset="-127"/>
              <a:ea typeface="NanumBarunGothic" panose="020B0603020101020101" pitchFamily="34" charset="-127"/>
              <a:sym typeface="Arial"/>
            </a:endParaRPr>
          </a:p>
        </p:txBody>
      </p:sp>
      <p:sp>
        <p:nvSpPr>
          <p:cNvPr id="406" name="Google Shape;406;p12"/>
          <p:cNvSpPr/>
          <p:nvPr/>
        </p:nvSpPr>
        <p:spPr>
          <a:xfrm>
            <a:off x="4977351" y="3755594"/>
            <a:ext cx="1200179" cy="792000"/>
          </a:xfrm>
          <a:prstGeom prst="leftRightArrow">
            <a:avLst>
              <a:gd name="adj1" fmla="val 72472"/>
              <a:gd name="adj2" fmla="val 30319"/>
            </a:avLst>
          </a:prstGeom>
          <a:solidFill>
            <a:srgbClr val="DEAEC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r>
              <a:rPr lang="ko-KR" altLang="en-US" sz="1600" dirty="0">
                <a:solidFill>
                  <a:schemeClr val="dk1"/>
                </a:solidFill>
                <a:latin typeface="NanumBarunGothic" panose="020B0603020101020101" pitchFamily="34" charset="-127"/>
                <a:ea typeface="NanumBarunGothic" panose="020B0603020101020101" pitchFamily="34" charset="-127"/>
                <a:sym typeface="Arial"/>
              </a:rPr>
              <a:t>이미지 인식</a:t>
            </a:r>
            <a:endParaRPr sz="1600" dirty="0">
              <a:solidFill>
                <a:schemeClr val="dk1"/>
              </a:solidFill>
              <a:latin typeface="NanumBarunGothic" panose="020B0603020101020101" pitchFamily="34" charset="-127"/>
              <a:ea typeface="NanumBarunGothic" panose="020B0603020101020101" pitchFamily="34" charset="-127"/>
              <a:sym typeface="Arial"/>
            </a:endParaRPr>
          </a:p>
        </p:txBody>
      </p:sp>
      <p:sp>
        <p:nvSpPr>
          <p:cNvPr id="66" name="Google Shape;406;p12">
            <a:extLst>
              <a:ext uri="{FF2B5EF4-FFF2-40B4-BE49-F238E27FC236}">
                <a16:creationId xmlns:a16="http://schemas.microsoft.com/office/drawing/2014/main" id="{63F1AFB4-A371-4AB3-AAB1-21D024599762}"/>
              </a:ext>
            </a:extLst>
          </p:cNvPr>
          <p:cNvSpPr/>
          <p:nvPr/>
        </p:nvSpPr>
        <p:spPr>
          <a:xfrm>
            <a:off x="4980171" y="4528193"/>
            <a:ext cx="1200179" cy="792000"/>
          </a:xfrm>
          <a:prstGeom prst="leftRightArrow">
            <a:avLst>
              <a:gd name="adj1" fmla="val 72472"/>
              <a:gd name="adj2" fmla="val 30319"/>
            </a:avLst>
          </a:prstGeom>
          <a:solidFill>
            <a:srgbClr val="DEAEC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r>
              <a:rPr lang="ko-KR" altLang="en-US" sz="1600" dirty="0">
                <a:solidFill>
                  <a:schemeClr val="dk1"/>
                </a:solidFill>
                <a:latin typeface="NanumBarunGothic" panose="020B0603020101020101" pitchFamily="34" charset="-127"/>
                <a:ea typeface="NanumBarunGothic" panose="020B0603020101020101" pitchFamily="34" charset="-127"/>
              </a:rPr>
              <a:t>텍스트 인식</a:t>
            </a:r>
            <a:endParaRPr sz="1600" dirty="0">
              <a:solidFill>
                <a:schemeClr val="dk1"/>
              </a:solidFill>
              <a:latin typeface="NanumBarunGothic" panose="020B0603020101020101" pitchFamily="34" charset="-127"/>
              <a:ea typeface="NanumBarunGothic" panose="020B0603020101020101" pitchFamily="34"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gaa954539fe_1_55" descr="제목 없음-2.jpg"/>
          <p:cNvPicPr preferRelativeResize="0"/>
          <p:nvPr/>
        </p:nvPicPr>
        <p:blipFill rotWithShape="1">
          <a:blip r:embed="rId3">
            <a:alphaModFix/>
          </a:blip>
          <a:srcRect/>
          <a:stretch/>
        </p:blipFill>
        <p:spPr>
          <a:xfrm>
            <a:off x="0" y="0"/>
            <a:ext cx="9140100" cy="6858000"/>
          </a:xfrm>
          <a:prstGeom prst="rect">
            <a:avLst/>
          </a:prstGeom>
          <a:noFill/>
          <a:ln>
            <a:noFill/>
          </a:ln>
        </p:spPr>
      </p:pic>
      <p:sp>
        <p:nvSpPr>
          <p:cNvPr id="413" name="Google Shape;413;gaa954539fe_1_55"/>
          <p:cNvSpPr txBox="1"/>
          <p:nvPr/>
        </p:nvSpPr>
        <p:spPr>
          <a:xfrm>
            <a:off x="1021925" y="2669600"/>
            <a:ext cx="2116200" cy="99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000" b="1" dirty="0">
                <a:solidFill>
                  <a:srgbClr val="D9D9D9"/>
                </a:solidFill>
                <a:latin typeface="NanumSquareRound ExtraBold" panose="020B0600000101010101" pitchFamily="34" charset="-127"/>
                <a:ea typeface="NanumSquareRound ExtraBold" panose="020B0600000101010101" pitchFamily="34" charset="-127"/>
              </a:rPr>
              <a:t>04.</a:t>
            </a:r>
            <a:endParaRPr sz="6000" dirty="0">
              <a:solidFill>
                <a:srgbClr val="D9D9D9"/>
              </a:solidFill>
              <a:latin typeface="NanumSquareRound ExtraBold" panose="020B0600000101010101" pitchFamily="34" charset="-127"/>
              <a:ea typeface="NanumSquareRound ExtraBold" panose="020B0600000101010101" pitchFamily="34" charset="-127"/>
            </a:endParaRPr>
          </a:p>
        </p:txBody>
      </p:sp>
      <p:sp>
        <p:nvSpPr>
          <p:cNvPr id="415" name="Google Shape;415;gaa954539fe_1_55"/>
          <p:cNvSpPr txBox="1"/>
          <p:nvPr/>
        </p:nvSpPr>
        <p:spPr>
          <a:xfrm>
            <a:off x="989375" y="3540575"/>
            <a:ext cx="42021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100" dirty="0">
                <a:solidFill>
                  <a:srgbClr val="FFFFFF"/>
                </a:solidFill>
                <a:latin typeface="NanumSquareRound ExtraBold" panose="020B0600000101010101" pitchFamily="34" charset="-127"/>
                <a:ea typeface="NanumSquareRound ExtraBold" panose="020B0600000101010101" pitchFamily="34" charset="-127"/>
                <a:cs typeface="Malgun Gothic"/>
                <a:sym typeface="Malgun Gothic"/>
              </a:rPr>
              <a:t>프로젝트 수행결과</a:t>
            </a:r>
            <a:endParaRPr sz="2100" dirty="0">
              <a:solidFill>
                <a:srgbClr val="FFFFFF"/>
              </a:solidFill>
              <a:latin typeface="NanumSquareRound ExtraBold" panose="020B0600000101010101" pitchFamily="34" charset="-127"/>
              <a:ea typeface="NanumSquareRound ExtraBold" panose="020B0600000101010101" pitchFamily="34" charset="-127"/>
              <a:cs typeface="Malgun Gothic"/>
              <a:sym typeface="Malgun Gothic"/>
            </a:endParaRPr>
          </a:p>
        </p:txBody>
      </p:sp>
      <p:sp>
        <p:nvSpPr>
          <p:cNvPr id="416" name="Google Shape;416;gaa954539fe_1_55"/>
          <p:cNvSpPr txBox="1"/>
          <p:nvPr/>
        </p:nvSpPr>
        <p:spPr>
          <a:xfrm>
            <a:off x="6776291" y="3376299"/>
            <a:ext cx="986100" cy="98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500" b="1" dirty="0">
                <a:solidFill>
                  <a:schemeClr val="lt1"/>
                </a:solidFill>
                <a:latin typeface="NanumSquareRound ExtraBold" panose="020B0600000101010101" pitchFamily="34" charset="-127"/>
                <a:ea typeface="NanumSquareRound ExtraBold" panose="020B0600000101010101" pitchFamily="34" charset="-127"/>
              </a:rPr>
              <a:t>0</a:t>
            </a:r>
            <a:r>
              <a:rPr lang="ko-KR" sz="2500" b="1" dirty="0">
                <a:solidFill>
                  <a:schemeClr val="lt1"/>
                </a:solidFill>
                <a:latin typeface="NanumSquareRound ExtraBold" panose="020B0600000101010101" pitchFamily="34" charset="-127"/>
                <a:ea typeface="NanumSquareRound ExtraBold" panose="020B0600000101010101" pitchFamily="34" charset="-127"/>
                <a:sym typeface="Arial"/>
              </a:rPr>
              <a:t>1</a:t>
            </a:r>
            <a:r>
              <a:rPr lang="ko-KR" sz="3900" b="1" dirty="0">
                <a:solidFill>
                  <a:schemeClr val="lt1"/>
                </a:solidFill>
                <a:latin typeface="NanumSquareRound ExtraBold" panose="020B0600000101010101" pitchFamily="34" charset="-127"/>
                <a:ea typeface="NanumSquareRound ExtraBold" panose="020B0600000101010101" pitchFamily="34" charset="-127"/>
                <a:sym typeface="Arial"/>
              </a:rPr>
              <a:t>.</a:t>
            </a:r>
            <a:endParaRPr sz="900" dirty="0">
              <a:latin typeface="NanumSquareRound ExtraBold" panose="020B0600000101010101" pitchFamily="34" charset="-127"/>
              <a:ea typeface="NanumSquareRound ExtraBold" panose="020B0600000101010101" pitchFamily="34" charset="-127"/>
            </a:endParaRPr>
          </a:p>
          <a:p>
            <a:pPr marL="0" marR="0" lvl="0" indent="0" algn="l" rtl="0">
              <a:spcBef>
                <a:spcPts val="0"/>
              </a:spcBef>
              <a:spcAft>
                <a:spcPts val="0"/>
              </a:spcAft>
              <a:buNone/>
            </a:pPr>
            <a:r>
              <a:rPr lang="ko-KR" sz="1500" b="1" dirty="0">
                <a:solidFill>
                  <a:schemeClr val="lt1"/>
                </a:solidFill>
                <a:latin typeface="NanumSquareRound ExtraBold" panose="020B0600000101010101" pitchFamily="34" charset="-127"/>
                <a:ea typeface="NanumSquareRound ExtraBold" panose="020B0600000101010101" pitchFamily="34" charset="-127"/>
                <a:sym typeface="Arial"/>
              </a:rPr>
              <a:t>텍스트</a:t>
            </a:r>
            <a:endParaRPr sz="1500" dirty="0">
              <a:latin typeface="NanumSquareRound ExtraBold" panose="020B0600000101010101" pitchFamily="34" charset="-127"/>
              <a:ea typeface="NanumSquareRound ExtraBold" panose="020B0600000101010101" pitchFamily="34" charset="-127"/>
            </a:endParaRPr>
          </a:p>
        </p:txBody>
      </p:sp>
      <p:sp>
        <p:nvSpPr>
          <p:cNvPr id="417" name="Google Shape;417;gaa954539fe_1_55"/>
          <p:cNvSpPr txBox="1"/>
          <p:nvPr/>
        </p:nvSpPr>
        <p:spPr>
          <a:xfrm>
            <a:off x="6771791" y="4138299"/>
            <a:ext cx="986100" cy="98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500" b="1" dirty="0">
                <a:solidFill>
                  <a:schemeClr val="lt1"/>
                </a:solidFill>
                <a:latin typeface="NanumSquareRound ExtraBold" panose="020B0600000101010101" pitchFamily="34" charset="-127"/>
                <a:ea typeface="NanumSquareRound ExtraBold" panose="020B0600000101010101" pitchFamily="34" charset="-127"/>
                <a:sym typeface="Arial"/>
              </a:rPr>
              <a:t>0</a:t>
            </a:r>
            <a:r>
              <a:rPr lang="ko-KR" sz="2500" b="1" dirty="0">
                <a:solidFill>
                  <a:schemeClr val="lt1"/>
                </a:solidFill>
                <a:latin typeface="NanumSquareRound ExtraBold" panose="020B0600000101010101" pitchFamily="34" charset="-127"/>
                <a:ea typeface="NanumSquareRound ExtraBold" panose="020B0600000101010101" pitchFamily="34" charset="-127"/>
              </a:rPr>
              <a:t>2</a:t>
            </a:r>
            <a:r>
              <a:rPr lang="ko-KR" sz="3900" b="1" dirty="0">
                <a:solidFill>
                  <a:schemeClr val="lt1"/>
                </a:solidFill>
                <a:latin typeface="NanumSquareRound ExtraBold" panose="020B0600000101010101" pitchFamily="34" charset="-127"/>
                <a:ea typeface="NanumSquareRound ExtraBold" panose="020B0600000101010101" pitchFamily="34" charset="-127"/>
                <a:sym typeface="Arial"/>
              </a:rPr>
              <a:t>.</a:t>
            </a:r>
            <a:endParaRPr sz="900" dirty="0">
              <a:latin typeface="NanumSquareRound ExtraBold" panose="020B0600000101010101" pitchFamily="34" charset="-127"/>
              <a:ea typeface="NanumSquareRound ExtraBold" panose="020B0600000101010101" pitchFamily="34" charset="-127"/>
            </a:endParaRPr>
          </a:p>
          <a:p>
            <a:pPr marL="0" marR="0" lvl="0" indent="0" algn="l" rtl="0">
              <a:spcBef>
                <a:spcPts val="0"/>
              </a:spcBef>
              <a:spcAft>
                <a:spcPts val="0"/>
              </a:spcAft>
              <a:buNone/>
            </a:pPr>
            <a:r>
              <a:rPr lang="ko-KR" sz="1500" b="1" dirty="0">
                <a:solidFill>
                  <a:schemeClr val="lt1"/>
                </a:solidFill>
                <a:latin typeface="NanumSquareRound ExtraBold" panose="020B0600000101010101" pitchFamily="34" charset="-127"/>
                <a:ea typeface="NanumSquareRound ExtraBold" panose="020B0600000101010101" pitchFamily="34" charset="-127"/>
              </a:rPr>
              <a:t>이미지</a:t>
            </a:r>
            <a:endParaRPr sz="1500" dirty="0">
              <a:latin typeface="NanumSquareRound ExtraBold" panose="020B0600000101010101" pitchFamily="34" charset="-127"/>
              <a:ea typeface="NanumSquareRound ExtraBold" panose="020B0600000101010101" pitchFamily="34" charset="-127"/>
            </a:endParaRPr>
          </a:p>
        </p:txBody>
      </p:sp>
      <p:sp>
        <p:nvSpPr>
          <p:cNvPr id="418" name="Google Shape;418;gaa954539fe_1_55"/>
          <p:cNvSpPr txBox="1"/>
          <p:nvPr/>
        </p:nvSpPr>
        <p:spPr>
          <a:xfrm>
            <a:off x="6767291" y="4976499"/>
            <a:ext cx="986100" cy="98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500" b="1" dirty="0">
                <a:solidFill>
                  <a:schemeClr val="lt1"/>
                </a:solidFill>
                <a:latin typeface="NanumSquareRound ExtraBold" panose="020B0600000101010101" pitchFamily="34" charset="-127"/>
                <a:ea typeface="NanumSquareRound ExtraBold" panose="020B0600000101010101" pitchFamily="34" charset="-127"/>
                <a:sym typeface="Arial"/>
              </a:rPr>
              <a:t>0</a:t>
            </a:r>
            <a:r>
              <a:rPr lang="ko-KR" sz="2500" b="1" dirty="0">
                <a:solidFill>
                  <a:schemeClr val="lt1"/>
                </a:solidFill>
                <a:latin typeface="NanumSquareRound ExtraBold" panose="020B0600000101010101" pitchFamily="34" charset="-127"/>
                <a:ea typeface="NanumSquareRound ExtraBold" panose="020B0600000101010101" pitchFamily="34" charset="-127"/>
              </a:rPr>
              <a:t>3</a:t>
            </a:r>
            <a:r>
              <a:rPr lang="ko-KR" sz="3900" b="1" dirty="0">
                <a:solidFill>
                  <a:schemeClr val="lt1"/>
                </a:solidFill>
                <a:latin typeface="NanumSquareRound ExtraBold" panose="020B0600000101010101" pitchFamily="34" charset="-127"/>
                <a:ea typeface="NanumSquareRound ExtraBold" panose="020B0600000101010101" pitchFamily="34" charset="-127"/>
                <a:sym typeface="Arial"/>
              </a:rPr>
              <a:t>.</a:t>
            </a:r>
            <a:endParaRPr sz="900" dirty="0">
              <a:latin typeface="NanumSquareRound ExtraBold" panose="020B0600000101010101" pitchFamily="34" charset="-127"/>
              <a:ea typeface="NanumSquareRound ExtraBold" panose="020B0600000101010101" pitchFamily="34" charset="-127"/>
            </a:endParaRPr>
          </a:p>
          <a:p>
            <a:pPr marL="0" marR="0" lvl="0" indent="0" algn="l" rtl="0">
              <a:spcBef>
                <a:spcPts val="0"/>
              </a:spcBef>
              <a:spcAft>
                <a:spcPts val="0"/>
              </a:spcAft>
              <a:buNone/>
            </a:pPr>
            <a:r>
              <a:rPr lang="ko-KR" sz="1500" b="1" dirty="0">
                <a:solidFill>
                  <a:schemeClr val="lt1"/>
                </a:solidFill>
                <a:latin typeface="NanumSquareRound ExtraBold" panose="020B0600000101010101" pitchFamily="34" charset="-127"/>
                <a:ea typeface="NanumSquareRound ExtraBold" panose="020B0600000101010101" pitchFamily="34" charset="-127"/>
              </a:rPr>
              <a:t>모듈화</a:t>
            </a:r>
            <a:endParaRPr sz="1500" dirty="0">
              <a:latin typeface="NanumSquareRound ExtraBold" panose="020B0600000101010101" pitchFamily="34" charset="-127"/>
              <a:ea typeface="NanumSquareRound ExtraBold" panose="020B0600000101010101" pitchFamily="34" charset="-127"/>
            </a:endParaRPr>
          </a:p>
        </p:txBody>
      </p:sp>
      <p:cxnSp>
        <p:nvCxnSpPr>
          <p:cNvPr id="419" name="Google Shape;419;gaa954539fe_1_55"/>
          <p:cNvCxnSpPr/>
          <p:nvPr/>
        </p:nvCxnSpPr>
        <p:spPr>
          <a:xfrm>
            <a:off x="6657625" y="3680525"/>
            <a:ext cx="0" cy="2103120"/>
          </a:xfrm>
          <a:prstGeom prst="straightConnector1">
            <a:avLst/>
          </a:prstGeom>
          <a:noFill/>
          <a:ln w="28575" cap="flat" cmpd="sng">
            <a:solidFill>
              <a:schemeClr val="lt1"/>
            </a:solidFill>
            <a:prstDash val="solid"/>
            <a:round/>
            <a:headEnd type="none" w="sm" len="sm"/>
            <a:tailEnd type="none" w="sm" len="sm"/>
          </a:ln>
        </p:spPr>
      </p:cxnSp>
      <p:sp>
        <p:nvSpPr>
          <p:cNvPr id="10" name="Google Shape;414;gaa954539fe_1_55">
            <a:extLst>
              <a:ext uri="{FF2B5EF4-FFF2-40B4-BE49-F238E27FC236}">
                <a16:creationId xmlns:a16="http://schemas.microsoft.com/office/drawing/2014/main" id="{84B7EB49-DA9C-4E4C-84D2-25894A4A4116}"/>
              </a:ext>
            </a:extLst>
          </p:cNvPr>
          <p:cNvSpPr txBox="1"/>
          <p:nvPr/>
        </p:nvSpPr>
        <p:spPr>
          <a:xfrm>
            <a:off x="989375" y="2631750"/>
            <a:ext cx="2116200" cy="99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000" b="1" dirty="0">
                <a:solidFill>
                  <a:schemeClr val="lt1"/>
                </a:solidFill>
                <a:latin typeface="NanumSquareRound ExtraBold" panose="020B0600000101010101" pitchFamily="34" charset="-127"/>
                <a:ea typeface="NanumSquareRound ExtraBold" panose="020B0600000101010101" pitchFamily="34" charset="-127"/>
              </a:rPr>
              <a:t>04.</a:t>
            </a:r>
            <a:endParaRPr sz="6000" dirty="0">
              <a:latin typeface="NanumSquareRound ExtraBold" panose="020B0600000101010101" pitchFamily="34" charset="-127"/>
              <a:ea typeface="NanumSquareRound ExtraBold" panose="020B0600000101010101"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gaa954539fe_6_17" descr="제목 없음-2.jpg"/>
          <p:cNvPicPr preferRelativeResize="0"/>
          <p:nvPr/>
        </p:nvPicPr>
        <p:blipFill rotWithShape="1">
          <a:blip r:embed="rId3">
            <a:alphaModFix/>
          </a:blip>
          <a:srcRect/>
          <a:stretch/>
        </p:blipFill>
        <p:spPr>
          <a:xfrm>
            <a:off x="1950" y="0"/>
            <a:ext cx="9140100" cy="6858000"/>
          </a:xfrm>
          <a:prstGeom prst="rect">
            <a:avLst/>
          </a:prstGeom>
          <a:noFill/>
          <a:ln>
            <a:noFill/>
          </a:ln>
        </p:spPr>
      </p:pic>
      <p:sp>
        <p:nvSpPr>
          <p:cNvPr id="427" name="Google Shape;427;gaa954539fe_6_17"/>
          <p:cNvSpPr/>
          <p:nvPr/>
        </p:nvSpPr>
        <p:spPr>
          <a:xfrm>
            <a:off x="467544" y="1412776"/>
            <a:ext cx="8208900" cy="4824600"/>
          </a:xfrm>
          <a:prstGeom prst="rect">
            <a:avLst/>
          </a:prstGeom>
          <a:solidFill>
            <a:schemeClr val="lt1">
              <a:alpha val="29409"/>
            </a:schemeClr>
          </a:solidFill>
          <a:ln>
            <a:noFill/>
          </a:ln>
          <a:effectLst>
            <a:outerShdw blurRad="50800" dist="38100" dir="2700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Malgun Gothic"/>
              <a:ea typeface="Malgun Gothic"/>
              <a:cs typeface="Malgun Gothic"/>
              <a:sym typeface="Malgun Gothic"/>
            </a:endParaRPr>
          </a:p>
        </p:txBody>
      </p:sp>
      <p:sp>
        <p:nvSpPr>
          <p:cNvPr id="428" name="Google Shape;428;gaa954539fe_6_17"/>
          <p:cNvSpPr txBox="1"/>
          <p:nvPr/>
        </p:nvSpPr>
        <p:spPr>
          <a:xfrm>
            <a:off x="3348075" y="2767350"/>
            <a:ext cx="2475600" cy="133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4000"/>
              <a:buFont typeface="Arial"/>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04.</a:t>
            </a:r>
            <a:endParaRPr sz="1800" b="1" dirty="0">
              <a:solidFill>
                <a:schemeClr val="dk1"/>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Clr>
                <a:schemeClr val="lt1"/>
              </a:buClr>
              <a:buSzPts val="2000"/>
              <a:buFont typeface="Arial"/>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chemeClr val="lt1"/>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Clr>
                <a:schemeClr val="lt1"/>
              </a:buClr>
              <a:buSzPts val="1800"/>
              <a:buFont typeface="Arial"/>
              <a:buNone/>
            </a:pPr>
            <a:r>
              <a:rPr lang="ko-KR" sz="1800" b="1" dirty="0">
                <a:solidFill>
                  <a:schemeClr val="lt1"/>
                </a:solidFill>
                <a:latin typeface="NanumSquareRound ExtraBold" panose="020B0600000101010101" pitchFamily="34" charset="-127"/>
                <a:ea typeface="NanumSquareRound ExtraBold" panose="020B0600000101010101" pitchFamily="34" charset="-127"/>
              </a:rPr>
              <a:t>텍스트</a:t>
            </a:r>
            <a:endParaRPr sz="1800" b="1" dirty="0">
              <a:solidFill>
                <a:schemeClr val="dk1"/>
              </a:solidFill>
              <a:latin typeface="NanumSquareRound ExtraBold" panose="020B0600000101010101" pitchFamily="34" charset="-127"/>
              <a:ea typeface="NanumSquareRound ExtraBold" panose="020B0600000101010101" pitchFamily="34" charset="-127"/>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14"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435" name="Google Shape;435;p14"/>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36" name="Google Shape;436;p14"/>
          <p:cNvSpPr/>
          <p:nvPr/>
        </p:nvSpPr>
        <p:spPr>
          <a:xfrm>
            <a:off x="482982" y="151126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37" name="Google Shape;437;p14"/>
          <p:cNvSpPr txBox="1"/>
          <p:nvPr/>
        </p:nvSpPr>
        <p:spPr>
          <a:xfrm>
            <a:off x="3332641" y="13956"/>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04.</a:t>
            </a:r>
            <a:endParaRPr b="1"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rgbClr val="947CB0"/>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rgbClr val="947CB0"/>
                </a:solidFill>
                <a:latin typeface="NanumSquareRound ExtraBold" panose="020B0600000101010101" pitchFamily="34" charset="-127"/>
                <a:ea typeface="NanumSquareRound ExtraBold" panose="020B0600000101010101" pitchFamily="34" charset="-127"/>
                <a:sym typeface="Arial"/>
              </a:rPr>
              <a:t>텍스트</a:t>
            </a:r>
            <a:endParaRPr b="1" dirty="0">
              <a:latin typeface="NanumSquareRound ExtraBold" panose="020B0600000101010101" pitchFamily="34" charset="-127"/>
              <a:ea typeface="NanumSquareRound ExtraBold" panose="020B0600000101010101" pitchFamily="34" charset="-127"/>
            </a:endParaRPr>
          </a:p>
        </p:txBody>
      </p:sp>
      <p:pic>
        <p:nvPicPr>
          <p:cNvPr id="439" name="Google Shape;439;p14"/>
          <p:cNvPicPr preferRelativeResize="0"/>
          <p:nvPr/>
        </p:nvPicPr>
        <p:blipFill rotWithShape="1">
          <a:blip r:embed="rId4">
            <a:alphaModFix/>
          </a:blip>
          <a:srcRect/>
          <a:stretch/>
        </p:blipFill>
        <p:spPr>
          <a:xfrm>
            <a:off x="827584" y="1844824"/>
            <a:ext cx="3528392" cy="2540248"/>
          </a:xfrm>
          <a:prstGeom prst="rect">
            <a:avLst/>
          </a:prstGeom>
          <a:noFill/>
          <a:ln>
            <a:noFill/>
          </a:ln>
        </p:spPr>
      </p:pic>
      <p:cxnSp>
        <p:nvCxnSpPr>
          <p:cNvPr id="440" name="Google Shape;440;p14"/>
          <p:cNvCxnSpPr/>
          <p:nvPr/>
        </p:nvCxnSpPr>
        <p:spPr>
          <a:xfrm>
            <a:off x="4355976" y="1988840"/>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sp>
        <p:nvSpPr>
          <p:cNvPr id="441" name="Google Shape;441;p14"/>
          <p:cNvSpPr txBox="1"/>
          <p:nvPr/>
        </p:nvSpPr>
        <p:spPr>
          <a:xfrm>
            <a:off x="5577523" y="1872200"/>
            <a:ext cx="23974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rgbClr val="5F497A"/>
                </a:solidFill>
                <a:latin typeface="NanumBarunGothic" panose="020B0603020101020101" pitchFamily="34" charset="-127"/>
                <a:ea typeface="NanumBarunGothic" panose="020B0603020101020101" pitchFamily="34" charset="-127"/>
                <a:sym typeface="Arial"/>
              </a:rPr>
              <a:t>OCR(광학 문자 인식)</a:t>
            </a:r>
            <a:endParaRPr sz="1800" dirty="0">
              <a:latin typeface="NanumBarunGothic" panose="020B0603020101020101" pitchFamily="34" charset="-127"/>
              <a:ea typeface="NanumBarunGothic" panose="020B0603020101020101" pitchFamily="34" charset="-127"/>
            </a:endParaRPr>
          </a:p>
        </p:txBody>
      </p:sp>
      <p:sp>
        <p:nvSpPr>
          <p:cNvPr id="442" name="Google Shape;442;p14"/>
          <p:cNvSpPr/>
          <p:nvPr/>
        </p:nvSpPr>
        <p:spPr>
          <a:xfrm>
            <a:off x="5243213" y="2192917"/>
            <a:ext cx="3309899"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dirty="0">
                <a:solidFill>
                  <a:schemeClr val="dk1"/>
                </a:solidFill>
                <a:latin typeface="NanumBarunGothic" panose="020B0603020101020101" pitchFamily="34" charset="-127"/>
                <a:ea typeface="NanumBarunGothic" panose="020B0603020101020101" pitchFamily="34" charset="-127"/>
                <a:sym typeface="Arial"/>
              </a:rPr>
              <a:t>인쇄된 문자를 이미지 스캐닝을 통해</a:t>
            </a:r>
            <a:endParaRPr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spcBef>
                <a:spcPts val="0"/>
              </a:spcBef>
              <a:spcAft>
                <a:spcPts val="0"/>
              </a:spcAft>
              <a:buNone/>
            </a:pPr>
            <a:r>
              <a:rPr lang="ko-KR" dirty="0">
                <a:solidFill>
                  <a:schemeClr val="dk1"/>
                </a:solidFill>
                <a:latin typeface="NanumBarunGothic" panose="020B0603020101020101" pitchFamily="34" charset="-127"/>
                <a:ea typeface="NanumBarunGothic" panose="020B0603020101020101" pitchFamily="34" charset="-127"/>
                <a:sym typeface="Arial"/>
              </a:rPr>
              <a:t>기계가 읽을 수 있는 문자로 변환 하는 분야</a:t>
            </a:r>
            <a:endParaRPr sz="2400" dirty="0">
              <a:latin typeface="NanumBarunGothic" panose="020B0603020101020101" pitchFamily="34" charset="-127"/>
              <a:ea typeface="NanumBarunGothic" panose="020B0603020101020101" pitchFamily="34" charset="-127"/>
            </a:endParaRPr>
          </a:p>
        </p:txBody>
      </p:sp>
      <p:pic>
        <p:nvPicPr>
          <p:cNvPr id="443" name="Google Shape;443;p14"/>
          <p:cNvPicPr preferRelativeResize="0"/>
          <p:nvPr/>
        </p:nvPicPr>
        <p:blipFill rotWithShape="1">
          <a:blip r:embed="rId5">
            <a:alphaModFix/>
          </a:blip>
          <a:srcRect/>
          <a:stretch/>
        </p:blipFill>
        <p:spPr>
          <a:xfrm>
            <a:off x="5220072" y="3694934"/>
            <a:ext cx="3203847" cy="2069580"/>
          </a:xfrm>
          <a:prstGeom prst="rect">
            <a:avLst/>
          </a:prstGeom>
          <a:noFill/>
          <a:ln>
            <a:noFill/>
          </a:ln>
        </p:spPr>
      </p:pic>
      <p:cxnSp>
        <p:nvCxnSpPr>
          <p:cNvPr id="444" name="Google Shape;444;p14"/>
          <p:cNvCxnSpPr/>
          <p:nvPr/>
        </p:nvCxnSpPr>
        <p:spPr>
          <a:xfrm rot="10800000">
            <a:off x="4212072" y="5338936"/>
            <a:ext cx="1008000"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sp>
        <p:nvSpPr>
          <p:cNvPr id="445" name="Google Shape;445;p14"/>
          <p:cNvSpPr txBox="1"/>
          <p:nvPr/>
        </p:nvSpPr>
        <p:spPr>
          <a:xfrm>
            <a:off x="1766714" y="5151127"/>
            <a:ext cx="215925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rgbClr val="5F497A"/>
                </a:solidFill>
                <a:latin typeface="NanumBarunGothic" panose="020B0603020101020101" pitchFamily="34" charset="-127"/>
                <a:ea typeface="NanumBarunGothic" panose="020B0603020101020101" pitchFamily="34" charset="-127"/>
                <a:sym typeface="Arial"/>
              </a:rPr>
              <a:t>STR(배경 문자 인식)</a:t>
            </a:r>
            <a:endParaRPr sz="1800" dirty="0">
              <a:latin typeface="NanumBarunGothic" panose="020B0603020101020101" pitchFamily="34" charset="-127"/>
              <a:ea typeface="NanumBarunGothic" panose="020B0603020101020101" pitchFamily="34" charset="-127"/>
            </a:endParaRPr>
          </a:p>
        </p:txBody>
      </p:sp>
      <p:sp>
        <p:nvSpPr>
          <p:cNvPr id="446" name="Google Shape;446;p14"/>
          <p:cNvSpPr/>
          <p:nvPr/>
        </p:nvSpPr>
        <p:spPr>
          <a:xfrm>
            <a:off x="1597308" y="5470523"/>
            <a:ext cx="266106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dirty="0">
                <a:solidFill>
                  <a:schemeClr val="dk1"/>
                </a:solidFill>
                <a:latin typeface="NanumBarunGothic" panose="020B0603020101020101" pitchFamily="34" charset="-127"/>
                <a:ea typeface="NanumBarunGothic" panose="020B0603020101020101" pitchFamily="34" charset="-127"/>
                <a:sym typeface="Arial"/>
              </a:rPr>
              <a:t>현실의 다양한 배경 속 텍스트를 </a:t>
            </a:r>
            <a:endParaRPr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spcBef>
                <a:spcPts val="0"/>
              </a:spcBef>
              <a:spcAft>
                <a:spcPts val="0"/>
              </a:spcAft>
              <a:buNone/>
            </a:pPr>
            <a:r>
              <a:rPr lang="ko-KR" dirty="0">
                <a:solidFill>
                  <a:schemeClr val="dk1"/>
                </a:solidFill>
                <a:latin typeface="NanumBarunGothic" panose="020B0603020101020101" pitchFamily="34" charset="-127"/>
                <a:ea typeface="NanumBarunGothic" panose="020B0603020101020101" pitchFamily="34" charset="-127"/>
                <a:sym typeface="Arial"/>
              </a:rPr>
              <a:t>인식하는 분야</a:t>
            </a:r>
            <a:endParaRPr dirty="0">
              <a:solidFill>
                <a:schemeClr val="dk1"/>
              </a:solidFill>
              <a:latin typeface="NanumBarunGothic" panose="020B0603020101020101" pitchFamily="34" charset="-127"/>
              <a:ea typeface="NanumBarunGothic" panose="020B0603020101020101" pitchFamily="34" charset="-127"/>
              <a:sym typeface="Arial"/>
            </a:endParaRPr>
          </a:p>
        </p:txBody>
      </p:sp>
      <p:sp>
        <p:nvSpPr>
          <p:cNvPr id="447" name="Google Shape;447;p14"/>
          <p:cNvSpPr txBox="1"/>
          <p:nvPr/>
        </p:nvSpPr>
        <p:spPr>
          <a:xfrm>
            <a:off x="827575" y="4385075"/>
            <a:ext cx="3528300" cy="5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i="1" dirty="0">
                <a:solidFill>
                  <a:schemeClr val="dk1"/>
                </a:solidFill>
                <a:latin typeface="NanumBarunGothic" panose="020B0603020101020101" pitchFamily="34" charset="-127"/>
                <a:ea typeface="NanumBarunGothic" panose="020B0603020101020101" pitchFamily="34" charset="-127"/>
                <a:cs typeface="Malgun Gothic"/>
                <a:sym typeface="Malgun Gothic"/>
              </a:rPr>
              <a:t>참조 : </a:t>
            </a:r>
            <a:r>
              <a:rPr lang="ko-KR" sz="1000" i="1" dirty="0" err="1">
                <a:solidFill>
                  <a:schemeClr val="dk1"/>
                </a:solidFill>
                <a:latin typeface="NanumBarunGothic" panose="020B0603020101020101" pitchFamily="34" charset="-127"/>
                <a:ea typeface="NanumBarunGothic" panose="020B0603020101020101" pitchFamily="34" charset="-127"/>
                <a:cs typeface="Malgun Gothic"/>
                <a:sym typeface="Malgun Gothic"/>
              </a:rPr>
              <a:t>Park</a:t>
            </a:r>
            <a:r>
              <a:rPr lang="ko-KR" sz="1000" i="1" dirty="0">
                <a:solidFill>
                  <a:schemeClr val="dk1"/>
                </a:solidFill>
                <a:latin typeface="NanumBarunGothic" panose="020B0603020101020101" pitchFamily="34" charset="-127"/>
                <a:ea typeface="NanumBarunGothic" panose="020B0603020101020101" pitchFamily="34" charset="-127"/>
                <a:cs typeface="Malgun Gothic"/>
                <a:sym typeface="Malgun Gothic"/>
              </a:rPr>
              <a:t> (2019). </a:t>
            </a:r>
            <a:r>
              <a:rPr lang="ko-KR" sz="1000" i="1" dirty="0" err="1">
                <a:solidFill>
                  <a:schemeClr val="dk1"/>
                </a:solidFill>
                <a:latin typeface="NanumBarunGothic" panose="020B0603020101020101" pitchFamily="34" charset="-127"/>
                <a:ea typeface="NanumBarunGothic" panose="020B0603020101020101" pitchFamily="34" charset="-127"/>
                <a:cs typeface="Malgun Gothic"/>
                <a:sym typeface="Malgun Gothic"/>
              </a:rPr>
              <a:t>딥러닝을</a:t>
            </a:r>
            <a:r>
              <a:rPr lang="ko-KR" sz="1000" i="1" dirty="0">
                <a:solidFill>
                  <a:schemeClr val="dk1"/>
                </a:solidFill>
                <a:latin typeface="NanumBarunGothic" panose="020B0603020101020101" pitchFamily="34" charset="-127"/>
                <a:ea typeface="NanumBarunGothic" panose="020B0603020101020101" pitchFamily="34" charset="-127"/>
                <a:cs typeface="Malgun Gothic"/>
                <a:sym typeface="Malgun Gothic"/>
              </a:rPr>
              <a:t> 활용한 한글문장 </a:t>
            </a:r>
            <a:r>
              <a:rPr lang="ko-KR" sz="1000" i="1" dirty="0" err="1">
                <a:solidFill>
                  <a:schemeClr val="dk1"/>
                </a:solidFill>
                <a:latin typeface="NanumBarunGothic" panose="020B0603020101020101" pitchFamily="34" charset="-127"/>
                <a:ea typeface="NanumBarunGothic" panose="020B0603020101020101" pitchFamily="34" charset="-127"/>
                <a:cs typeface="Malgun Gothic"/>
                <a:sym typeface="Malgun Gothic"/>
              </a:rPr>
              <a:t>OCR연구</a:t>
            </a:r>
            <a:r>
              <a:rPr lang="ko-KR" sz="1000" i="1" dirty="0">
                <a:solidFill>
                  <a:schemeClr val="dk1"/>
                </a:solidFill>
                <a:latin typeface="NanumBarunGothic" panose="020B0603020101020101" pitchFamily="34" charset="-127"/>
                <a:ea typeface="NanumBarunGothic" panose="020B0603020101020101" pitchFamily="34" charset="-127"/>
                <a:cs typeface="Malgun Gothic"/>
                <a:sym typeface="Malgun Gothic"/>
              </a:rPr>
              <a:t> </a:t>
            </a:r>
            <a:endParaRPr sz="1000" i="1" dirty="0">
              <a:latin typeface="NanumBarunGothic" panose="020B0603020101020101" pitchFamily="34" charset="-127"/>
              <a:ea typeface="NanumBarunGothic" panose="020B0603020101020101" pitchFamily="34" charset="-127"/>
            </a:endParaRPr>
          </a:p>
        </p:txBody>
      </p:sp>
      <p:sp>
        <p:nvSpPr>
          <p:cNvPr id="448" name="Google Shape;448;p14"/>
          <p:cNvSpPr txBox="1"/>
          <p:nvPr/>
        </p:nvSpPr>
        <p:spPr>
          <a:xfrm>
            <a:off x="5220063" y="5764525"/>
            <a:ext cx="3309900" cy="5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i="1">
                <a:solidFill>
                  <a:schemeClr val="dk1"/>
                </a:solidFill>
                <a:latin typeface="NanumBarunGothic" panose="020B0603020101020101" pitchFamily="34" charset="-127"/>
                <a:ea typeface="NanumBarunGothic" panose="020B0603020101020101" pitchFamily="34" charset="-127"/>
                <a:cs typeface="Malgun Gothic"/>
                <a:sym typeface="Malgun Gothic"/>
              </a:rPr>
              <a:t>참조: Baek, Han, Yun, &amp; Lee (2019) Character Region Awareness for Text Detection.</a:t>
            </a:r>
            <a:endParaRPr sz="1000" i="1">
              <a:latin typeface="NanumBarunGothic" panose="020B0603020101020101" pitchFamily="34" charset="-127"/>
              <a:ea typeface="NanumBarunGothic" panose="020B0603020101020101" pitchFamily="34" charset="-127"/>
            </a:endParaRPr>
          </a:p>
        </p:txBody>
      </p:sp>
      <p:sp>
        <p:nvSpPr>
          <p:cNvPr id="17" name="Google Shape;438;p14">
            <a:extLst>
              <a:ext uri="{FF2B5EF4-FFF2-40B4-BE49-F238E27FC236}">
                <a16:creationId xmlns:a16="http://schemas.microsoft.com/office/drawing/2014/main" id="{1BCD8E91-F35C-400C-B1C8-E61956FC385C}"/>
              </a:ext>
            </a:extLst>
          </p:cNvPr>
          <p:cNvSpPr txBox="1"/>
          <p:nvPr/>
        </p:nvSpPr>
        <p:spPr>
          <a:xfrm>
            <a:off x="3332641" y="4873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04.</a:t>
            </a:r>
            <a:endParaRPr b="1"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chemeClr val="lt1"/>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chemeClr val="lt1"/>
                </a:solidFill>
                <a:latin typeface="NanumSquareRound ExtraBold" panose="020B0600000101010101" pitchFamily="34" charset="-127"/>
                <a:ea typeface="NanumSquareRound ExtraBold" panose="020B0600000101010101" pitchFamily="34" charset="-127"/>
                <a:sym typeface="Arial"/>
              </a:rPr>
              <a:t>텍스트</a:t>
            </a:r>
            <a:endParaRPr b="1" dirty="0">
              <a:latin typeface="NanumSquareRound ExtraBold" panose="020B0600000101010101" pitchFamily="34" charset="-127"/>
              <a:ea typeface="NanumSquareRound ExtraBold" panose="020B0600000101010101" pitchFamily="34" charset="-12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103" name="Google Shape;103;p2"/>
          <p:cNvSpPr txBox="1"/>
          <p:nvPr/>
        </p:nvSpPr>
        <p:spPr>
          <a:xfrm>
            <a:off x="3554123" y="180625"/>
            <a:ext cx="2230200"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800" b="1" i="0" u="none" strike="noStrike" cap="none" dirty="0">
                <a:solidFill>
                  <a:schemeClr val="lt1"/>
                </a:solidFill>
                <a:latin typeface="NanumBarunGothic" panose="020B0603020101020101" pitchFamily="34" charset="-127"/>
                <a:ea typeface="NanumBarunGothic" panose="020B0603020101020101" pitchFamily="34" charset="-127"/>
                <a:sym typeface="Arial"/>
              </a:rPr>
              <a:t>CONTENTS</a:t>
            </a:r>
            <a:endParaRPr sz="2800" b="1" dirty="0">
              <a:solidFill>
                <a:schemeClr val="lt1"/>
              </a:solidFill>
              <a:latin typeface="NanumBarunGothic" panose="020B0603020101020101" pitchFamily="34" charset="-127"/>
              <a:ea typeface="NanumBarunGothic" panose="020B0603020101020101" pitchFamily="34" charset="-127"/>
              <a:sym typeface="Arial"/>
            </a:endParaRPr>
          </a:p>
        </p:txBody>
      </p:sp>
      <p:sp>
        <p:nvSpPr>
          <p:cNvPr id="104" name="Google Shape;104;p2"/>
          <p:cNvSpPr txBox="1"/>
          <p:nvPr/>
        </p:nvSpPr>
        <p:spPr>
          <a:xfrm>
            <a:off x="4020747" y="980728"/>
            <a:ext cx="1324402" cy="9848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400" b="1" dirty="0">
                <a:solidFill>
                  <a:schemeClr val="lt1"/>
                </a:solidFill>
                <a:latin typeface="NanumBarunGothic" panose="020B0603020101020101" pitchFamily="34" charset="-127"/>
                <a:ea typeface="NanumBarunGothic" panose="020B0603020101020101" pitchFamily="34" charset="-127"/>
                <a:sym typeface="Arial"/>
              </a:rPr>
              <a:t>01.</a:t>
            </a:r>
            <a:endParaRPr dirty="0">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None/>
            </a:pPr>
            <a:r>
              <a:rPr lang="ko-KR" sz="1400" b="1" dirty="0">
                <a:solidFill>
                  <a:schemeClr val="lt1"/>
                </a:solidFill>
                <a:latin typeface="NanumBarunGothic" panose="020B0603020101020101" pitchFamily="34" charset="-127"/>
                <a:ea typeface="NanumBarunGothic" panose="020B0603020101020101" pitchFamily="34" charset="-127"/>
                <a:sym typeface="Arial"/>
              </a:rPr>
              <a:t>프로젝트 배경</a:t>
            </a:r>
            <a:endParaRPr dirty="0">
              <a:latin typeface="NanumBarunGothic" panose="020B0603020101020101" pitchFamily="34" charset="-127"/>
              <a:ea typeface="NanumBarunGothic" panose="020B0603020101020101" pitchFamily="34" charset="-127"/>
            </a:endParaRPr>
          </a:p>
        </p:txBody>
      </p:sp>
      <p:sp>
        <p:nvSpPr>
          <p:cNvPr id="105" name="Google Shape;105;p2"/>
          <p:cNvSpPr txBox="1"/>
          <p:nvPr/>
        </p:nvSpPr>
        <p:spPr>
          <a:xfrm>
            <a:off x="3567900" y="2137967"/>
            <a:ext cx="2230098" cy="9848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400" b="1" dirty="0">
                <a:solidFill>
                  <a:schemeClr val="lt1"/>
                </a:solidFill>
                <a:latin typeface="NanumBarunGothic" panose="020B0603020101020101" pitchFamily="34" charset="-127"/>
                <a:ea typeface="NanumBarunGothic" panose="020B0603020101020101" pitchFamily="34" charset="-127"/>
                <a:sym typeface="Arial"/>
              </a:rPr>
              <a:t>02.</a:t>
            </a:r>
            <a:endParaRPr dirty="0">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None/>
            </a:pPr>
            <a:r>
              <a:rPr lang="ko-KR" sz="1400" b="1" dirty="0">
                <a:solidFill>
                  <a:schemeClr val="lt1"/>
                </a:solidFill>
                <a:latin typeface="NanumBarunGothic" panose="020B0603020101020101" pitchFamily="34" charset="-127"/>
                <a:ea typeface="NanumBarunGothic" panose="020B0603020101020101" pitchFamily="34" charset="-127"/>
                <a:sym typeface="Arial"/>
              </a:rPr>
              <a:t>프로젝트 팀 구성 및 역할</a:t>
            </a:r>
            <a:endParaRPr dirty="0">
              <a:latin typeface="NanumBarunGothic" panose="020B0603020101020101" pitchFamily="34" charset="-127"/>
              <a:ea typeface="NanumBarunGothic" panose="020B0603020101020101" pitchFamily="34" charset="-127"/>
            </a:endParaRPr>
          </a:p>
        </p:txBody>
      </p:sp>
      <p:sp>
        <p:nvSpPr>
          <p:cNvPr id="106" name="Google Shape;106;p2"/>
          <p:cNvSpPr txBox="1"/>
          <p:nvPr/>
        </p:nvSpPr>
        <p:spPr>
          <a:xfrm>
            <a:off x="3478133" y="3322267"/>
            <a:ext cx="2409635" cy="9848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400" b="1" dirty="0">
                <a:solidFill>
                  <a:schemeClr val="lt1"/>
                </a:solidFill>
                <a:latin typeface="NanumBarunGothic" panose="020B0603020101020101" pitchFamily="34" charset="-127"/>
                <a:ea typeface="NanumBarunGothic" panose="020B0603020101020101" pitchFamily="34" charset="-127"/>
                <a:sym typeface="Arial"/>
              </a:rPr>
              <a:t>03.</a:t>
            </a:r>
            <a:endParaRPr dirty="0">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None/>
            </a:pPr>
            <a:r>
              <a:rPr lang="ko-KR" sz="1400" b="1" dirty="0">
                <a:solidFill>
                  <a:schemeClr val="lt1"/>
                </a:solidFill>
                <a:latin typeface="NanumBarunGothic" panose="020B0603020101020101" pitchFamily="34" charset="-127"/>
                <a:ea typeface="NanumBarunGothic" panose="020B0603020101020101" pitchFamily="34" charset="-127"/>
                <a:sym typeface="Arial"/>
              </a:rPr>
              <a:t>프로젝트 수행 절차 및 방법</a:t>
            </a:r>
            <a:endParaRPr dirty="0">
              <a:latin typeface="NanumBarunGothic" panose="020B0603020101020101" pitchFamily="34" charset="-127"/>
              <a:ea typeface="NanumBarunGothic" panose="020B0603020101020101" pitchFamily="34" charset="-127"/>
            </a:endParaRPr>
          </a:p>
        </p:txBody>
      </p:sp>
      <p:sp>
        <p:nvSpPr>
          <p:cNvPr id="107" name="Google Shape;107;p2"/>
          <p:cNvSpPr txBox="1"/>
          <p:nvPr/>
        </p:nvSpPr>
        <p:spPr>
          <a:xfrm>
            <a:off x="3809954" y="4500103"/>
            <a:ext cx="1745992" cy="9848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400" b="1" dirty="0">
                <a:solidFill>
                  <a:schemeClr val="lt1"/>
                </a:solidFill>
                <a:latin typeface="NanumBarunGothic" panose="020B0603020101020101" pitchFamily="34" charset="-127"/>
                <a:ea typeface="NanumBarunGothic" panose="020B0603020101020101" pitchFamily="34" charset="-127"/>
                <a:sym typeface="Arial"/>
              </a:rPr>
              <a:t>04.</a:t>
            </a:r>
            <a:endParaRPr dirty="0">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None/>
            </a:pPr>
            <a:r>
              <a:rPr lang="ko-KR" sz="1400" b="1" dirty="0">
                <a:solidFill>
                  <a:schemeClr val="lt1"/>
                </a:solidFill>
                <a:latin typeface="NanumBarunGothic" panose="020B0603020101020101" pitchFamily="34" charset="-127"/>
                <a:ea typeface="NanumBarunGothic" panose="020B0603020101020101" pitchFamily="34" charset="-127"/>
                <a:sym typeface="Arial"/>
              </a:rPr>
              <a:t>프로젝트 수행 결과</a:t>
            </a:r>
            <a:endParaRPr dirty="0">
              <a:latin typeface="NanumBarunGothic" panose="020B0603020101020101" pitchFamily="34" charset="-127"/>
              <a:ea typeface="NanumBarunGothic" panose="020B0603020101020101" pitchFamily="34" charset="-127"/>
            </a:endParaRPr>
          </a:p>
        </p:txBody>
      </p:sp>
      <p:cxnSp>
        <p:nvCxnSpPr>
          <p:cNvPr id="108" name="Google Shape;108;p2"/>
          <p:cNvCxnSpPr/>
          <p:nvPr/>
        </p:nvCxnSpPr>
        <p:spPr>
          <a:xfrm>
            <a:off x="3945355" y="772704"/>
            <a:ext cx="1371600" cy="0"/>
          </a:xfrm>
          <a:prstGeom prst="straightConnector1">
            <a:avLst/>
          </a:prstGeom>
          <a:noFill/>
          <a:ln w="76200" cap="flat" cmpd="sng">
            <a:solidFill>
              <a:schemeClr val="lt1"/>
            </a:solidFill>
            <a:prstDash val="solid"/>
            <a:round/>
            <a:headEnd type="none" w="sm" len="sm"/>
            <a:tailEnd type="none" w="sm" len="sm"/>
          </a:ln>
        </p:spPr>
      </p:cxnSp>
      <p:sp>
        <p:nvSpPr>
          <p:cNvPr id="109" name="Google Shape;109;p2"/>
          <p:cNvSpPr txBox="1"/>
          <p:nvPr/>
        </p:nvSpPr>
        <p:spPr>
          <a:xfrm>
            <a:off x="3764972" y="5644807"/>
            <a:ext cx="1808508" cy="9848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400" b="1" dirty="0">
                <a:solidFill>
                  <a:schemeClr val="lt1"/>
                </a:solidFill>
                <a:latin typeface="NanumBarunGothic" panose="020B0603020101020101" pitchFamily="34" charset="-127"/>
                <a:ea typeface="NanumBarunGothic" panose="020B0603020101020101" pitchFamily="34" charset="-127"/>
                <a:sym typeface="Arial"/>
              </a:rPr>
              <a:t>05.</a:t>
            </a:r>
            <a:endParaRPr dirty="0">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None/>
            </a:pPr>
            <a:r>
              <a:rPr lang="ko-KR" sz="1400" b="1" dirty="0">
                <a:solidFill>
                  <a:schemeClr val="lt1"/>
                </a:solidFill>
                <a:latin typeface="NanumBarunGothic" panose="020B0603020101020101" pitchFamily="34" charset="-127"/>
                <a:ea typeface="NanumBarunGothic" panose="020B0603020101020101" pitchFamily="34" charset="-127"/>
                <a:sym typeface="Arial"/>
              </a:rPr>
              <a:t>향후 계획 및 느낀</a:t>
            </a:r>
            <a:r>
              <a:rPr lang="en-US" altLang="ko-KR" sz="1400" b="1" dirty="0">
                <a:solidFill>
                  <a:schemeClr val="lt1"/>
                </a:solidFill>
                <a:latin typeface="NanumBarunGothic" panose="020B0603020101020101" pitchFamily="34" charset="-127"/>
                <a:ea typeface="NanumBarunGothic" panose="020B0603020101020101" pitchFamily="34" charset="-127"/>
                <a:sym typeface="Arial"/>
              </a:rPr>
              <a:t> </a:t>
            </a:r>
            <a:r>
              <a:rPr lang="ko-KR" sz="1400" b="1" dirty="0">
                <a:solidFill>
                  <a:schemeClr val="lt1"/>
                </a:solidFill>
                <a:latin typeface="NanumBarunGothic" panose="020B0603020101020101" pitchFamily="34" charset="-127"/>
                <a:ea typeface="NanumBarunGothic" panose="020B0603020101020101" pitchFamily="34" charset="-127"/>
                <a:sym typeface="Arial"/>
              </a:rPr>
              <a:t>점</a:t>
            </a:r>
            <a:endParaRPr sz="1400" b="1" dirty="0">
              <a:solidFill>
                <a:schemeClr val="lt1"/>
              </a:solidFill>
              <a:latin typeface="NanumBarunGothic" panose="020B0603020101020101" pitchFamily="34" charset="-127"/>
              <a:ea typeface="NanumBarunGothic" panose="020B0603020101020101" pitchFamily="34" charset="-127"/>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15"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455" name="Google Shape;455;p15"/>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56" name="Google Shape;456;p15"/>
          <p:cNvSpPr/>
          <p:nvPr/>
        </p:nvSpPr>
        <p:spPr>
          <a:xfrm>
            <a:off x="539552" y="1498929"/>
            <a:ext cx="8208900" cy="4824600"/>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57" name="Google Shape;457;p15"/>
          <p:cNvSpPr txBox="1"/>
          <p:nvPr/>
        </p:nvSpPr>
        <p:spPr>
          <a:xfrm>
            <a:off x="3348080" y="318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04.</a:t>
            </a:r>
            <a:endParaRPr b="1"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rgbClr val="947CB0"/>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rgbClr val="947CB0"/>
                </a:solidFill>
                <a:latin typeface="NanumSquareRound ExtraBold" panose="020B0600000101010101" pitchFamily="34" charset="-127"/>
                <a:ea typeface="NanumSquareRound ExtraBold" panose="020B0600000101010101" pitchFamily="34" charset="-127"/>
                <a:sym typeface="Arial"/>
              </a:rPr>
              <a:t>텍스트</a:t>
            </a:r>
            <a:endParaRPr b="1" dirty="0">
              <a:latin typeface="NanumSquareRound ExtraBold" panose="020B0600000101010101" pitchFamily="34" charset="-127"/>
              <a:ea typeface="NanumSquareRound ExtraBold" panose="020B0600000101010101" pitchFamily="34" charset="-127"/>
            </a:endParaRPr>
          </a:p>
        </p:txBody>
      </p:sp>
      <p:sp>
        <p:nvSpPr>
          <p:cNvPr id="459" name="Google Shape;459;p15"/>
          <p:cNvSpPr/>
          <p:nvPr/>
        </p:nvSpPr>
        <p:spPr>
          <a:xfrm>
            <a:off x="1115616" y="3485628"/>
            <a:ext cx="1587056" cy="1368152"/>
          </a:xfrm>
          <a:prstGeom prst="hexagon">
            <a:avLst>
              <a:gd name="adj" fmla="val 25000"/>
              <a:gd name="vf" fmla="val 115470"/>
            </a:avLst>
          </a:prstGeom>
          <a:noFill/>
          <a:ln w="57150" cap="flat" cmpd="sng">
            <a:solidFill>
              <a:srgbClr val="DAA3C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60" name="Google Shape;460;p15"/>
          <p:cNvSpPr/>
          <p:nvPr/>
        </p:nvSpPr>
        <p:spPr>
          <a:xfrm>
            <a:off x="6571110" y="3501603"/>
            <a:ext cx="1587000" cy="1368300"/>
          </a:xfrm>
          <a:prstGeom prst="hexagon">
            <a:avLst>
              <a:gd name="adj" fmla="val 25000"/>
              <a:gd name="vf" fmla="val 115470"/>
            </a:avLst>
          </a:prstGeom>
          <a:noFill/>
          <a:ln w="57150" cap="flat" cmpd="sng">
            <a:solidFill>
              <a:srgbClr val="DAA3C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61" name="Google Shape;461;p15"/>
          <p:cNvSpPr/>
          <p:nvPr/>
        </p:nvSpPr>
        <p:spPr>
          <a:xfrm>
            <a:off x="3891018" y="2156521"/>
            <a:ext cx="1587000" cy="1368300"/>
          </a:xfrm>
          <a:prstGeom prst="hexagon">
            <a:avLst>
              <a:gd name="adj" fmla="val 25000"/>
              <a:gd name="vf" fmla="val 115470"/>
            </a:avLst>
          </a:prstGeom>
          <a:noFill/>
          <a:ln w="57150" cap="flat" cmpd="sng">
            <a:solidFill>
              <a:srgbClr val="A88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62" name="Google Shape;462;p15"/>
          <p:cNvSpPr txBox="1"/>
          <p:nvPr/>
        </p:nvSpPr>
        <p:spPr>
          <a:xfrm>
            <a:off x="1418806" y="3958333"/>
            <a:ext cx="10469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err="1">
                <a:solidFill>
                  <a:schemeClr val="dk1"/>
                </a:solidFill>
                <a:latin typeface="NanumBarunGothic" panose="020B0603020101020101" pitchFamily="34" charset="-127"/>
                <a:ea typeface="NanumBarunGothic" panose="020B0603020101020101" pitchFamily="34" charset="-127"/>
                <a:sym typeface="Arial"/>
              </a:rPr>
              <a:t>STR방식</a:t>
            </a:r>
            <a:endParaRPr dirty="0">
              <a:latin typeface="NanumBarunGothic" panose="020B0603020101020101" pitchFamily="34" charset="-127"/>
              <a:ea typeface="NanumBarunGothic" panose="020B0603020101020101" pitchFamily="34" charset="-127"/>
            </a:endParaRPr>
          </a:p>
        </p:txBody>
      </p:sp>
      <p:sp>
        <p:nvSpPr>
          <p:cNvPr id="463" name="Google Shape;463;p15"/>
          <p:cNvSpPr/>
          <p:nvPr/>
        </p:nvSpPr>
        <p:spPr>
          <a:xfrm>
            <a:off x="1582032" y="2693540"/>
            <a:ext cx="574830" cy="821186"/>
          </a:xfrm>
          <a:prstGeom prst="upArrow">
            <a:avLst>
              <a:gd name="adj1" fmla="val 50000"/>
              <a:gd name="adj2" fmla="val 50000"/>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64" name="Google Shape;464;p15"/>
          <p:cNvSpPr txBox="1"/>
          <p:nvPr/>
        </p:nvSpPr>
        <p:spPr>
          <a:xfrm>
            <a:off x="671095" y="2004174"/>
            <a:ext cx="2387792"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800" dirty="0">
                <a:solidFill>
                  <a:schemeClr val="dk1"/>
                </a:solidFill>
                <a:latin typeface="NanumBarunGothic" panose="020B0603020101020101" pitchFamily="34" charset="-127"/>
                <a:ea typeface="NanumBarunGothic" panose="020B0603020101020101" pitchFamily="34" charset="-127"/>
                <a:sym typeface="Arial"/>
              </a:rPr>
              <a:t>프로젝트 성격상 STR</a:t>
            </a:r>
            <a:r>
              <a:rPr lang="ko-KR" altLang="en-US" sz="1800" dirty="0">
                <a:solidFill>
                  <a:schemeClr val="dk1"/>
                </a:solidFill>
                <a:latin typeface="NanumBarunGothic" panose="020B0603020101020101" pitchFamily="34" charset="-127"/>
                <a:ea typeface="NanumBarunGothic" panose="020B0603020101020101" pitchFamily="34" charset="-127"/>
                <a:sym typeface="Arial"/>
              </a:rPr>
              <a:t> </a:t>
            </a:r>
            <a:r>
              <a:rPr lang="ko-KR" sz="1800" dirty="0">
                <a:solidFill>
                  <a:schemeClr val="dk1"/>
                </a:solidFill>
                <a:latin typeface="NanumBarunGothic" panose="020B0603020101020101" pitchFamily="34" charset="-127"/>
                <a:ea typeface="NanumBarunGothic" panose="020B0603020101020101" pitchFamily="34" charset="-127"/>
                <a:sym typeface="Arial"/>
              </a:rPr>
              <a:t>방식이 맞는 것 같음</a:t>
            </a:r>
            <a:endParaRPr dirty="0">
              <a:latin typeface="NanumBarunGothic" panose="020B0603020101020101" pitchFamily="34" charset="-127"/>
              <a:ea typeface="NanumBarunGothic" panose="020B0603020101020101" pitchFamily="34" charset="-127"/>
            </a:endParaRPr>
          </a:p>
        </p:txBody>
      </p:sp>
      <p:sp>
        <p:nvSpPr>
          <p:cNvPr id="465" name="Google Shape;465;p15"/>
          <p:cNvSpPr/>
          <p:nvPr/>
        </p:nvSpPr>
        <p:spPr>
          <a:xfrm>
            <a:off x="7109292" y="2680504"/>
            <a:ext cx="574800" cy="821100"/>
          </a:xfrm>
          <a:prstGeom prst="upArrow">
            <a:avLst>
              <a:gd name="adj1" fmla="val 50000"/>
              <a:gd name="adj2" fmla="val 50000"/>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66" name="Google Shape;466;p15"/>
          <p:cNvSpPr/>
          <p:nvPr/>
        </p:nvSpPr>
        <p:spPr>
          <a:xfrm rot="10800000" flipH="1">
            <a:off x="4397131" y="3527200"/>
            <a:ext cx="574800" cy="821100"/>
          </a:xfrm>
          <a:prstGeom prst="upArrow">
            <a:avLst>
              <a:gd name="adj1" fmla="val 50000"/>
              <a:gd name="adj2" fmla="val 50000"/>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67" name="Google Shape;467;p15"/>
          <p:cNvSpPr txBox="1"/>
          <p:nvPr/>
        </p:nvSpPr>
        <p:spPr>
          <a:xfrm>
            <a:off x="6919495" y="4007977"/>
            <a:ext cx="1047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NanumBarunGothic" panose="020B0603020101020101" pitchFamily="34" charset="-127"/>
                <a:ea typeface="NanumBarunGothic" panose="020B0603020101020101" pitchFamily="34" charset="-127"/>
                <a:sym typeface="Arial"/>
              </a:rPr>
              <a:t>CRAFT</a:t>
            </a:r>
            <a:endParaRPr sz="1800" dirty="0">
              <a:solidFill>
                <a:schemeClr val="dk1"/>
              </a:solidFill>
              <a:latin typeface="NanumBarunGothic" panose="020B0603020101020101" pitchFamily="34" charset="-127"/>
              <a:ea typeface="NanumBarunGothic" panose="020B0603020101020101" pitchFamily="34" charset="-127"/>
              <a:sym typeface="Arial"/>
            </a:endParaRPr>
          </a:p>
        </p:txBody>
      </p:sp>
      <p:sp>
        <p:nvSpPr>
          <p:cNvPr id="468" name="Google Shape;468;p15"/>
          <p:cNvSpPr txBox="1"/>
          <p:nvPr/>
        </p:nvSpPr>
        <p:spPr>
          <a:xfrm>
            <a:off x="4312184" y="2680506"/>
            <a:ext cx="1047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NanumBarunGothic" panose="020B0603020101020101" pitchFamily="34" charset="-127"/>
                <a:ea typeface="NanumBarunGothic" panose="020B0603020101020101" pitchFamily="34" charset="-127"/>
              </a:rPr>
              <a:t>EAST</a:t>
            </a:r>
            <a:endParaRPr dirty="0">
              <a:latin typeface="NanumBarunGothic" panose="020B0603020101020101" pitchFamily="34" charset="-127"/>
              <a:ea typeface="NanumBarunGothic" panose="020B0603020101020101" pitchFamily="34" charset="-127"/>
            </a:endParaRPr>
          </a:p>
        </p:txBody>
      </p:sp>
      <p:sp>
        <p:nvSpPr>
          <p:cNvPr id="469" name="Google Shape;469;p15"/>
          <p:cNvSpPr txBox="1"/>
          <p:nvPr/>
        </p:nvSpPr>
        <p:spPr>
          <a:xfrm>
            <a:off x="6160597" y="2229286"/>
            <a:ext cx="21948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800">
                <a:solidFill>
                  <a:schemeClr val="dk1"/>
                </a:solidFill>
                <a:latin typeface="NanumBarunGothic" panose="020B0603020101020101" pitchFamily="34" charset="-127"/>
                <a:ea typeface="NanumBarunGothic" panose="020B0603020101020101" pitchFamily="34" charset="-127"/>
                <a:sym typeface="Arial"/>
              </a:rPr>
              <a:t>감지는 ok, 검출은 x</a:t>
            </a:r>
            <a:endParaRPr sz="1800">
              <a:solidFill>
                <a:schemeClr val="dk1"/>
              </a:solidFill>
              <a:latin typeface="NanumBarunGothic" panose="020B0603020101020101" pitchFamily="34" charset="-127"/>
              <a:ea typeface="NanumBarunGothic" panose="020B0603020101020101" pitchFamily="34" charset="-127"/>
              <a:sym typeface="Arial"/>
            </a:endParaRPr>
          </a:p>
        </p:txBody>
      </p:sp>
      <p:sp>
        <p:nvSpPr>
          <p:cNvPr id="470" name="Google Shape;470;p15"/>
          <p:cNvSpPr txBox="1"/>
          <p:nvPr/>
        </p:nvSpPr>
        <p:spPr>
          <a:xfrm>
            <a:off x="3620784" y="4475045"/>
            <a:ext cx="2194800" cy="6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800" dirty="0">
                <a:solidFill>
                  <a:schemeClr val="dk1"/>
                </a:solidFill>
                <a:latin typeface="NanumBarunGothic" panose="020B0603020101020101" pitchFamily="34" charset="-127"/>
                <a:ea typeface="NanumBarunGothic" panose="020B0603020101020101" pitchFamily="34" charset="-127"/>
                <a:sym typeface="Arial"/>
              </a:rPr>
              <a:t>좋지 않은 한국어</a:t>
            </a:r>
            <a:endParaRPr sz="1800"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ctr" rtl="0">
              <a:spcBef>
                <a:spcPts val="0"/>
              </a:spcBef>
              <a:spcAft>
                <a:spcPts val="0"/>
              </a:spcAft>
              <a:buNone/>
            </a:pPr>
            <a:r>
              <a:rPr lang="ko-KR" sz="1800" dirty="0">
                <a:solidFill>
                  <a:schemeClr val="dk1"/>
                </a:solidFill>
                <a:latin typeface="NanumBarunGothic" panose="020B0603020101020101" pitchFamily="34" charset="-127"/>
                <a:ea typeface="NanumBarunGothic" panose="020B0603020101020101" pitchFamily="34" charset="-127"/>
                <a:sym typeface="Arial"/>
              </a:rPr>
              <a:t>인식 성능</a:t>
            </a:r>
            <a:endParaRPr dirty="0">
              <a:latin typeface="NanumBarunGothic" panose="020B0603020101020101" pitchFamily="34" charset="-127"/>
              <a:ea typeface="NanumBarunGothic" panose="020B0603020101020101" pitchFamily="34" charset="-127"/>
            </a:endParaRPr>
          </a:p>
        </p:txBody>
      </p:sp>
      <p:sp>
        <p:nvSpPr>
          <p:cNvPr id="19" name="Google Shape;458;p15">
            <a:extLst>
              <a:ext uri="{FF2B5EF4-FFF2-40B4-BE49-F238E27FC236}">
                <a16:creationId xmlns:a16="http://schemas.microsoft.com/office/drawing/2014/main" id="{CDA8CB16-6BD0-4B0F-8F7C-AB8BE9A7DAB7}"/>
              </a:ext>
            </a:extLst>
          </p:cNvPr>
          <p:cNvSpPr txBox="1"/>
          <p:nvPr/>
        </p:nvSpPr>
        <p:spPr>
          <a:xfrm>
            <a:off x="3348080" y="33607"/>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04.</a:t>
            </a:r>
            <a:endParaRPr b="1"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chemeClr val="lt1"/>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chemeClr val="lt1"/>
                </a:solidFill>
                <a:latin typeface="NanumSquareRound ExtraBold" panose="020B0600000101010101" pitchFamily="34" charset="-127"/>
                <a:ea typeface="NanumSquareRound ExtraBold" panose="020B0600000101010101" pitchFamily="34" charset="-127"/>
                <a:sym typeface="Arial"/>
              </a:rPr>
              <a:t>텍스트</a:t>
            </a:r>
            <a:endParaRPr b="1" dirty="0">
              <a:latin typeface="NanumSquareRound ExtraBold" panose="020B0600000101010101" pitchFamily="34" charset="-127"/>
              <a:ea typeface="NanumSquareRound ExtraBold" panose="020B0600000101010101" pitchFamily="34" charset="-127"/>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17"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477" name="Google Shape;477;p17"/>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78" name="Google Shape;478;p17"/>
          <p:cNvSpPr/>
          <p:nvPr/>
        </p:nvSpPr>
        <p:spPr>
          <a:xfrm>
            <a:off x="493327" y="1494717"/>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79" name="Google Shape;479;p17"/>
          <p:cNvSpPr txBox="1"/>
          <p:nvPr/>
        </p:nvSpPr>
        <p:spPr>
          <a:xfrm>
            <a:off x="3348080" y="318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04.</a:t>
            </a:r>
            <a:endParaRPr b="1"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rgbClr val="947CB0"/>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rgbClr val="947CB0"/>
                </a:solidFill>
                <a:latin typeface="NanumSquareRound ExtraBold" panose="020B0600000101010101" pitchFamily="34" charset="-127"/>
                <a:ea typeface="NanumSquareRound ExtraBold" panose="020B0600000101010101" pitchFamily="34" charset="-127"/>
                <a:sym typeface="Arial"/>
              </a:rPr>
              <a:t>텍스트</a:t>
            </a:r>
            <a:endParaRPr b="1" dirty="0">
              <a:latin typeface="NanumSquareRound ExtraBold" panose="020B0600000101010101" pitchFamily="34" charset="-127"/>
              <a:ea typeface="NanumSquareRound ExtraBold" panose="020B0600000101010101" pitchFamily="34" charset="-127"/>
            </a:endParaRPr>
          </a:p>
        </p:txBody>
      </p:sp>
      <p:sp>
        <p:nvSpPr>
          <p:cNvPr id="481" name="Google Shape;481;p17"/>
          <p:cNvSpPr txBox="1"/>
          <p:nvPr/>
        </p:nvSpPr>
        <p:spPr>
          <a:xfrm>
            <a:off x="1199156" y="1539745"/>
            <a:ext cx="703200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dirty="0">
                <a:solidFill>
                  <a:srgbClr val="5F497A"/>
                </a:solidFill>
                <a:latin typeface="NanumBarunGothic" panose="020B0603020101020101" pitchFamily="34" charset="-127"/>
                <a:ea typeface="NanumBarunGothic" panose="020B0603020101020101" pitchFamily="34" charset="-127"/>
              </a:rPr>
              <a:t>EAST: </a:t>
            </a:r>
            <a:r>
              <a:rPr lang="ko-KR" sz="2000" b="1" dirty="0" err="1">
                <a:solidFill>
                  <a:srgbClr val="5F497A"/>
                </a:solidFill>
                <a:latin typeface="NanumBarunGothic" panose="020B0603020101020101" pitchFamily="34" charset="-127"/>
                <a:ea typeface="NanumBarunGothic" panose="020B0603020101020101" pitchFamily="34" charset="-127"/>
              </a:rPr>
              <a:t>An</a:t>
            </a:r>
            <a:r>
              <a:rPr lang="ko-KR" sz="2000" b="1" dirty="0">
                <a:solidFill>
                  <a:srgbClr val="5F497A"/>
                </a:solidFill>
                <a:latin typeface="NanumBarunGothic" panose="020B0603020101020101" pitchFamily="34" charset="-127"/>
                <a:ea typeface="NanumBarunGothic" panose="020B0603020101020101" pitchFamily="34" charset="-127"/>
              </a:rPr>
              <a:t> </a:t>
            </a:r>
            <a:r>
              <a:rPr lang="ko-KR" sz="2000" b="1" dirty="0" err="1">
                <a:solidFill>
                  <a:srgbClr val="5F497A"/>
                </a:solidFill>
                <a:latin typeface="NanumBarunGothic" panose="020B0603020101020101" pitchFamily="34" charset="-127"/>
                <a:ea typeface="NanumBarunGothic" panose="020B0603020101020101" pitchFamily="34" charset="-127"/>
              </a:rPr>
              <a:t>Efficient</a:t>
            </a:r>
            <a:r>
              <a:rPr lang="ko-KR" sz="2000" b="1" dirty="0">
                <a:solidFill>
                  <a:srgbClr val="5F497A"/>
                </a:solidFill>
                <a:latin typeface="NanumBarunGothic" panose="020B0603020101020101" pitchFamily="34" charset="-127"/>
                <a:ea typeface="NanumBarunGothic" panose="020B0603020101020101" pitchFamily="34" charset="-127"/>
              </a:rPr>
              <a:t> and </a:t>
            </a:r>
            <a:r>
              <a:rPr lang="ko-KR" sz="2000" b="1" dirty="0" err="1">
                <a:solidFill>
                  <a:srgbClr val="5F497A"/>
                </a:solidFill>
                <a:latin typeface="NanumBarunGothic" panose="020B0603020101020101" pitchFamily="34" charset="-127"/>
                <a:ea typeface="NanumBarunGothic" panose="020B0603020101020101" pitchFamily="34" charset="-127"/>
              </a:rPr>
              <a:t>Accurate</a:t>
            </a:r>
            <a:r>
              <a:rPr lang="ko-KR" sz="2000" b="1" dirty="0">
                <a:solidFill>
                  <a:srgbClr val="5F497A"/>
                </a:solidFill>
                <a:latin typeface="NanumBarunGothic" panose="020B0603020101020101" pitchFamily="34" charset="-127"/>
                <a:ea typeface="NanumBarunGothic" panose="020B0603020101020101" pitchFamily="34" charset="-127"/>
              </a:rPr>
              <a:t> </a:t>
            </a:r>
            <a:r>
              <a:rPr lang="ko-KR" sz="2000" b="1" dirty="0" err="1">
                <a:solidFill>
                  <a:srgbClr val="5F497A"/>
                </a:solidFill>
                <a:latin typeface="NanumBarunGothic" panose="020B0603020101020101" pitchFamily="34" charset="-127"/>
                <a:ea typeface="NanumBarunGothic" panose="020B0603020101020101" pitchFamily="34" charset="-127"/>
              </a:rPr>
              <a:t>Scene</a:t>
            </a:r>
            <a:r>
              <a:rPr lang="ko-KR" sz="2000" b="1" dirty="0">
                <a:solidFill>
                  <a:srgbClr val="5F497A"/>
                </a:solidFill>
                <a:latin typeface="NanumBarunGothic" panose="020B0603020101020101" pitchFamily="34" charset="-127"/>
                <a:ea typeface="NanumBarunGothic" panose="020B0603020101020101" pitchFamily="34" charset="-127"/>
              </a:rPr>
              <a:t> </a:t>
            </a:r>
            <a:r>
              <a:rPr lang="ko-KR" sz="2000" b="1" dirty="0" err="1">
                <a:solidFill>
                  <a:srgbClr val="5F497A"/>
                </a:solidFill>
                <a:latin typeface="NanumBarunGothic" panose="020B0603020101020101" pitchFamily="34" charset="-127"/>
                <a:ea typeface="NanumBarunGothic" panose="020B0603020101020101" pitchFamily="34" charset="-127"/>
              </a:rPr>
              <a:t>Text</a:t>
            </a:r>
            <a:r>
              <a:rPr lang="ko-KR" sz="2000" b="1" dirty="0">
                <a:solidFill>
                  <a:srgbClr val="5F497A"/>
                </a:solidFill>
                <a:latin typeface="NanumBarunGothic" panose="020B0603020101020101" pitchFamily="34" charset="-127"/>
                <a:ea typeface="NanumBarunGothic" panose="020B0603020101020101" pitchFamily="34" charset="-127"/>
              </a:rPr>
              <a:t> </a:t>
            </a:r>
            <a:r>
              <a:rPr lang="ko-KR" sz="2000" b="1" dirty="0" err="1">
                <a:solidFill>
                  <a:srgbClr val="5F497A"/>
                </a:solidFill>
                <a:latin typeface="NanumBarunGothic" panose="020B0603020101020101" pitchFamily="34" charset="-127"/>
                <a:ea typeface="NanumBarunGothic" panose="020B0603020101020101" pitchFamily="34" charset="-127"/>
              </a:rPr>
              <a:t>Detector</a:t>
            </a:r>
            <a:endParaRPr sz="2000" b="1" dirty="0">
              <a:solidFill>
                <a:srgbClr val="5F497A"/>
              </a:solidFill>
              <a:latin typeface="NanumBarunGothic" panose="020B0603020101020101" pitchFamily="34" charset="-127"/>
              <a:ea typeface="NanumBarunGothic" panose="020B0603020101020101" pitchFamily="34" charset="-127"/>
              <a:sym typeface="Arial"/>
            </a:endParaRPr>
          </a:p>
        </p:txBody>
      </p:sp>
      <p:pic>
        <p:nvPicPr>
          <p:cNvPr id="482" name="Google Shape;482;p17"/>
          <p:cNvPicPr preferRelativeResize="0"/>
          <p:nvPr/>
        </p:nvPicPr>
        <p:blipFill rotWithShape="1">
          <a:blip r:embed="rId4">
            <a:alphaModFix/>
          </a:blip>
          <a:srcRect/>
          <a:stretch/>
        </p:blipFill>
        <p:spPr>
          <a:xfrm>
            <a:off x="4630967" y="2554010"/>
            <a:ext cx="3900614" cy="2239405"/>
          </a:xfrm>
          <a:prstGeom prst="rect">
            <a:avLst/>
          </a:prstGeom>
          <a:noFill/>
          <a:ln>
            <a:noFill/>
          </a:ln>
        </p:spPr>
      </p:pic>
      <p:pic>
        <p:nvPicPr>
          <p:cNvPr id="483" name="Google Shape;483;p17"/>
          <p:cNvPicPr preferRelativeResize="0"/>
          <p:nvPr/>
        </p:nvPicPr>
        <p:blipFill rotWithShape="1">
          <a:blip r:embed="rId5">
            <a:alphaModFix/>
          </a:blip>
          <a:srcRect/>
          <a:stretch/>
        </p:blipFill>
        <p:spPr>
          <a:xfrm>
            <a:off x="612420" y="2554346"/>
            <a:ext cx="3900613" cy="2239405"/>
          </a:xfrm>
          <a:prstGeom prst="rect">
            <a:avLst/>
          </a:prstGeom>
          <a:noFill/>
          <a:ln>
            <a:noFill/>
          </a:ln>
        </p:spPr>
      </p:pic>
      <p:sp>
        <p:nvSpPr>
          <p:cNvPr id="484" name="Google Shape;484;p17"/>
          <p:cNvSpPr txBox="1"/>
          <p:nvPr/>
        </p:nvSpPr>
        <p:spPr>
          <a:xfrm>
            <a:off x="4715156" y="4948955"/>
            <a:ext cx="3744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800" dirty="0" err="1">
                <a:solidFill>
                  <a:schemeClr val="dk1"/>
                </a:solidFill>
                <a:latin typeface="NanumBarunGothic" panose="020B0603020101020101" pitchFamily="34" charset="-127"/>
                <a:ea typeface="NanumBarunGothic" panose="020B0603020101020101" pitchFamily="34" charset="-127"/>
                <a:sym typeface="Arial"/>
              </a:rPr>
              <a:t>jwonrearance</a:t>
            </a:r>
            <a:endParaRPr sz="1800" dirty="0">
              <a:solidFill>
                <a:schemeClr val="dk1"/>
              </a:solidFill>
              <a:latin typeface="NanumBarunGothic" panose="020B0603020101020101" pitchFamily="34" charset="-127"/>
              <a:ea typeface="NanumBarunGothic" panose="020B0603020101020101" pitchFamily="34" charset="-127"/>
              <a:sym typeface="Arial"/>
            </a:endParaRPr>
          </a:p>
        </p:txBody>
      </p:sp>
      <p:sp>
        <p:nvSpPr>
          <p:cNvPr id="11" name="Google Shape;480;p17">
            <a:extLst>
              <a:ext uri="{FF2B5EF4-FFF2-40B4-BE49-F238E27FC236}">
                <a16:creationId xmlns:a16="http://schemas.microsoft.com/office/drawing/2014/main" id="{04D2F41F-DB7D-4A23-A8ED-A700B222E8B2}"/>
              </a:ext>
            </a:extLst>
          </p:cNvPr>
          <p:cNvSpPr txBox="1"/>
          <p:nvPr/>
        </p:nvSpPr>
        <p:spPr>
          <a:xfrm>
            <a:off x="3348080" y="33607"/>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04.</a:t>
            </a:r>
            <a:endParaRPr b="1"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chemeClr val="lt1"/>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chemeClr val="lt1"/>
                </a:solidFill>
                <a:latin typeface="NanumSquareRound ExtraBold" panose="020B0600000101010101" pitchFamily="34" charset="-127"/>
                <a:ea typeface="NanumSquareRound ExtraBold" panose="020B0600000101010101" pitchFamily="34" charset="-127"/>
                <a:sym typeface="Arial"/>
              </a:rPr>
              <a:t>텍스트</a:t>
            </a:r>
            <a:endParaRPr b="1" dirty="0">
              <a:latin typeface="NanumSquareRound ExtraBold" panose="020B0600000101010101" pitchFamily="34" charset="-127"/>
              <a:ea typeface="NanumSquareRound ExtraBold" panose="020B0600000101010101" pitchFamily="34" charset="-12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16"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491" name="Google Shape;491;p16"/>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92" name="Google Shape;492;p16"/>
          <p:cNvSpPr/>
          <p:nvPr/>
        </p:nvSpPr>
        <p:spPr>
          <a:xfrm>
            <a:off x="482982" y="151126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anumBarunGothic" panose="020B0603020101020101" pitchFamily="34" charset="-127"/>
              <a:ea typeface="NanumBarunGothic" panose="020B0603020101020101" pitchFamily="34" charset="-127"/>
              <a:cs typeface="Malgun Gothic"/>
              <a:sym typeface="Malgun Gothic"/>
            </a:endParaRPr>
          </a:p>
        </p:txBody>
      </p:sp>
      <p:sp>
        <p:nvSpPr>
          <p:cNvPr id="493" name="Google Shape;493;p16"/>
          <p:cNvSpPr txBox="1"/>
          <p:nvPr/>
        </p:nvSpPr>
        <p:spPr>
          <a:xfrm>
            <a:off x="3348080" y="318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04.</a:t>
            </a:r>
            <a:endParaRPr b="1"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rgbClr val="947CB0"/>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rgbClr val="947CB0"/>
                </a:solidFill>
                <a:latin typeface="NanumSquareRound ExtraBold" panose="020B0600000101010101" pitchFamily="34" charset="-127"/>
                <a:ea typeface="NanumSquareRound ExtraBold" panose="020B0600000101010101" pitchFamily="34" charset="-127"/>
                <a:sym typeface="Arial"/>
              </a:rPr>
              <a:t>텍스트</a:t>
            </a:r>
            <a:endParaRPr b="1" dirty="0">
              <a:latin typeface="NanumSquareRound ExtraBold" panose="020B0600000101010101" pitchFamily="34" charset="-127"/>
              <a:ea typeface="NanumSquareRound ExtraBold" panose="020B0600000101010101" pitchFamily="34" charset="-127"/>
            </a:endParaRPr>
          </a:p>
        </p:txBody>
      </p:sp>
      <p:pic>
        <p:nvPicPr>
          <p:cNvPr id="495" name="Google Shape;495;p16"/>
          <p:cNvPicPr preferRelativeResize="0"/>
          <p:nvPr/>
        </p:nvPicPr>
        <p:blipFill rotWithShape="1">
          <a:blip r:embed="rId4">
            <a:alphaModFix/>
          </a:blip>
          <a:srcRect/>
          <a:stretch/>
        </p:blipFill>
        <p:spPr>
          <a:xfrm>
            <a:off x="1115616" y="1988840"/>
            <a:ext cx="3003798" cy="4005064"/>
          </a:xfrm>
          <a:prstGeom prst="rect">
            <a:avLst/>
          </a:prstGeom>
          <a:noFill/>
          <a:ln>
            <a:noFill/>
          </a:ln>
        </p:spPr>
      </p:pic>
      <p:sp>
        <p:nvSpPr>
          <p:cNvPr id="496" name="Google Shape;496;p16"/>
          <p:cNvSpPr txBox="1"/>
          <p:nvPr/>
        </p:nvSpPr>
        <p:spPr>
          <a:xfrm>
            <a:off x="949488" y="1511266"/>
            <a:ext cx="7275900"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dirty="0">
                <a:solidFill>
                  <a:srgbClr val="5F497A"/>
                </a:solidFill>
                <a:latin typeface="NanumBarunGothic" panose="020B0603020101020101" pitchFamily="34" charset="-127"/>
                <a:ea typeface="NanumBarunGothic" panose="020B0603020101020101" pitchFamily="34" charset="-127"/>
                <a:sym typeface="Arial"/>
              </a:rPr>
              <a:t>CRAFT </a:t>
            </a:r>
            <a:r>
              <a:rPr lang="ko-KR" sz="2000" b="1" dirty="0">
                <a:solidFill>
                  <a:srgbClr val="5F497A"/>
                </a:solidFill>
                <a:latin typeface="NanumBarunGothic" panose="020B0603020101020101" pitchFamily="34" charset="-127"/>
                <a:ea typeface="NanumBarunGothic" panose="020B0603020101020101" pitchFamily="34" charset="-127"/>
              </a:rPr>
              <a:t>: </a:t>
            </a:r>
            <a:r>
              <a:rPr lang="ko-KR" sz="2000" b="1" dirty="0" err="1">
                <a:solidFill>
                  <a:srgbClr val="5F497A"/>
                </a:solidFill>
                <a:latin typeface="NanumBarunGothic" panose="020B0603020101020101" pitchFamily="34" charset="-127"/>
                <a:ea typeface="NanumBarunGothic" panose="020B0603020101020101" pitchFamily="34" charset="-127"/>
              </a:rPr>
              <a:t>Character</a:t>
            </a:r>
            <a:r>
              <a:rPr lang="ko-KR" sz="2000" b="1" dirty="0">
                <a:solidFill>
                  <a:srgbClr val="5F497A"/>
                </a:solidFill>
                <a:latin typeface="NanumBarunGothic" panose="020B0603020101020101" pitchFamily="34" charset="-127"/>
                <a:ea typeface="NanumBarunGothic" panose="020B0603020101020101" pitchFamily="34" charset="-127"/>
              </a:rPr>
              <a:t> </a:t>
            </a:r>
            <a:r>
              <a:rPr lang="ko-KR" sz="2000" b="1" dirty="0" err="1">
                <a:solidFill>
                  <a:srgbClr val="5F497A"/>
                </a:solidFill>
                <a:latin typeface="NanumBarunGothic" panose="020B0603020101020101" pitchFamily="34" charset="-127"/>
                <a:ea typeface="NanumBarunGothic" panose="020B0603020101020101" pitchFamily="34" charset="-127"/>
              </a:rPr>
              <a:t>Region</a:t>
            </a:r>
            <a:r>
              <a:rPr lang="ko-KR" sz="2000" b="1" dirty="0">
                <a:solidFill>
                  <a:srgbClr val="5F497A"/>
                </a:solidFill>
                <a:latin typeface="NanumBarunGothic" panose="020B0603020101020101" pitchFamily="34" charset="-127"/>
                <a:ea typeface="NanumBarunGothic" panose="020B0603020101020101" pitchFamily="34" charset="-127"/>
              </a:rPr>
              <a:t> </a:t>
            </a:r>
            <a:r>
              <a:rPr lang="ko-KR" sz="2000" b="1" dirty="0" err="1">
                <a:solidFill>
                  <a:srgbClr val="5F497A"/>
                </a:solidFill>
                <a:latin typeface="NanumBarunGothic" panose="020B0603020101020101" pitchFamily="34" charset="-127"/>
                <a:ea typeface="NanumBarunGothic" panose="020B0603020101020101" pitchFamily="34" charset="-127"/>
              </a:rPr>
              <a:t>Awareness</a:t>
            </a:r>
            <a:r>
              <a:rPr lang="ko-KR" sz="2000" b="1" dirty="0">
                <a:solidFill>
                  <a:srgbClr val="5F497A"/>
                </a:solidFill>
                <a:latin typeface="NanumBarunGothic" panose="020B0603020101020101" pitchFamily="34" charset="-127"/>
                <a:ea typeface="NanumBarunGothic" panose="020B0603020101020101" pitchFamily="34" charset="-127"/>
              </a:rPr>
              <a:t> </a:t>
            </a:r>
            <a:r>
              <a:rPr lang="ko-KR" sz="2000" b="1" dirty="0" err="1">
                <a:solidFill>
                  <a:srgbClr val="5F497A"/>
                </a:solidFill>
                <a:latin typeface="NanumBarunGothic" panose="020B0603020101020101" pitchFamily="34" charset="-127"/>
                <a:ea typeface="NanumBarunGothic" panose="020B0603020101020101" pitchFamily="34" charset="-127"/>
              </a:rPr>
              <a:t>for</a:t>
            </a:r>
            <a:r>
              <a:rPr lang="ko-KR" sz="2000" b="1" dirty="0">
                <a:solidFill>
                  <a:srgbClr val="5F497A"/>
                </a:solidFill>
                <a:latin typeface="NanumBarunGothic" panose="020B0603020101020101" pitchFamily="34" charset="-127"/>
                <a:ea typeface="NanumBarunGothic" panose="020B0603020101020101" pitchFamily="34" charset="-127"/>
              </a:rPr>
              <a:t> </a:t>
            </a:r>
            <a:r>
              <a:rPr lang="ko-KR" sz="2000" b="1" dirty="0" err="1">
                <a:solidFill>
                  <a:srgbClr val="5F497A"/>
                </a:solidFill>
                <a:latin typeface="NanumBarunGothic" panose="020B0603020101020101" pitchFamily="34" charset="-127"/>
                <a:ea typeface="NanumBarunGothic" panose="020B0603020101020101" pitchFamily="34" charset="-127"/>
              </a:rPr>
              <a:t>Text</a:t>
            </a:r>
            <a:r>
              <a:rPr lang="ko-KR" sz="2000" b="1" dirty="0">
                <a:solidFill>
                  <a:srgbClr val="5F497A"/>
                </a:solidFill>
                <a:latin typeface="NanumBarunGothic" panose="020B0603020101020101" pitchFamily="34" charset="-127"/>
                <a:ea typeface="NanumBarunGothic" panose="020B0603020101020101" pitchFamily="34" charset="-127"/>
              </a:rPr>
              <a:t> </a:t>
            </a:r>
            <a:r>
              <a:rPr lang="ko-KR" sz="2000" b="1" dirty="0" err="1">
                <a:solidFill>
                  <a:srgbClr val="5F497A"/>
                </a:solidFill>
                <a:latin typeface="NanumBarunGothic" panose="020B0603020101020101" pitchFamily="34" charset="-127"/>
                <a:ea typeface="NanumBarunGothic" panose="020B0603020101020101" pitchFamily="34" charset="-127"/>
              </a:rPr>
              <a:t>Detection</a:t>
            </a:r>
            <a:endParaRPr sz="2000" b="1" dirty="0">
              <a:solidFill>
                <a:srgbClr val="5F497A"/>
              </a:solidFill>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None/>
            </a:pPr>
            <a:endParaRPr sz="2000" b="1" dirty="0">
              <a:solidFill>
                <a:srgbClr val="5F497A"/>
              </a:solidFill>
              <a:latin typeface="NanumBarunGothic" panose="020B0603020101020101" pitchFamily="34" charset="-127"/>
              <a:ea typeface="NanumBarunGothic" panose="020B0603020101020101" pitchFamily="34" charset="-127"/>
            </a:endParaRPr>
          </a:p>
        </p:txBody>
      </p:sp>
      <p:pic>
        <p:nvPicPr>
          <p:cNvPr id="497" name="Google Shape;497;p16"/>
          <p:cNvPicPr preferRelativeResize="0"/>
          <p:nvPr/>
        </p:nvPicPr>
        <p:blipFill rotWithShape="1">
          <a:blip r:embed="rId5">
            <a:alphaModFix/>
          </a:blip>
          <a:srcRect r="50000"/>
          <a:stretch/>
        </p:blipFill>
        <p:spPr>
          <a:xfrm>
            <a:off x="5024588" y="1987104"/>
            <a:ext cx="3014550" cy="4006800"/>
          </a:xfrm>
          <a:prstGeom prst="rect">
            <a:avLst/>
          </a:prstGeom>
          <a:noFill/>
          <a:ln>
            <a:noFill/>
          </a:ln>
        </p:spPr>
      </p:pic>
      <p:sp>
        <p:nvSpPr>
          <p:cNvPr id="10" name="Google Shape;494;p16">
            <a:extLst>
              <a:ext uri="{FF2B5EF4-FFF2-40B4-BE49-F238E27FC236}">
                <a16:creationId xmlns:a16="http://schemas.microsoft.com/office/drawing/2014/main" id="{044E9109-561A-4141-8CFE-0F5A2FE55ADC}"/>
              </a:ext>
            </a:extLst>
          </p:cNvPr>
          <p:cNvSpPr txBox="1"/>
          <p:nvPr/>
        </p:nvSpPr>
        <p:spPr>
          <a:xfrm>
            <a:off x="3348080" y="33607"/>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04.</a:t>
            </a:r>
            <a:endParaRPr b="1"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chemeClr val="lt1"/>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chemeClr val="lt1"/>
                </a:solidFill>
                <a:latin typeface="NanumSquareRound ExtraBold" panose="020B0600000101010101" pitchFamily="34" charset="-127"/>
                <a:ea typeface="NanumSquareRound ExtraBold" panose="020B0600000101010101" pitchFamily="34" charset="-127"/>
                <a:sym typeface="Arial"/>
              </a:rPr>
              <a:t>텍스트</a:t>
            </a:r>
            <a:endParaRPr b="1" dirty="0">
              <a:latin typeface="NanumSquareRound ExtraBold" panose="020B0600000101010101" pitchFamily="34" charset="-127"/>
              <a:ea typeface="NanumSquareRound ExtraBold" panose="020B0600000101010101" pitchFamily="34" charset="-12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gaa954539fe_5_45" descr="제목 없음-2.jpg"/>
          <p:cNvPicPr preferRelativeResize="0"/>
          <p:nvPr/>
        </p:nvPicPr>
        <p:blipFill rotWithShape="1">
          <a:blip r:embed="rId3">
            <a:alphaModFix/>
          </a:blip>
          <a:srcRect/>
          <a:stretch/>
        </p:blipFill>
        <p:spPr>
          <a:xfrm>
            <a:off x="1950" y="0"/>
            <a:ext cx="9140100" cy="6858000"/>
          </a:xfrm>
          <a:prstGeom prst="rect">
            <a:avLst/>
          </a:prstGeom>
          <a:noFill/>
          <a:ln>
            <a:noFill/>
          </a:ln>
        </p:spPr>
      </p:pic>
      <p:sp>
        <p:nvSpPr>
          <p:cNvPr id="503" name="Google Shape;503;gaa954539fe_5_45"/>
          <p:cNvSpPr/>
          <p:nvPr/>
        </p:nvSpPr>
        <p:spPr>
          <a:xfrm>
            <a:off x="467544" y="1412776"/>
            <a:ext cx="8208900" cy="4824600"/>
          </a:xfrm>
          <a:prstGeom prst="rect">
            <a:avLst/>
          </a:prstGeom>
          <a:solidFill>
            <a:schemeClr val="lt1">
              <a:alpha val="29800"/>
            </a:schemeClr>
          </a:solidFill>
          <a:ln>
            <a:noFill/>
          </a:ln>
          <a:effectLst>
            <a:outerShdw blurRad="50800" dist="38100" dir="2700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04" name="Google Shape;504;gaa954539fe_5_45"/>
          <p:cNvSpPr/>
          <p:nvPr/>
        </p:nvSpPr>
        <p:spPr>
          <a:xfrm>
            <a:off x="496958" y="1498929"/>
            <a:ext cx="8208900" cy="4824600"/>
          </a:xfrm>
          <a:prstGeom prst="rect">
            <a:avLst/>
          </a:prstGeom>
          <a:solidFill>
            <a:schemeClr val="lt1">
              <a:alpha val="29800"/>
            </a:schemeClr>
          </a:solidFill>
          <a:ln>
            <a:noFill/>
          </a:ln>
          <a:effectLst>
            <a:outerShdw blurRad="50800" dist="38100" dir="2700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505" name="Google Shape;505;gaa954539fe_5_45"/>
          <p:cNvSpPr txBox="1"/>
          <p:nvPr/>
        </p:nvSpPr>
        <p:spPr>
          <a:xfrm>
            <a:off x="3348080" y="3184"/>
            <a:ext cx="24786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04.</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rgbClr val="947CB0"/>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rgbClr val="947CB0"/>
                </a:solidFill>
                <a:latin typeface="NanumSquareRound ExtraBold" panose="020B0600000101010101" pitchFamily="34" charset="-127"/>
                <a:ea typeface="NanumSquareRound ExtraBold" panose="020B0600000101010101" pitchFamily="34" charset="-127"/>
                <a:sym typeface="Arial"/>
              </a:rPr>
              <a:t>텍스트</a:t>
            </a:r>
            <a:endParaRPr dirty="0">
              <a:latin typeface="NanumSquareRound ExtraBold" panose="020B0600000101010101" pitchFamily="34" charset="-127"/>
              <a:ea typeface="NanumSquareRound ExtraBold" panose="020B0600000101010101" pitchFamily="34" charset="-127"/>
            </a:endParaRPr>
          </a:p>
        </p:txBody>
      </p:sp>
      <p:pic>
        <p:nvPicPr>
          <p:cNvPr id="507" name="Google Shape;507;gaa954539fe_5_45"/>
          <p:cNvPicPr preferRelativeResize="0"/>
          <p:nvPr/>
        </p:nvPicPr>
        <p:blipFill>
          <a:blip r:embed="rId4">
            <a:alphaModFix amt="83000"/>
          </a:blip>
          <a:stretch>
            <a:fillRect/>
          </a:stretch>
        </p:blipFill>
        <p:spPr>
          <a:xfrm>
            <a:off x="1562925" y="2201475"/>
            <a:ext cx="6076950" cy="3419475"/>
          </a:xfrm>
          <a:prstGeom prst="rect">
            <a:avLst/>
          </a:prstGeom>
          <a:noFill/>
          <a:ln>
            <a:noFill/>
          </a:ln>
          <a:effectLst>
            <a:outerShdw blurRad="57150" dist="19050" dir="5400000" algn="bl" rotWithShape="0">
              <a:srgbClr val="000000">
                <a:alpha val="50000"/>
              </a:srgbClr>
            </a:outerShdw>
          </a:effectLst>
        </p:spPr>
      </p:pic>
      <p:sp>
        <p:nvSpPr>
          <p:cNvPr id="8" name="Google Shape;506;gaa954539fe_5_45">
            <a:extLst>
              <a:ext uri="{FF2B5EF4-FFF2-40B4-BE49-F238E27FC236}">
                <a16:creationId xmlns:a16="http://schemas.microsoft.com/office/drawing/2014/main" id="{612F97B9-D7EA-40D9-BDD9-B71C8B1FE2D0}"/>
              </a:ext>
            </a:extLst>
          </p:cNvPr>
          <p:cNvSpPr txBox="1"/>
          <p:nvPr/>
        </p:nvSpPr>
        <p:spPr>
          <a:xfrm>
            <a:off x="3348080" y="33607"/>
            <a:ext cx="24786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04.</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chemeClr val="lt1"/>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chemeClr val="lt1"/>
                </a:solidFill>
                <a:latin typeface="NanumSquareRound ExtraBold" panose="020B0600000101010101" pitchFamily="34" charset="-127"/>
                <a:ea typeface="NanumSquareRound ExtraBold" panose="020B0600000101010101" pitchFamily="34" charset="-127"/>
                <a:sym typeface="Arial"/>
              </a:rPr>
              <a:t>텍스트</a:t>
            </a:r>
            <a:endParaRPr dirty="0">
              <a:latin typeface="NanumSquareRound ExtraBold" panose="020B0600000101010101" pitchFamily="34" charset="-127"/>
              <a:ea typeface="NanumSquareRound ExtraBold" panose="020B0600000101010101" pitchFamily="34" charset="-12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19"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514" name="Google Shape;514;p19"/>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15" name="Google Shape;515;p19"/>
          <p:cNvSpPr/>
          <p:nvPr/>
        </p:nvSpPr>
        <p:spPr>
          <a:xfrm>
            <a:off x="539552" y="1498929"/>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516" name="Google Shape;516;p19"/>
          <p:cNvSpPr txBox="1"/>
          <p:nvPr/>
        </p:nvSpPr>
        <p:spPr>
          <a:xfrm>
            <a:off x="3348080" y="318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04.</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rgbClr val="947CB0"/>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rgbClr val="947CB0"/>
                </a:solidFill>
                <a:latin typeface="NanumSquareRound ExtraBold" panose="020B0600000101010101" pitchFamily="34" charset="-127"/>
                <a:ea typeface="NanumSquareRound ExtraBold" panose="020B0600000101010101" pitchFamily="34" charset="-127"/>
                <a:sym typeface="Arial"/>
              </a:rPr>
              <a:t>텍스트</a:t>
            </a:r>
            <a:endParaRPr dirty="0">
              <a:latin typeface="NanumSquareRound ExtraBold" panose="020B0600000101010101" pitchFamily="34" charset="-127"/>
              <a:ea typeface="NanumSquareRound ExtraBold" panose="020B0600000101010101" pitchFamily="34" charset="-127"/>
            </a:endParaRPr>
          </a:p>
        </p:txBody>
      </p:sp>
      <p:sp>
        <p:nvSpPr>
          <p:cNvPr id="518" name="Google Shape;518;p19"/>
          <p:cNvSpPr/>
          <p:nvPr/>
        </p:nvSpPr>
        <p:spPr>
          <a:xfrm rot="5400000">
            <a:off x="758460" y="1991293"/>
            <a:ext cx="1403955" cy="1227450"/>
          </a:xfrm>
          <a:prstGeom prst="hexagon">
            <a:avLst>
              <a:gd name="adj" fmla="val 25000"/>
              <a:gd name="vf" fmla="val 115470"/>
            </a:avLst>
          </a:prstGeom>
          <a:noFill/>
          <a:ln w="57150" cap="flat" cmpd="sng">
            <a:solidFill>
              <a:srgbClr val="DAA3C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19" name="Google Shape;519;p19"/>
          <p:cNvSpPr/>
          <p:nvPr/>
        </p:nvSpPr>
        <p:spPr>
          <a:xfrm rot="5400000">
            <a:off x="2415810" y="4898248"/>
            <a:ext cx="1353246" cy="1234690"/>
          </a:xfrm>
          <a:prstGeom prst="hexagon">
            <a:avLst>
              <a:gd name="adj" fmla="val 25000"/>
              <a:gd name="vf" fmla="val 115470"/>
            </a:avLst>
          </a:prstGeom>
          <a:noFill/>
          <a:ln w="57150" cap="flat" cmpd="sng">
            <a:solidFill>
              <a:srgbClr val="A88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20" name="Google Shape;520;p19"/>
          <p:cNvSpPr/>
          <p:nvPr/>
        </p:nvSpPr>
        <p:spPr>
          <a:xfrm rot="5400000">
            <a:off x="4707984" y="1878089"/>
            <a:ext cx="1463744" cy="1261849"/>
          </a:xfrm>
          <a:prstGeom prst="hexagon">
            <a:avLst>
              <a:gd name="adj" fmla="val 25000"/>
              <a:gd name="vf" fmla="val 115470"/>
            </a:avLst>
          </a:prstGeom>
          <a:noFill/>
          <a:ln w="57150" cap="flat" cmpd="sng">
            <a:solidFill>
              <a:srgbClr val="DAA3C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21" name="Google Shape;521;p19"/>
          <p:cNvSpPr/>
          <p:nvPr/>
        </p:nvSpPr>
        <p:spPr>
          <a:xfrm rot="5400000">
            <a:off x="6585280" y="4873414"/>
            <a:ext cx="1432241" cy="1234691"/>
          </a:xfrm>
          <a:prstGeom prst="hexagon">
            <a:avLst>
              <a:gd name="adj" fmla="val 25000"/>
              <a:gd name="vf" fmla="val 115470"/>
            </a:avLst>
          </a:prstGeom>
          <a:noFill/>
          <a:ln w="57150" cap="flat" cmpd="sng">
            <a:solidFill>
              <a:srgbClr val="A88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22" name="Google Shape;522;p19"/>
          <p:cNvSpPr txBox="1"/>
          <p:nvPr/>
        </p:nvSpPr>
        <p:spPr>
          <a:xfrm>
            <a:off x="4353340" y="1492119"/>
            <a:ext cx="21948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800" dirty="0" err="1">
                <a:solidFill>
                  <a:schemeClr val="dk1"/>
                </a:solidFill>
                <a:latin typeface="NanumBarunGothic" panose="020B0603020101020101" pitchFamily="34" charset="-127"/>
                <a:ea typeface="NanumBarunGothic" panose="020B0603020101020101" pitchFamily="34" charset="-127"/>
                <a:sym typeface="Arial"/>
              </a:rPr>
              <a:t>Text</a:t>
            </a:r>
            <a:r>
              <a:rPr lang="ko-KR" sz="1800" dirty="0">
                <a:solidFill>
                  <a:schemeClr val="dk1"/>
                </a:solidFill>
                <a:latin typeface="NanumBarunGothic" panose="020B0603020101020101" pitchFamily="34" charset="-127"/>
                <a:ea typeface="NanumBarunGothic" panose="020B0603020101020101" pitchFamily="34" charset="-127"/>
                <a:sym typeface="Arial"/>
              </a:rPr>
              <a:t> </a:t>
            </a:r>
            <a:r>
              <a:rPr lang="ko-KR" sz="1800" dirty="0" err="1">
                <a:solidFill>
                  <a:schemeClr val="dk1"/>
                </a:solidFill>
                <a:latin typeface="NanumBarunGothic" panose="020B0603020101020101" pitchFamily="34" charset="-127"/>
                <a:ea typeface="NanumBarunGothic" panose="020B0603020101020101" pitchFamily="34" charset="-127"/>
                <a:sym typeface="Arial"/>
              </a:rPr>
              <a:t>recognition</a:t>
            </a:r>
            <a:endParaRPr sz="1800" dirty="0">
              <a:solidFill>
                <a:schemeClr val="dk1"/>
              </a:solidFill>
              <a:latin typeface="NanumBarunGothic" panose="020B0603020101020101" pitchFamily="34" charset="-127"/>
              <a:ea typeface="NanumBarunGothic" panose="020B0603020101020101" pitchFamily="34" charset="-127"/>
              <a:sym typeface="Arial"/>
            </a:endParaRPr>
          </a:p>
        </p:txBody>
      </p:sp>
      <p:pic>
        <p:nvPicPr>
          <p:cNvPr id="523" name="Google Shape;523;p19"/>
          <p:cNvPicPr preferRelativeResize="0"/>
          <p:nvPr/>
        </p:nvPicPr>
        <p:blipFill rotWithShape="1">
          <a:blip r:embed="rId4">
            <a:alphaModFix/>
          </a:blip>
          <a:srcRect l="19288" t="13483" r="69437" b="5475"/>
          <a:stretch/>
        </p:blipFill>
        <p:spPr>
          <a:xfrm>
            <a:off x="1069533" y="2160426"/>
            <a:ext cx="731163" cy="926522"/>
          </a:xfrm>
          <a:prstGeom prst="rect">
            <a:avLst/>
          </a:prstGeom>
          <a:noFill/>
          <a:ln>
            <a:noFill/>
          </a:ln>
        </p:spPr>
      </p:pic>
      <p:pic>
        <p:nvPicPr>
          <p:cNvPr id="524" name="Google Shape;524;p19"/>
          <p:cNvPicPr preferRelativeResize="0"/>
          <p:nvPr/>
        </p:nvPicPr>
        <p:blipFill rotWithShape="1">
          <a:blip r:embed="rId5">
            <a:alphaModFix/>
          </a:blip>
          <a:srcRect l="36310" t="24963" r="47379" b="19496"/>
          <a:stretch/>
        </p:blipFill>
        <p:spPr>
          <a:xfrm>
            <a:off x="2520878" y="5143450"/>
            <a:ext cx="1145294" cy="761951"/>
          </a:xfrm>
          <a:prstGeom prst="rect">
            <a:avLst/>
          </a:prstGeom>
          <a:noFill/>
          <a:ln>
            <a:noFill/>
          </a:ln>
        </p:spPr>
      </p:pic>
      <p:pic>
        <p:nvPicPr>
          <p:cNvPr id="525" name="Google Shape;525;p19"/>
          <p:cNvPicPr preferRelativeResize="0"/>
          <p:nvPr/>
        </p:nvPicPr>
        <p:blipFill rotWithShape="1">
          <a:blip r:embed="rId4">
            <a:alphaModFix/>
          </a:blip>
          <a:srcRect l="59056" t="21064" r="26930" b="13059"/>
          <a:stretch/>
        </p:blipFill>
        <p:spPr>
          <a:xfrm>
            <a:off x="4890398" y="2083663"/>
            <a:ext cx="1095064" cy="850793"/>
          </a:xfrm>
          <a:prstGeom prst="rect">
            <a:avLst/>
          </a:prstGeom>
          <a:noFill/>
          <a:ln>
            <a:noFill/>
          </a:ln>
        </p:spPr>
      </p:pic>
      <p:grpSp>
        <p:nvGrpSpPr>
          <p:cNvPr id="526" name="Google Shape;526;p19"/>
          <p:cNvGrpSpPr/>
          <p:nvPr/>
        </p:nvGrpSpPr>
        <p:grpSpPr>
          <a:xfrm>
            <a:off x="6664176" y="5043611"/>
            <a:ext cx="1050776" cy="944733"/>
            <a:chOff x="4132190" y="2420764"/>
            <a:chExt cx="1833745" cy="1224136"/>
          </a:xfrm>
        </p:grpSpPr>
        <p:pic>
          <p:nvPicPr>
            <p:cNvPr id="527" name="Google Shape;527;p19"/>
            <p:cNvPicPr preferRelativeResize="0"/>
            <p:nvPr/>
          </p:nvPicPr>
          <p:blipFill rotWithShape="1">
            <a:blip r:embed="rId4">
              <a:alphaModFix/>
            </a:blip>
            <a:srcRect l="79812" t="19995" r="5794" b="10660"/>
            <a:stretch/>
          </p:blipFill>
          <p:spPr>
            <a:xfrm>
              <a:off x="4597783" y="2420764"/>
              <a:ext cx="1368152" cy="1224136"/>
            </a:xfrm>
            <a:prstGeom prst="rect">
              <a:avLst/>
            </a:prstGeom>
            <a:noFill/>
            <a:ln>
              <a:noFill/>
            </a:ln>
          </p:spPr>
        </p:pic>
        <p:sp>
          <p:nvSpPr>
            <p:cNvPr id="528" name="Google Shape;528;p19"/>
            <p:cNvSpPr/>
            <p:nvPr/>
          </p:nvSpPr>
          <p:spPr>
            <a:xfrm>
              <a:off x="4132190" y="2667813"/>
              <a:ext cx="735033" cy="808536"/>
            </a:xfrm>
            <a:prstGeom prst="curvedRightArrow">
              <a:avLst>
                <a:gd name="adj1" fmla="val 35874"/>
                <a:gd name="adj2" fmla="val 50000"/>
                <a:gd name="adj3" fmla="val 2500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grpSp>
      <p:cxnSp>
        <p:nvCxnSpPr>
          <p:cNvPr id="529" name="Google Shape;529;p19"/>
          <p:cNvCxnSpPr/>
          <p:nvPr/>
        </p:nvCxnSpPr>
        <p:spPr>
          <a:xfrm>
            <a:off x="640007" y="4149080"/>
            <a:ext cx="8050800" cy="0"/>
          </a:xfrm>
          <a:prstGeom prst="straightConnector1">
            <a:avLst/>
          </a:prstGeom>
          <a:noFill/>
          <a:ln w="57150" cap="flat" cmpd="sng">
            <a:solidFill>
              <a:srgbClr val="7175B5"/>
            </a:solidFill>
            <a:prstDash val="solid"/>
            <a:round/>
            <a:headEnd type="none" w="sm" len="sm"/>
            <a:tailEnd type="none" w="sm" len="sm"/>
          </a:ln>
        </p:spPr>
      </p:cxnSp>
      <p:cxnSp>
        <p:nvCxnSpPr>
          <p:cNvPr id="530" name="Google Shape;530;p19"/>
          <p:cNvCxnSpPr/>
          <p:nvPr/>
        </p:nvCxnSpPr>
        <p:spPr>
          <a:xfrm>
            <a:off x="1441309" y="3320381"/>
            <a:ext cx="0" cy="828699"/>
          </a:xfrm>
          <a:prstGeom prst="straightConnector1">
            <a:avLst/>
          </a:prstGeom>
          <a:noFill/>
          <a:ln w="28575" cap="flat" cmpd="sng">
            <a:solidFill>
              <a:srgbClr val="DAA3C2"/>
            </a:solidFill>
            <a:prstDash val="solid"/>
            <a:round/>
            <a:headEnd type="none" w="sm" len="sm"/>
            <a:tailEnd type="none" w="sm" len="sm"/>
          </a:ln>
        </p:spPr>
      </p:cxnSp>
      <p:sp>
        <p:nvSpPr>
          <p:cNvPr id="531" name="Google Shape;531;p19"/>
          <p:cNvSpPr/>
          <p:nvPr/>
        </p:nvSpPr>
        <p:spPr>
          <a:xfrm>
            <a:off x="1242878" y="4013383"/>
            <a:ext cx="360040" cy="323658"/>
          </a:xfrm>
          <a:prstGeom prst="ellipse">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32" name="Google Shape;532;p19"/>
          <p:cNvSpPr txBox="1"/>
          <p:nvPr/>
        </p:nvSpPr>
        <p:spPr>
          <a:xfrm>
            <a:off x="423468" y="1578537"/>
            <a:ext cx="21948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800" dirty="0" err="1">
                <a:solidFill>
                  <a:schemeClr val="dk1"/>
                </a:solidFill>
                <a:latin typeface="NanumBarunGothic" panose="020B0603020101020101" pitchFamily="34" charset="-127"/>
                <a:ea typeface="NanumBarunGothic" panose="020B0603020101020101" pitchFamily="34" charset="-127"/>
                <a:sym typeface="Arial"/>
              </a:rPr>
              <a:t>Preprocessing</a:t>
            </a:r>
            <a:endParaRPr sz="1800" dirty="0">
              <a:solidFill>
                <a:schemeClr val="dk1"/>
              </a:solidFill>
              <a:latin typeface="NanumBarunGothic" panose="020B0603020101020101" pitchFamily="34" charset="-127"/>
              <a:ea typeface="NanumBarunGothic" panose="020B0603020101020101" pitchFamily="34" charset="-127"/>
              <a:sym typeface="Arial"/>
            </a:endParaRPr>
          </a:p>
        </p:txBody>
      </p:sp>
      <p:cxnSp>
        <p:nvCxnSpPr>
          <p:cNvPr id="533" name="Google Shape;533;p19"/>
          <p:cNvCxnSpPr/>
          <p:nvPr/>
        </p:nvCxnSpPr>
        <p:spPr>
          <a:xfrm>
            <a:off x="3092433" y="4175682"/>
            <a:ext cx="0" cy="637976"/>
          </a:xfrm>
          <a:prstGeom prst="straightConnector1">
            <a:avLst/>
          </a:prstGeom>
          <a:noFill/>
          <a:ln w="28575" cap="flat" cmpd="sng">
            <a:solidFill>
              <a:srgbClr val="A88EBE"/>
            </a:solidFill>
            <a:prstDash val="solid"/>
            <a:round/>
            <a:headEnd type="none" w="sm" len="sm"/>
            <a:tailEnd type="none" w="sm" len="sm"/>
          </a:ln>
        </p:spPr>
      </p:cxnSp>
      <p:sp>
        <p:nvSpPr>
          <p:cNvPr id="534" name="Google Shape;534;p19"/>
          <p:cNvSpPr/>
          <p:nvPr/>
        </p:nvSpPr>
        <p:spPr>
          <a:xfrm>
            <a:off x="2912413" y="4007115"/>
            <a:ext cx="360040" cy="323658"/>
          </a:xfrm>
          <a:prstGeom prst="ellipse">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35" name="Google Shape;535;p19"/>
          <p:cNvSpPr txBox="1"/>
          <p:nvPr/>
        </p:nvSpPr>
        <p:spPr>
          <a:xfrm>
            <a:off x="984093" y="4398898"/>
            <a:ext cx="219482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800" dirty="0">
                <a:solidFill>
                  <a:schemeClr val="dk1"/>
                </a:solidFill>
                <a:latin typeface="NanumBarunGothic" panose="020B0603020101020101" pitchFamily="34" charset="-127"/>
                <a:ea typeface="NanumBarunGothic" panose="020B0603020101020101" pitchFamily="34" charset="-127"/>
                <a:sym typeface="Arial"/>
              </a:rPr>
              <a:t>LSTM</a:t>
            </a:r>
            <a:endParaRPr dirty="0">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None/>
            </a:pPr>
            <a:r>
              <a:rPr lang="ko-KR" sz="1800" dirty="0" err="1">
                <a:solidFill>
                  <a:schemeClr val="dk1"/>
                </a:solidFill>
                <a:latin typeface="NanumBarunGothic" panose="020B0603020101020101" pitchFamily="34" charset="-127"/>
                <a:ea typeface="NanumBarunGothic" panose="020B0603020101020101" pitchFamily="34" charset="-127"/>
                <a:sym typeface="Arial"/>
              </a:rPr>
              <a:t>Line-detector</a:t>
            </a:r>
            <a:endParaRPr sz="1800" dirty="0">
              <a:solidFill>
                <a:schemeClr val="dk1"/>
              </a:solidFill>
              <a:latin typeface="NanumBarunGothic" panose="020B0603020101020101" pitchFamily="34" charset="-127"/>
              <a:ea typeface="NanumBarunGothic" panose="020B0603020101020101" pitchFamily="34" charset="-127"/>
              <a:sym typeface="Arial"/>
            </a:endParaRPr>
          </a:p>
        </p:txBody>
      </p:sp>
      <p:cxnSp>
        <p:nvCxnSpPr>
          <p:cNvPr id="536" name="Google Shape;536;p19"/>
          <p:cNvCxnSpPr/>
          <p:nvPr/>
        </p:nvCxnSpPr>
        <p:spPr>
          <a:xfrm>
            <a:off x="5386705" y="3258524"/>
            <a:ext cx="0" cy="828699"/>
          </a:xfrm>
          <a:prstGeom prst="straightConnector1">
            <a:avLst/>
          </a:prstGeom>
          <a:noFill/>
          <a:ln w="28575" cap="flat" cmpd="sng">
            <a:solidFill>
              <a:srgbClr val="DAA3C2"/>
            </a:solidFill>
            <a:prstDash val="solid"/>
            <a:round/>
            <a:headEnd type="none" w="sm" len="sm"/>
            <a:tailEnd type="none" w="sm" len="sm"/>
          </a:ln>
        </p:spPr>
      </p:cxnSp>
      <p:sp>
        <p:nvSpPr>
          <p:cNvPr id="537" name="Google Shape;537;p19"/>
          <p:cNvSpPr/>
          <p:nvPr/>
        </p:nvSpPr>
        <p:spPr>
          <a:xfrm>
            <a:off x="5188274" y="3951526"/>
            <a:ext cx="360040" cy="323658"/>
          </a:xfrm>
          <a:prstGeom prst="ellipse">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538" name="Google Shape;538;p19"/>
          <p:cNvCxnSpPr/>
          <p:nvPr/>
        </p:nvCxnSpPr>
        <p:spPr>
          <a:xfrm>
            <a:off x="7301401" y="4136663"/>
            <a:ext cx="0" cy="637976"/>
          </a:xfrm>
          <a:prstGeom prst="straightConnector1">
            <a:avLst/>
          </a:prstGeom>
          <a:noFill/>
          <a:ln w="28575" cap="flat" cmpd="sng">
            <a:solidFill>
              <a:srgbClr val="A88EBE"/>
            </a:solidFill>
            <a:prstDash val="solid"/>
            <a:round/>
            <a:headEnd type="none" w="sm" len="sm"/>
            <a:tailEnd type="none" w="sm" len="sm"/>
          </a:ln>
        </p:spPr>
      </p:cxnSp>
      <p:sp>
        <p:nvSpPr>
          <p:cNvPr id="539" name="Google Shape;539;p19"/>
          <p:cNvSpPr/>
          <p:nvPr/>
        </p:nvSpPr>
        <p:spPr>
          <a:xfrm>
            <a:off x="7121381" y="3968096"/>
            <a:ext cx="360040" cy="323658"/>
          </a:xfrm>
          <a:prstGeom prst="ellipse">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40" name="Google Shape;540;p19"/>
          <p:cNvSpPr txBox="1"/>
          <p:nvPr/>
        </p:nvSpPr>
        <p:spPr>
          <a:xfrm>
            <a:off x="5005372" y="4559541"/>
            <a:ext cx="21948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800" dirty="0">
                <a:solidFill>
                  <a:schemeClr val="dk1"/>
                </a:solidFill>
                <a:latin typeface="NanumBarunGothic" panose="020B0603020101020101" pitchFamily="34" charset="-127"/>
                <a:ea typeface="NanumBarunGothic" panose="020B0603020101020101" pitchFamily="34" charset="-127"/>
                <a:sym typeface="Arial"/>
              </a:rPr>
              <a:t>Post-</a:t>
            </a:r>
            <a:r>
              <a:rPr lang="ko-KR" sz="1800" dirty="0" err="1">
                <a:solidFill>
                  <a:schemeClr val="dk1"/>
                </a:solidFill>
                <a:latin typeface="NanumBarunGothic" panose="020B0603020101020101" pitchFamily="34" charset="-127"/>
                <a:ea typeface="NanumBarunGothic" panose="020B0603020101020101" pitchFamily="34" charset="-127"/>
                <a:sym typeface="Arial"/>
              </a:rPr>
              <a:t>processing</a:t>
            </a:r>
            <a:endParaRPr sz="1800" dirty="0">
              <a:solidFill>
                <a:schemeClr val="dk1"/>
              </a:solidFill>
              <a:latin typeface="NanumBarunGothic" panose="020B0603020101020101" pitchFamily="34" charset="-127"/>
              <a:ea typeface="NanumBarunGothic" panose="020B0603020101020101" pitchFamily="34" charset="-127"/>
              <a:sym typeface="Arial"/>
            </a:endParaRPr>
          </a:p>
        </p:txBody>
      </p:sp>
      <p:sp>
        <p:nvSpPr>
          <p:cNvPr id="30" name="Google Shape;517;p19">
            <a:extLst>
              <a:ext uri="{FF2B5EF4-FFF2-40B4-BE49-F238E27FC236}">
                <a16:creationId xmlns:a16="http://schemas.microsoft.com/office/drawing/2014/main" id="{D9B382F7-118B-466C-B331-F05B703E434D}"/>
              </a:ext>
            </a:extLst>
          </p:cNvPr>
          <p:cNvSpPr txBox="1"/>
          <p:nvPr/>
        </p:nvSpPr>
        <p:spPr>
          <a:xfrm>
            <a:off x="3348080" y="33607"/>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04.</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chemeClr val="lt1"/>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chemeClr val="lt1"/>
                </a:solidFill>
                <a:latin typeface="NanumSquareRound ExtraBold" panose="020B0600000101010101" pitchFamily="34" charset="-127"/>
                <a:ea typeface="NanumSquareRound ExtraBold" panose="020B0600000101010101" pitchFamily="34" charset="-127"/>
                <a:sym typeface="Arial"/>
              </a:rPr>
              <a:t>텍스트</a:t>
            </a:r>
            <a:endParaRPr dirty="0">
              <a:latin typeface="NanumSquareRound ExtraBold" panose="020B0600000101010101" pitchFamily="34" charset="-127"/>
              <a:ea typeface="NanumSquareRound ExtraBold" panose="020B0600000101010101" pitchFamily="34"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20"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563" name="Google Shape;563;p20"/>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64" name="Google Shape;564;p20"/>
          <p:cNvSpPr/>
          <p:nvPr/>
        </p:nvSpPr>
        <p:spPr>
          <a:xfrm>
            <a:off x="482982" y="151126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565" name="Google Shape;565;p20"/>
          <p:cNvSpPr txBox="1"/>
          <p:nvPr/>
        </p:nvSpPr>
        <p:spPr>
          <a:xfrm>
            <a:off x="3348080" y="318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ea typeface="NanumSquareRound ExtraBold" panose="020B0600000101010101" pitchFamily="34" charset="-127"/>
                <a:sym typeface="Arial"/>
              </a:rPr>
              <a:t>04.</a:t>
            </a:r>
            <a:endParaRPr dirty="0"/>
          </a:p>
          <a:p>
            <a:pPr marL="0" marR="0" lvl="0" indent="0" algn="ctr" rtl="0">
              <a:spcBef>
                <a:spcPts val="0"/>
              </a:spcBef>
              <a:spcAft>
                <a:spcPts val="0"/>
              </a:spcAft>
              <a:buNone/>
            </a:pPr>
            <a:r>
              <a:rPr lang="ko-KR" sz="2000" b="1" dirty="0">
                <a:solidFill>
                  <a:srgbClr val="947CB0"/>
                </a:solidFill>
                <a:ea typeface="NanumSquareRound ExtraBold" panose="020B0600000101010101" pitchFamily="34" charset="-127"/>
                <a:sym typeface="Arial"/>
              </a:rPr>
              <a:t>프로젝트 수행 결과</a:t>
            </a:r>
            <a:endParaRPr sz="2000" b="1" dirty="0">
              <a:solidFill>
                <a:srgbClr val="947CB0"/>
              </a:solidFill>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rgbClr val="947CB0"/>
                </a:solidFill>
                <a:ea typeface="NanumSquareRound ExtraBold" panose="020B0600000101010101" pitchFamily="34" charset="-127"/>
                <a:sym typeface="Arial"/>
              </a:rPr>
              <a:t>텍스트</a:t>
            </a:r>
            <a:endParaRPr dirty="0"/>
          </a:p>
        </p:txBody>
      </p:sp>
      <p:sp>
        <p:nvSpPr>
          <p:cNvPr id="566" name="Google Shape;566;p20"/>
          <p:cNvSpPr txBox="1"/>
          <p:nvPr/>
        </p:nvSpPr>
        <p:spPr>
          <a:xfrm>
            <a:off x="3348080" y="33607"/>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04.</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chemeClr val="lt1"/>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chemeClr val="lt1"/>
                </a:solidFill>
                <a:latin typeface="NanumSquareRound ExtraBold" panose="020B0600000101010101" pitchFamily="34" charset="-127"/>
                <a:ea typeface="NanumSquareRound ExtraBold" panose="020B0600000101010101" pitchFamily="34" charset="-127"/>
                <a:sym typeface="Arial"/>
              </a:rPr>
              <a:t>텍스트</a:t>
            </a:r>
            <a:endParaRPr dirty="0">
              <a:latin typeface="NanumSquareRound ExtraBold" panose="020B0600000101010101" pitchFamily="34" charset="-127"/>
              <a:ea typeface="NanumSquareRound ExtraBold" panose="020B0600000101010101" pitchFamily="34" charset="-127"/>
            </a:endParaRPr>
          </a:p>
        </p:txBody>
      </p:sp>
      <p:sp>
        <p:nvSpPr>
          <p:cNvPr id="567" name="Google Shape;567;p20"/>
          <p:cNvSpPr/>
          <p:nvPr/>
        </p:nvSpPr>
        <p:spPr>
          <a:xfrm>
            <a:off x="3607685" y="2017780"/>
            <a:ext cx="1861906" cy="756071"/>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err="1">
                <a:solidFill>
                  <a:schemeClr val="lt1"/>
                </a:solidFill>
                <a:latin typeface="NanumBarunGothic" panose="020B0603020101020101" pitchFamily="34" charset="-127"/>
                <a:ea typeface="NanumBarunGothic" panose="020B0603020101020101" pitchFamily="34" charset="-127"/>
                <a:cs typeface="Malgun Gothic"/>
                <a:sym typeface="Malgun Gothic"/>
              </a:rPr>
              <a:t>Image</a:t>
            </a:r>
            <a:r>
              <a:rPr lang="ko-KR" sz="1800" dirty="0">
                <a:solidFill>
                  <a:schemeClr val="lt1"/>
                </a:solidFill>
                <a:latin typeface="NanumBarunGothic" panose="020B0603020101020101" pitchFamily="34" charset="-127"/>
                <a:ea typeface="NanumBarunGothic" panose="020B0603020101020101" pitchFamily="34" charset="-127"/>
                <a:cs typeface="Malgun Gothic"/>
                <a:sym typeface="Malgun Gothic"/>
              </a:rPr>
              <a:t> </a:t>
            </a:r>
            <a:r>
              <a:rPr lang="ko-KR" sz="1800" dirty="0" err="1">
                <a:solidFill>
                  <a:schemeClr val="lt1"/>
                </a:solidFill>
                <a:latin typeface="NanumBarunGothic" panose="020B0603020101020101" pitchFamily="34" charset="-127"/>
                <a:ea typeface="NanumBarunGothic" panose="020B0603020101020101" pitchFamily="34" charset="-127"/>
                <a:cs typeface="Malgun Gothic"/>
                <a:sym typeface="Malgun Gothic"/>
              </a:rPr>
              <a:t>Filtering</a:t>
            </a:r>
            <a:endParaRPr sz="1800" dirty="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cxnSp>
        <p:nvCxnSpPr>
          <p:cNvPr id="568" name="Google Shape;568;p20"/>
          <p:cNvCxnSpPr/>
          <p:nvPr/>
        </p:nvCxnSpPr>
        <p:spPr>
          <a:xfrm rot="-5400000">
            <a:off x="2741032" y="2865760"/>
            <a:ext cx="1400700" cy="290100"/>
          </a:xfrm>
          <a:prstGeom prst="bentConnector3">
            <a:avLst>
              <a:gd name="adj1" fmla="val 0"/>
            </a:avLst>
          </a:prstGeom>
          <a:noFill/>
          <a:ln w="19050" cap="flat" cmpd="sng">
            <a:solidFill>
              <a:srgbClr val="A88EBE"/>
            </a:solidFill>
            <a:prstDash val="solid"/>
            <a:round/>
            <a:headEnd type="none" w="sm" len="sm"/>
            <a:tailEnd type="none" w="sm" len="sm"/>
          </a:ln>
        </p:spPr>
      </p:cxnSp>
      <p:cxnSp>
        <p:nvCxnSpPr>
          <p:cNvPr id="569" name="Google Shape;569;p20"/>
          <p:cNvCxnSpPr/>
          <p:nvPr/>
        </p:nvCxnSpPr>
        <p:spPr>
          <a:xfrm rot="-5400000" flipH="1">
            <a:off x="2741032" y="4266460"/>
            <a:ext cx="1400700" cy="290100"/>
          </a:xfrm>
          <a:prstGeom prst="bentConnector3">
            <a:avLst>
              <a:gd name="adj1" fmla="val 0"/>
            </a:avLst>
          </a:prstGeom>
          <a:noFill/>
          <a:ln w="19050" cap="flat" cmpd="sng">
            <a:solidFill>
              <a:srgbClr val="A88EBE"/>
            </a:solidFill>
            <a:prstDash val="solid"/>
            <a:round/>
            <a:headEnd type="none" w="sm" len="sm"/>
            <a:tailEnd type="none" w="sm" len="sm"/>
          </a:ln>
        </p:spPr>
      </p:cxnSp>
      <p:pic>
        <p:nvPicPr>
          <p:cNvPr id="570" name="Google Shape;570;p20"/>
          <p:cNvPicPr preferRelativeResize="0"/>
          <p:nvPr/>
        </p:nvPicPr>
        <p:blipFill rotWithShape="1">
          <a:blip r:embed="rId4">
            <a:alphaModFix/>
          </a:blip>
          <a:srcRect/>
          <a:stretch/>
        </p:blipFill>
        <p:spPr>
          <a:xfrm rot="1432775">
            <a:off x="1526156" y="2851947"/>
            <a:ext cx="1242384" cy="1286622"/>
          </a:xfrm>
          <a:prstGeom prst="rect">
            <a:avLst/>
          </a:prstGeom>
          <a:noFill/>
          <a:ln>
            <a:noFill/>
          </a:ln>
        </p:spPr>
      </p:pic>
      <p:cxnSp>
        <p:nvCxnSpPr>
          <p:cNvPr id="571" name="Google Shape;571;p20"/>
          <p:cNvCxnSpPr/>
          <p:nvPr/>
        </p:nvCxnSpPr>
        <p:spPr>
          <a:xfrm rot="10800000">
            <a:off x="2773087" y="3708292"/>
            <a:ext cx="648072" cy="0"/>
          </a:xfrm>
          <a:prstGeom prst="straightConnector1">
            <a:avLst/>
          </a:prstGeom>
          <a:noFill/>
          <a:ln w="28575" cap="flat" cmpd="sng">
            <a:solidFill>
              <a:srgbClr val="A88EBE"/>
            </a:solidFill>
            <a:prstDash val="solid"/>
            <a:round/>
            <a:headEnd type="none" w="sm" len="sm"/>
            <a:tailEnd type="none" w="sm" len="sm"/>
          </a:ln>
        </p:spPr>
      </p:cxnSp>
      <p:pic>
        <p:nvPicPr>
          <p:cNvPr id="572" name="Google Shape;572;p20"/>
          <p:cNvPicPr preferRelativeResize="0"/>
          <p:nvPr/>
        </p:nvPicPr>
        <p:blipFill rotWithShape="1">
          <a:blip r:embed="rId4">
            <a:alphaModFix/>
          </a:blip>
          <a:srcRect/>
          <a:stretch/>
        </p:blipFill>
        <p:spPr>
          <a:xfrm>
            <a:off x="6098400" y="4316400"/>
            <a:ext cx="1242384" cy="1286622"/>
          </a:xfrm>
          <a:prstGeom prst="rect">
            <a:avLst/>
          </a:prstGeom>
          <a:noFill/>
          <a:ln>
            <a:noFill/>
          </a:ln>
        </p:spPr>
      </p:pic>
      <p:cxnSp>
        <p:nvCxnSpPr>
          <p:cNvPr id="573" name="Google Shape;573;p20"/>
          <p:cNvCxnSpPr/>
          <p:nvPr/>
        </p:nvCxnSpPr>
        <p:spPr>
          <a:xfrm rot="10800000">
            <a:off x="5469591" y="2395815"/>
            <a:ext cx="648072" cy="0"/>
          </a:xfrm>
          <a:prstGeom prst="straightConnector1">
            <a:avLst/>
          </a:prstGeom>
          <a:noFill/>
          <a:ln w="28575" cap="flat" cmpd="sng">
            <a:solidFill>
              <a:srgbClr val="A88EBE"/>
            </a:solidFill>
            <a:prstDash val="solid"/>
            <a:round/>
            <a:headEnd type="none" w="sm" len="sm"/>
            <a:tailEnd type="none" w="sm" len="sm"/>
          </a:ln>
        </p:spPr>
      </p:cxnSp>
      <p:cxnSp>
        <p:nvCxnSpPr>
          <p:cNvPr id="574" name="Google Shape;574;p20"/>
          <p:cNvCxnSpPr/>
          <p:nvPr/>
        </p:nvCxnSpPr>
        <p:spPr>
          <a:xfrm rot="10800000">
            <a:off x="4785531" y="4944637"/>
            <a:ext cx="648072" cy="0"/>
          </a:xfrm>
          <a:prstGeom prst="straightConnector1">
            <a:avLst/>
          </a:prstGeom>
          <a:noFill/>
          <a:ln w="28575" cap="flat" cmpd="sng">
            <a:solidFill>
              <a:srgbClr val="A88EBE"/>
            </a:solidFill>
            <a:prstDash val="solid"/>
            <a:round/>
            <a:headEnd type="none" w="sm" len="sm"/>
            <a:tailEnd type="none" w="sm" len="sm"/>
          </a:ln>
        </p:spPr>
      </p:cxnSp>
      <p:sp>
        <p:nvSpPr>
          <p:cNvPr id="575" name="Google Shape;575;p20"/>
          <p:cNvSpPr/>
          <p:nvPr/>
        </p:nvSpPr>
        <p:spPr>
          <a:xfrm>
            <a:off x="3586432" y="4633421"/>
            <a:ext cx="1861906" cy="756071"/>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err="1">
                <a:solidFill>
                  <a:schemeClr val="lt1"/>
                </a:solidFill>
                <a:latin typeface="NanumBarunGothic" panose="020B0603020101020101" pitchFamily="34" charset="-127"/>
                <a:ea typeface="NanumBarunGothic" panose="020B0603020101020101" pitchFamily="34" charset="-127"/>
                <a:cs typeface="Malgun Gothic"/>
                <a:sym typeface="Malgun Gothic"/>
              </a:rPr>
              <a:t>Image</a:t>
            </a:r>
            <a:r>
              <a:rPr lang="ko-KR" sz="1800" dirty="0">
                <a:solidFill>
                  <a:schemeClr val="lt1"/>
                </a:solidFill>
                <a:latin typeface="NanumBarunGothic" panose="020B0603020101020101" pitchFamily="34" charset="-127"/>
                <a:ea typeface="NanumBarunGothic" panose="020B0603020101020101" pitchFamily="34" charset="-127"/>
                <a:cs typeface="Malgun Gothic"/>
                <a:sym typeface="Malgun Gothic"/>
              </a:rPr>
              <a:t> </a:t>
            </a:r>
            <a:r>
              <a:rPr lang="ko-KR" sz="1800" dirty="0" err="1">
                <a:solidFill>
                  <a:schemeClr val="lt1"/>
                </a:solidFill>
                <a:latin typeface="NanumBarunGothic" panose="020B0603020101020101" pitchFamily="34" charset="-127"/>
                <a:ea typeface="NanumBarunGothic" panose="020B0603020101020101" pitchFamily="34" charset="-127"/>
                <a:cs typeface="Malgun Gothic"/>
                <a:sym typeface="Malgun Gothic"/>
              </a:rPr>
              <a:t>Rotation</a:t>
            </a:r>
            <a:endParaRPr dirty="0">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None/>
            </a:pPr>
            <a:r>
              <a:rPr lang="ko-KR" sz="1400" i="1" dirty="0">
                <a:solidFill>
                  <a:schemeClr val="lt1"/>
                </a:solidFill>
                <a:latin typeface="NanumBarunGothic" panose="020B0603020101020101" pitchFamily="34" charset="-127"/>
                <a:ea typeface="NanumBarunGothic" panose="020B0603020101020101" pitchFamily="34" charset="-127"/>
                <a:cs typeface="Malgun Gothic"/>
                <a:sym typeface="Malgun Gothic"/>
              </a:rPr>
              <a:t>(</a:t>
            </a:r>
            <a:r>
              <a:rPr lang="ko-KR" sz="1400" i="1" dirty="0" err="1">
                <a:solidFill>
                  <a:schemeClr val="lt1"/>
                </a:solidFill>
                <a:latin typeface="NanumBarunGothic" panose="020B0603020101020101" pitchFamily="34" charset="-127"/>
                <a:ea typeface="NanumBarunGothic" panose="020B0603020101020101" pitchFamily="34" charset="-127"/>
                <a:cs typeface="Malgun Gothic"/>
                <a:sym typeface="Malgun Gothic"/>
              </a:rPr>
              <a:t>Deskew</a:t>
            </a:r>
            <a:r>
              <a:rPr lang="ko-KR" sz="1400" i="1" dirty="0">
                <a:solidFill>
                  <a:schemeClr val="lt1"/>
                </a:solidFill>
                <a:latin typeface="NanumBarunGothic" panose="020B0603020101020101" pitchFamily="34" charset="-127"/>
                <a:ea typeface="NanumBarunGothic" panose="020B0603020101020101" pitchFamily="34" charset="-127"/>
                <a:cs typeface="Malgun Gothic"/>
                <a:sym typeface="Malgun Gothic"/>
              </a:rPr>
              <a:t>)</a:t>
            </a:r>
            <a:endParaRPr sz="1400" i="1" dirty="0">
              <a:solidFill>
                <a:schemeClr val="lt1"/>
              </a:solidFill>
              <a:latin typeface="NanumBarunGothic" panose="020B0603020101020101" pitchFamily="34" charset="-127"/>
              <a:ea typeface="NanumBarunGothic" panose="020B0603020101020101" pitchFamily="34" charset="-127"/>
              <a:cs typeface="Malgun Gothic"/>
              <a:sym typeface="Malgun Gothic"/>
            </a:endParaRPr>
          </a:p>
        </p:txBody>
      </p:sp>
      <p:pic>
        <p:nvPicPr>
          <p:cNvPr id="576" name="Google Shape;576;p20"/>
          <p:cNvPicPr preferRelativeResize="0"/>
          <p:nvPr/>
        </p:nvPicPr>
        <p:blipFill rotWithShape="1">
          <a:blip r:embed="rId5">
            <a:alphaModFix/>
          </a:blip>
          <a:srcRect l="19945" t="14259" r="69393" b="6299"/>
          <a:stretch/>
        </p:blipFill>
        <p:spPr>
          <a:xfrm rot="1277118">
            <a:off x="6073701" y="1888208"/>
            <a:ext cx="1139969" cy="1349827"/>
          </a:xfrm>
          <a:prstGeom prst="rect">
            <a:avLst/>
          </a:prstGeom>
          <a:noFill/>
          <a:ln>
            <a:noFill/>
          </a:ln>
        </p:spPr>
      </p:pic>
      <p:cxnSp>
        <p:nvCxnSpPr>
          <p:cNvPr id="17" name="Google Shape;573;p20">
            <a:extLst>
              <a:ext uri="{FF2B5EF4-FFF2-40B4-BE49-F238E27FC236}">
                <a16:creationId xmlns:a16="http://schemas.microsoft.com/office/drawing/2014/main" id="{313C6E55-670D-4D91-9A1A-5EC7F2AB18E8}"/>
              </a:ext>
            </a:extLst>
          </p:cNvPr>
          <p:cNvCxnSpPr/>
          <p:nvPr/>
        </p:nvCxnSpPr>
        <p:spPr>
          <a:xfrm rot="10800000">
            <a:off x="5433603" y="4984393"/>
            <a:ext cx="648072" cy="0"/>
          </a:xfrm>
          <a:prstGeom prst="straightConnector1">
            <a:avLst/>
          </a:prstGeom>
          <a:noFill/>
          <a:ln w="28575" cap="flat" cmpd="sng">
            <a:solidFill>
              <a:srgbClr val="A88EBE"/>
            </a:solidFill>
            <a:prstDash val="solid"/>
            <a:round/>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21"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583" name="Google Shape;583;p21"/>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84" name="Google Shape;584;p21"/>
          <p:cNvSpPr/>
          <p:nvPr/>
        </p:nvSpPr>
        <p:spPr>
          <a:xfrm>
            <a:off x="482982" y="151126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585" name="Google Shape;585;p21"/>
          <p:cNvSpPr txBox="1"/>
          <p:nvPr/>
        </p:nvSpPr>
        <p:spPr>
          <a:xfrm>
            <a:off x="3348080" y="3184"/>
            <a:ext cx="2808096" cy="12926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a:solidFill>
                  <a:srgbClr val="947CB0"/>
                </a:solidFill>
                <a:latin typeface="Arial"/>
                <a:ea typeface="Arial"/>
                <a:cs typeface="Arial"/>
                <a:sym typeface="Arial"/>
              </a:rPr>
              <a:t>04.</a:t>
            </a:r>
            <a:endParaRPr/>
          </a:p>
          <a:p>
            <a:pPr marL="0" marR="0" lvl="0" indent="0" algn="ctr" rtl="0">
              <a:spcBef>
                <a:spcPts val="0"/>
              </a:spcBef>
              <a:spcAft>
                <a:spcPts val="0"/>
              </a:spcAft>
              <a:buNone/>
            </a:pPr>
            <a:r>
              <a:rPr lang="ko-KR" sz="2000" b="1">
                <a:solidFill>
                  <a:srgbClr val="947CB0"/>
                </a:solidFill>
                <a:latin typeface="Arial"/>
                <a:ea typeface="Arial"/>
                <a:cs typeface="Arial"/>
                <a:sym typeface="Arial"/>
              </a:rPr>
              <a:t>프로젝트 수행 결과</a:t>
            </a:r>
            <a:endParaRPr sz="2000" b="1">
              <a:solidFill>
                <a:srgbClr val="947CB0"/>
              </a:solidFill>
              <a:latin typeface="Arial"/>
              <a:ea typeface="Arial"/>
              <a:cs typeface="Arial"/>
              <a:sym typeface="Arial"/>
            </a:endParaRPr>
          </a:p>
          <a:p>
            <a:pPr marL="0" marR="0" lvl="0" indent="0" algn="ctr" rtl="0">
              <a:spcBef>
                <a:spcPts val="0"/>
              </a:spcBef>
              <a:spcAft>
                <a:spcPts val="0"/>
              </a:spcAft>
              <a:buNone/>
            </a:pPr>
            <a:r>
              <a:rPr lang="ko-KR" sz="1800" b="1">
                <a:solidFill>
                  <a:srgbClr val="947CB0"/>
                </a:solidFill>
                <a:latin typeface="Arial"/>
                <a:ea typeface="Arial"/>
                <a:cs typeface="Arial"/>
                <a:sym typeface="Arial"/>
              </a:rPr>
              <a:t>텍스트-Image Filtering</a:t>
            </a:r>
            <a:endParaRPr sz="1800" b="1">
              <a:solidFill>
                <a:srgbClr val="947CB0"/>
              </a:solidFill>
              <a:latin typeface="Arial"/>
              <a:ea typeface="Arial"/>
              <a:cs typeface="Arial"/>
              <a:sym typeface="Arial"/>
            </a:endParaRPr>
          </a:p>
        </p:txBody>
      </p:sp>
      <p:sp>
        <p:nvSpPr>
          <p:cNvPr id="586" name="Google Shape;586;p21"/>
          <p:cNvSpPr txBox="1"/>
          <p:nvPr/>
        </p:nvSpPr>
        <p:spPr>
          <a:xfrm>
            <a:off x="3348080" y="52034"/>
            <a:ext cx="2808096" cy="12926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04.</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chemeClr val="lt1"/>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chemeClr val="lt1"/>
                </a:solidFill>
                <a:latin typeface="NanumSquareRound ExtraBold" panose="020B0600000101010101" pitchFamily="34" charset="-127"/>
                <a:ea typeface="NanumSquareRound ExtraBold" panose="020B0600000101010101" pitchFamily="34" charset="-127"/>
                <a:sym typeface="Arial"/>
              </a:rPr>
              <a:t>텍스트-</a:t>
            </a:r>
            <a:r>
              <a:rPr lang="ko-KR" sz="1800" b="1" dirty="0" err="1">
                <a:solidFill>
                  <a:schemeClr val="lt1"/>
                </a:solidFill>
                <a:latin typeface="NanumSquareRound ExtraBold" panose="020B0600000101010101" pitchFamily="34" charset="-127"/>
                <a:ea typeface="NanumSquareRound ExtraBold" panose="020B0600000101010101" pitchFamily="34" charset="-127"/>
                <a:sym typeface="Arial"/>
              </a:rPr>
              <a:t>Image</a:t>
            </a:r>
            <a:r>
              <a:rPr lang="ko-KR" sz="1800" b="1" dirty="0">
                <a:solidFill>
                  <a:schemeClr val="lt1"/>
                </a:solidFill>
                <a:latin typeface="NanumSquareRound ExtraBold" panose="020B0600000101010101" pitchFamily="34" charset="-127"/>
                <a:ea typeface="NanumSquareRound ExtraBold" panose="020B0600000101010101" pitchFamily="34" charset="-127"/>
                <a:sym typeface="Arial"/>
              </a:rPr>
              <a:t> </a:t>
            </a:r>
            <a:r>
              <a:rPr lang="ko-KR" sz="1800" b="1" dirty="0" err="1">
                <a:solidFill>
                  <a:schemeClr val="lt1"/>
                </a:solidFill>
                <a:latin typeface="NanumSquareRound ExtraBold" panose="020B0600000101010101" pitchFamily="34" charset="-127"/>
                <a:ea typeface="NanumSquareRound ExtraBold" panose="020B0600000101010101" pitchFamily="34" charset="-127"/>
                <a:sym typeface="Arial"/>
              </a:rPr>
              <a:t>Filtering</a:t>
            </a:r>
            <a:endParaRPr sz="180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pic>
        <p:nvPicPr>
          <p:cNvPr id="587" name="Google Shape;587;p21"/>
          <p:cNvPicPr preferRelativeResize="0"/>
          <p:nvPr/>
        </p:nvPicPr>
        <p:blipFill rotWithShape="1">
          <a:blip r:embed="rId4">
            <a:alphaModFix/>
          </a:blip>
          <a:srcRect l="5645" t="14059" r="6138" b="21030"/>
          <a:stretch/>
        </p:blipFill>
        <p:spPr>
          <a:xfrm>
            <a:off x="856331" y="1517916"/>
            <a:ext cx="2282131" cy="1258430"/>
          </a:xfrm>
          <a:prstGeom prst="rect">
            <a:avLst/>
          </a:prstGeom>
          <a:noFill/>
          <a:ln>
            <a:noFill/>
          </a:ln>
        </p:spPr>
      </p:pic>
      <p:sp>
        <p:nvSpPr>
          <p:cNvPr id="588" name="Google Shape;588;p21"/>
          <p:cNvSpPr txBox="1"/>
          <p:nvPr/>
        </p:nvSpPr>
        <p:spPr>
          <a:xfrm>
            <a:off x="989328" y="2746039"/>
            <a:ext cx="2016000" cy="31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Arial"/>
                <a:ea typeface="Arial"/>
                <a:cs typeface="Arial"/>
                <a:sym typeface="Arial"/>
              </a:rPr>
              <a:t>original</a:t>
            </a:r>
            <a:endParaRPr sz="1400" b="0" i="0" u="none" strike="noStrike" cap="none">
              <a:solidFill>
                <a:srgbClr val="000000"/>
              </a:solidFill>
              <a:latin typeface="Arial"/>
              <a:ea typeface="Arial"/>
              <a:cs typeface="Arial"/>
              <a:sym typeface="Arial"/>
            </a:endParaRPr>
          </a:p>
        </p:txBody>
      </p:sp>
      <p:pic>
        <p:nvPicPr>
          <p:cNvPr id="589" name="Google Shape;589;p21"/>
          <p:cNvPicPr preferRelativeResize="0"/>
          <p:nvPr/>
        </p:nvPicPr>
        <p:blipFill rotWithShape="1">
          <a:blip r:embed="rId5">
            <a:alphaModFix/>
          </a:blip>
          <a:srcRect l="5570" t="14446" r="6431" b="21144"/>
          <a:stretch/>
        </p:blipFill>
        <p:spPr>
          <a:xfrm>
            <a:off x="3430849" y="1517261"/>
            <a:ext cx="2282131" cy="1259737"/>
          </a:xfrm>
          <a:prstGeom prst="rect">
            <a:avLst/>
          </a:prstGeom>
          <a:noFill/>
          <a:ln>
            <a:noFill/>
          </a:ln>
        </p:spPr>
      </p:pic>
      <p:sp>
        <p:nvSpPr>
          <p:cNvPr id="590" name="Google Shape;590;p21"/>
          <p:cNvSpPr txBox="1"/>
          <p:nvPr/>
        </p:nvSpPr>
        <p:spPr>
          <a:xfrm>
            <a:off x="3563846" y="2746039"/>
            <a:ext cx="2016000" cy="31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Arial"/>
                <a:ea typeface="Arial"/>
                <a:cs typeface="Arial"/>
                <a:sym typeface="Arial"/>
              </a:rPr>
              <a:t>grayscale</a:t>
            </a:r>
            <a:endParaRPr sz="1400" b="0" i="0" u="none" strike="noStrike" cap="none">
              <a:solidFill>
                <a:srgbClr val="000000"/>
              </a:solidFill>
              <a:latin typeface="Arial"/>
              <a:ea typeface="Arial"/>
              <a:cs typeface="Arial"/>
              <a:sym typeface="Arial"/>
            </a:endParaRPr>
          </a:p>
        </p:txBody>
      </p:sp>
      <p:pic>
        <p:nvPicPr>
          <p:cNvPr id="591" name="Google Shape;591;p21"/>
          <p:cNvPicPr preferRelativeResize="0"/>
          <p:nvPr/>
        </p:nvPicPr>
        <p:blipFill rotWithShape="1">
          <a:blip r:embed="rId6">
            <a:alphaModFix/>
          </a:blip>
          <a:srcRect l="6244" t="14375" r="5803" b="22487"/>
          <a:stretch/>
        </p:blipFill>
        <p:spPr>
          <a:xfrm>
            <a:off x="6005367" y="1517261"/>
            <a:ext cx="2282131" cy="1259737"/>
          </a:xfrm>
          <a:prstGeom prst="rect">
            <a:avLst/>
          </a:prstGeom>
          <a:noFill/>
          <a:ln>
            <a:noFill/>
          </a:ln>
        </p:spPr>
      </p:pic>
      <p:sp>
        <p:nvSpPr>
          <p:cNvPr id="592" name="Google Shape;592;p21"/>
          <p:cNvSpPr txBox="1"/>
          <p:nvPr/>
        </p:nvSpPr>
        <p:spPr>
          <a:xfrm>
            <a:off x="6138365" y="2746039"/>
            <a:ext cx="2016000" cy="31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Arial"/>
                <a:ea typeface="Arial"/>
                <a:cs typeface="Arial"/>
                <a:sym typeface="Arial"/>
              </a:rPr>
              <a:t>grayscale + noise </a:t>
            </a:r>
            <a:r>
              <a:rPr lang="ko-KR" sz="1400" b="0" i="0" u="none" strike="noStrike" cap="none">
                <a:solidFill>
                  <a:srgbClr val="000000"/>
                </a:solidFill>
                <a:latin typeface="Calibri"/>
                <a:ea typeface="Calibri"/>
                <a:cs typeface="Calibri"/>
                <a:sym typeface="Calibri"/>
              </a:rPr>
              <a:t>removal</a:t>
            </a:r>
            <a:endParaRPr sz="1400" b="0" i="0" u="none" strike="noStrike" cap="none">
              <a:solidFill>
                <a:srgbClr val="000000"/>
              </a:solidFill>
              <a:latin typeface="Calibri"/>
              <a:ea typeface="Calibri"/>
              <a:cs typeface="Calibri"/>
              <a:sym typeface="Calibri"/>
            </a:endParaRPr>
          </a:p>
        </p:txBody>
      </p:sp>
      <p:pic>
        <p:nvPicPr>
          <p:cNvPr id="593" name="Google Shape;593;p21"/>
          <p:cNvPicPr preferRelativeResize="0"/>
          <p:nvPr/>
        </p:nvPicPr>
        <p:blipFill rotWithShape="1">
          <a:blip r:embed="rId7">
            <a:alphaModFix/>
          </a:blip>
          <a:srcRect l="6240" t="13790" r="6239" b="20749"/>
          <a:stretch/>
        </p:blipFill>
        <p:spPr>
          <a:xfrm>
            <a:off x="856331" y="3095331"/>
            <a:ext cx="2282131" cy="1259737"/>
          </a:xfrm>
          <a:prstGeom prst="rect">
            <a:avLst/>
          </a:prstGeom>
          <a:noFill/>
          <a:ln>
            <a:noFill/>
          </a:ln>
        </p:spPr>
      </p:pic>
      <p:sp>
        <p:nvSpPr>
          <p:cNvPr id="594" name="Google Shape;594;p21"/>
          <p:cNvSpPr txBox="1"/>
          <p:nvPr/>
        </p:nvSpPr>
        <p:spPr>
          <a:xfrm>
            <a:off x="924920" y="4355065"/>
            <a:ext cx="2282131" cy="3189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Arial"/>
                <a:ea typeface="Arial"/>
                <a:cs typeface="Arial"/>
                <a:sym typeface="Arial"/>
              </a:rPr>
              <a:t>grayscale + thresholding</a:t>
            </a:r>
            <a:endParaRPr sz="1400" b="0" i="0" u="none" strike="noStrike" cap="none">
              <a:solidFill>
                <a:srgbClr val="000000"/>
              </a:solidFill>
              <a:latin typeface="Arial"/>
              <a:ea typeface="Arial"/>
              <a:cs typeface="Arial"/>
              <a:sym typeface="Arial"/>
            </a:endParaRPr>
          </a:p>
        </p:txBody>
      </p:sp>
      <p:pic>
        <p:nvPicPr>
          <p:cNvPr id="595" name="Google Shape;595;p21"/>
          <p:cNvPicPr preferRelativeResize="0"/>
          <p:nvPr/>
        </p:nvPicPr>
        <p:blipFill rotWithShape="1">
          <a:blip r:embed="rId8">
            <a:alphaModFix/>
          </a:blip>
          <a:srcRect l="5497" t="14966" r="6263" b="21180"/>
          <a:stretch/>
        </p:blipFill>
        <p:spPr>
          <a:xfrm>
            <a:off x="3430849" y="3094676"/>
            <a:ext cx="2282131" cy="1259737"/>
          </a:xfrm>
          <a:prstGeom prst="rect">
            <a:avLst/>
          </a:prstGeom>
          <a:noFill/>
          <a:ln>
            <a:noFill/>
          </a:ln>
        </p:spPr>
      </p:pic>
      <p:sp>
        <p:nvSpPr>
          <p:cNvPr id="596" name="Google Shape;596;p21"/>
          <p:cNvSpPr txBox="1"/>
          <p:nvPr/>
        </p:nvSpPr>
        <p:spPr>
          <a:xfrm>
            <a:off x="3615004" y="4323454"/>
            <a:ext cx="2016000" cy="31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Arial"/>
                <a:ea typeface="Arial"/>
                <a:cs typeface="Arial"/>
                <a:sym typeface="Arial"/>
              </a:rPr>
              <a:t>grayscale + dilation</a:t>
            </a:r>
            <a:endParaRPr sz="1400" b="0" i="0" u="none" strike="noStrike" cap="none">
              <a:solidFill>
                <a:srgbClr val="000000"/>
              </a:solidFill>
              <a:latin typeface="Arial"/>
              <a:ea typeface="Arial"/>
              <a:cs typeface="Arial"/>
              <a:sym typeface="Arial"/>
            </a:endParaRPr>
          </a:p>
        </p:txBody>
      </p:sp>
      <p:pic>
        <p:nvPicPr>
          <p:cNvPr id="597" name="Google Shape;597;p21"/>
          <p:cNvPicPr preferRelativeResize="0"/>
          <p:nvPr/>
        </p:nvPicPr>
        <p:blipFill rotWithShape="1">
          <a:blip r:embed="rId9">
            <a:alphaModFix/>
          </a:blip>
          <a:srcRect l="5728" t="14408" r="6673" b="21037"/>
          <a:stretch/>
        </p:blipFill>
        <p:spPr>
          <a:xfrm>
            <a:off x="6005367" y="3094676"/>
            <a:ext cx="2282131" cy="1259737"/>
          </a:xfrm>
          <a:prstGeom prst="rect">
            <a:avLst/>
          </a:prstGeom>
          <a:noFill/>
          <a:ln>
            <a:noFill/>
          </a:ln>
        </p:spPr>
      </p:pic>
      <p:sp>
        <p:nvSpPr>
          <p:cNvPr id="598" name="Google Shape;598;p21"/>
          <p:cNvSpPr txBox="1"/>
          <p:nvPr/>
        </p:nvSpPr>
        <p:spPr>
          <a:xfrm>
            <a:off x="6172089" y="4323454"/>
            <a:ext cx="2016000" cy="31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Arial"/>
                <a:ea typeface="Arial"/>
                <a:cs typeface="Arial"/>
                <a:sym typeface="Arial"/>
              </a:rPr>
              <a:t>grayscale + erosion</a:t>
            </a:r>
            <a:endParaRPr sz="1400" b="0" i="0" u="none" strike="noStrike" cap="none">
              <a:solidFill>
                <a:srgbClr val="000000"/>
              </a:solidFill>
              <a:latin typeface="Arial"/>
              <a:ea typeface="Arial"/>
              <a:cs typeface="Arial"/>
              <a:sym typeface="Arial"/>
            </a:endParaRPr>
          </a:p>
        </p:txBody>
      </p:sp>
      <p:pic>
        <p:nvPicPr>
          <p:cNvPr id="599" name="Google Shape;599;p21"/>
          <p:cNvPicPr preferRelativeResize="0"/>
          <p:nvPr/>
        </p:nvPicPr>
        <p:blipFill rotWithShape="1">
          <a:blip r:embed="rId10">
            <a:alphaModFix/>
          </a:blip>
          <a:srcRect l="5613" t="14402" r="6543" b="20927"/>
          <a:stretch/>
        </p:blipFill>
        <p:spPr>
          <a:xfrm>
            <a:off x="2141498" y="4763060"/>
            <a:ext cx="2282131" cy="1259738"/>
          </a:xfrm>
          <a:prstGeom prst="rect">
            <a:avLst/>
          </a:prstGeom>
          <a:noFill/>
          <a:ln>
            <a:noFill/>
          </a:ln>
        </p:spPr>
      </p:pic>
      <p:sp>
        <p:nvSpPr>
          <p:cNvPr id="600" name="Google Shape;600;p21"/>
          <p:cNvSpPr txBox="1"/>
          <p:nvPr/>
        </p:nvSpPr>
        <p:spPr>
          <a:xfrm>
            <a:off x="2234423" y="5967702"/>
            <a:ext cx="2016000" cy="31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Arial"/>
                <a:ea typeface="Arial"/>
                <a:cs typeface="Arial"/>
                <a:sym typeface="Arial"/>
              </a:rPr>
              <a:t>grayscale + opening</a:t>
            </a:r>
            <a:endParaRPr sz="1400" b="0" i="0" u="none" strike="noStrike" cap="none">
              <a:solidFill>
                <a:srgbClr val="000000"/>
              </a:solidFill>
              <a:latin typeface="Arial"/>
              <a:ea typeface="Arial"/>
              <a:cs typeface="Arial"/>
              <a:sym typeface="Arial"/>
            </a:endParaRPr>
          </a:p>
        </p:txBody>
      </p:sp>
      <p:pic>
        <p:nvPicPr>
          <p:cNvPr id="601" name="Google Shape;601;p21"/>
          <p:cNvPicPr preferRelativeResize="0"/>
          <p:nvPr/>
        </p:nvPicPr>
        <p:blipFill rotWithShape="1">
          <a:blip r:embed="rId11">
            <a:alphaModFix/>
          </a:blip>
          <a:srcRect l="5819" t="14405" r="6136" b="20379"/>
          <a:stretch/>
        </p:blipFill>
        <p:spPr>
          <a:xfrm>
            <a:off x="4716016" y="4761094"/>
            <a:ext cx="2282131" cy="1259738"/>
          </a:xfrm>
          <a:prstGeom prst="rect">
            <a:avLst/>
          </a:prstGeom>
          <a:noFill/>
          <a:ln>
            <a:noFill/>
          </a:ln>
        </p:spPr>
      </p:pic>
      <p:sp>
        <p:nvSpPr>
          <p:cNvPr id="602" name="Google Shape;602;p21"/>
          <p:cNvSpPr txBox="1"/>
          <p:nvPr/>
        </p:nvSpPr>
        <p:spPr>
          <a:xfrm>
            <a:off x="4512218" y="5921730"/>
            <a:ext cx="3139200" cy="36572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Arial"/>
                <a:ea typeface="Arial"/>
                <a:cs typeface="Arial"/>
                <a:sym typeface="Arial"/>
              </a:rPr>
              <a:t>grayscale + canny edge detection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22"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609" name="Google Shape;609;p22"/>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10" name="Google Shape;610;p22"/>
          <p:cNvSpPr/>
          <p:nvPr/>
        </p:nvSpPr>
        <p:spPr>
          <a:xfrm>
            <a:off x="482982" y="151126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11" name="Google Shape;611;p22"/>
          <p:cNvSpPr txBox="1"/>
          <p:nvPr/>
        </p:nvSpPr>
        <p:spPr>
          <a:xfrm>
            <a:off x="3348080" y="3184"/>
            <a:ext cx="2808096" cy="12926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04.</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rgbClr val="947CB0"/>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rgbClr val="947CB0"/>
                </a:solidFill>
                <a:latin typeface="NanumSquareRound ExtraBold" panose="020B0600000101010101" pitchFamily="34" charset="-127"/>
                <a:ea typeface="NanumSquareRound ExtraBold" panose="020B0600000101010101" pitchFamily="34" charset="-127"/>
                <a:sym typeface="Arial"/>
              </a:rPr>
              <a:t>텍스트-</a:t>
            </a:r>
            <a:r>
              <a:rPr lang="ko-KR" sz="1800" b="1" dirty="0" err="1">
                <a:solidFill>
                  <a:srgbClr val="947CB0"/>
                </a:solidFill>
                <a:latin typeface="NanumSquareRound ExtraBold" panose="020B0600000101010101" pitchFamily="34" charset="-127"/>
                <a:ea typeface="NanumSquareRound ExtraBold" panose="020B0600000101010101" pitchFamily="34" charset="-127"/>
              </a:rPr>
              <a:t>Deskew</a:t>
            </a:r>
            <a:endParaRPr sz="1800" b="1" dirty="0">
              <a:solidFill>
                <a:srgbClr val="947CB0"/>
              </a:solidFill>
              <a:latin typeface="NanumSquareRound ExtraBold" panose="020B0600000101010101" pitchFamily="34" charset="-127"/>
              <a:ea typeface="NanumSquareRound ExtraBold" panose="020B0600000101010101" pitchFamily="34" charset="-127"/>
              <a:sym typeface="Arial"/>
            </a:endParaRPr>
          </a:p>
        </p:txBody>
      </p:sp>
      <p:pic>
        <p:nvPicPr>
          <p:cNvPr id="613" name="Google Shape;613;p22"/>
          <p:cNvPicPr preferRelativeResize="0"/>
          <p:nvPr/>
        </p:nvPicPr>
        <p:blipFill rotWithShape="1">
          <a:blip r:embed="rId4">
            <a:alphaModFix/>
          </a:blip>
          <a:srcRect/>
          <a:stretch/>
        </p:blipFill>
        <p:spPr>
          <a:xfrm>
            <a:off x="1635048" y="1992949"/>
            <a:ext cx="5873903" cy="1134300"/>
          </a:xfrm>
          <a:prstGeom prst="rect">
            <a:avLst/>
          </a:prstGeom>
          <a:noFill/>
          <a:ln>
            <a:noFill/>
          </a:ln>
          <a:effectLst>
            <a:outerShdw blurRad="50800" dist="38100" dir="2700000" algn="tl" rotWithShape="0">
              <a:srgbClr val="000000">
                <a:alpha val="22745"/>
              </a:srgbClr>
            </a:outerShdw>
          </a:effectLst>
        </p:spPr>
      </p:pic>
      <p:pic>
        <p:nvPicPr>
          <p:cNvPr id="614" name="Google Shape;614;p22"/>
          <p:cNvPicPr preferRelativeResize="0"/>
          <p:nvPr/>
        </p:nvPicPr>
        <p:blipFill rotWithShape="1">
          <a:blip r:embed="rId5">
            <a:alphaModFix/>
          </a:blip>
          <a:srcRect/>
          <a:stretch/>
        </p:blipFill>
        <p:spPr>
          <a:xfrm rot="756647">
            <a:off x="1294629" y="3894824"/>
            <a:ext cx="1096837" cy="1550700"/>
          </a:xfrm>
          <a:prstGeom prst="rect">
            <a:avLst/>
          </a:prstGeom>
          <a:noFill/>
          <a:ln>
            <a:noFill/>
          </a:ln>
        </p:spPr>
      </p:pic>
      <p:pic>
        <p:nvPicPr>
          <p:cNvPr id="615" name="Google Shape;615;p22"/>
          <p:cNvPicPr preferRelativeResize="0"/>
          <p:nvPr/>
        </p:nvPicPr>
        <p:blipFill rotWithShape="1">
          <a:blip r:embed="rId5">
            <a:alphaModFix/>
          </a:blip>
          <a:srcRect/>
          <a:stretch/>
        </p:blipFill>
        <p:spPr>
          <a:xfrm>
            <a:off x="2925867" y="4026194"/>
            <a:ext cx="1096837" cy="1550700"/>
          </a:xfrm>
          <a:prstGeom prst="rect">
            <a:avLst/>
          </a:prstGeom>
          <a:noFill/>
          <a:ln>
            <a:noFill/>
          </a:ln>
        </p:spPr>
      </p:pic>
      <p:cxnSp>
        <p:nvCxnSpPr>
          <p:cNvPr id="616" name="Google Shape;616;p22"/>
          <p:cNvCxnSpPr>
            <a:stCxn id="614" idx="3"/>
            <a:endCxn id="615" idx="1"/>
          </p:cNvCxnSpPr>
          <p:nvPr/>
        </p:nvCxnSpPr>
        <p:spPr>
          <a:xfrm>
            <a:off x="2378236" y="4789908"/>
            <a:ext cx="547500" cy="11700"/>
          </a:xfrm>
          <a:prstGeom prst="straightConnector1">
            <a:avLst/>
          </a:prstGeom>
          <a:noFill/>
          <a:ln w="38100" cap="flat" cmpd="sng">
            <a:solidFill>
              <a:srgbClr val="A88EBE"/>
            </a:solidFill>
            <a:prstDash val="solid"/>
            <a:round/>
            <a:headEnd type="none" w="sm" len="sm"/>
            <a:tailEnd type="triangle" w="med" len="med"/>
          </a:ln>
        </p:spPr>
      </p:cxnSp>
      <p:sp>
        <p:nvSpPr>
          <p:cNvPr id="617" name="Google Shape;617;p22"/>
          <p:cNvSpPr txBox="1"/>
          <p:nvPr/>
        </p:nvSpPr>
        <p:spPr>
          <a:xfrm>
            <a:off x="5407245" y="3638388"/>
            <a:ext cx="2219400" cy="570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r>
              <a:rPr lang="ko-KR" sz="1800" dirty="0" err="1">
                <a:solidFill>
                  <a:schemeClr val="dk1"/>
                </a:solidFill>
                <a:latin typeface="NanumBarunGothic" panose="020B0603020101020101" pitchFamily="34" charset="-127"/>
                <a:ea typeface="NanumBarunGothic" panose="020B0603020101020101" pitchFamily="34" charset="-127"/>
              </a:rPr>
              <a:t>Deskew</a:t>
            </a:r>
            <a:r>
              <a:rPr lang="ko-KR" sz="1800" dirty="0">
                <a:solidFill>
                  <a:schemeClr val="dk1"/>
                </a:solidFill>
                <a:latin typeface="NanumBarunGothic" panose="020B0603020101020101" pitchFamily="34" charset="-127"/>
                <a:ea typeface="NanumBarunGothic" panose="020B0603020101020101" pitchFamily="34" charset="-127"/>
              </a:rPr>
              <a:t> 2가지 방법</a:t>
            </a:r>
            <a:endParaRPr sz="1800" dirty="0">
              <a:solidFill>
                <a:schemeClr val="dk1"/>
              </a:solidFill>
              <a:latin typeface="NanumBarunGothic" panose="020B0603020101020101" pitchFamily="34" charset="-127"/>
              <a:ea typeface="NanumBarunGothic" panose="020B0603020101020101" pitchFamily="34" charset="-127"/>
              <a:sym typeface="Arial"/>
            </a:endParaRPr>
          </a:p>
        </p:txBody>
      </p:sp>
      <p:sp>
        <p:nvSpPr>
          <p:cNvPr id="618" name="Google Shape;618;p22"/>
          <p:cNvSpPr/>
          <p:nvPr/>
        </p:nvSpPr>
        <p:spPr>
          <a:xfrm>
            <a:off x="4861502" y="4149080"/>
            <a:ext cx="3310897" cy="1134300"/>
          </a:xfrm>
          <a:prstGeom prst="rect">
            <a:avLst/>
          </a:prstGeom>
          <a:solidFill>
            <a:srgbClr val="A88EBE"/>
          </a:solidFill>
          <a:ln>
            <a:noFill/>
          </a:ln>
        </p:spPr>
        <p:txBody>
          <a:bodyPr spcFirstLastPara="1" wrap="square" lIns="91425" tIns="45700" rIns="91425" bIns="45700" anchor="ctr" anchorCtr="0">
            <a:noAutofit/>
          </a:bodyPr>
          <a:lstStyle/>
          <a:p>
            <a:pPr marL="342900" marR="0" lvl="0" indent="-342900" algn="ctr" rtl="0">
              <a:spcBef>
                <a:spcPts val="0"/>
              </a:spcBef>
              <a:spcAft>
                <a:spcPts val="0"/>
              </a:spcAft>
              <a:buClr>
                <a:schemeClr val="lt1"/>
              </a:buClr>
              <a:buSzPts val="1800"/>
              <a:buFont typeface="Arial"/>
              <a:buAutoNum type="arabicPeriod"/>
            </a:pPr>
            <a:r>
              <a:rPr lang="ko-KR" sz="1800" b="1" dirty="0" err="1">
                <a:solidFill>
                  <a:schemeClr val="lt1"/>
                </a:solidFill>
                <a:latin typeface="NanumBarunGothic" panose="020B0603020101020101" pitchFamily="34" charset="-127"/>
                <a:ea typeface="NanumBarunGothic" panose="020B0603020101020101" pitchFamily="34" charset="-127"/>
                <a:sym typeface="Arial"/>
              </a:rPr>
              <a:t>Text</a:t>
            </a:r>
            <a:r>
              <a:rPr lang="ko-KR" sz="1800" b="1" dirty="0">
                <a:solidFill>
                  <a:schemeClr val="lt1"/>
                </a:solidFill>
                <a:latin typeface="NanumBarunGothic" panose="020B0603020101020101" pitchFamily="34" charset="-127"/>
                <a:ea typeface="NanumBarunGothic" panose="020B0603020101020101" pitchFamily="34" charset="-127"/>
                <a:sym typeface="Arial"/>
              </a:rPr>
              <a:t> </a:t>
            </a:r>
            <a:r>
              <a:rPr lang="ko-KR" sz="1800" b="1" dirty="0" err="1">
                <a:solidFill>
                  <a:schemeClr val="lt1"/>
                </a:solidFill>
                <a:latin typeface="NanumBarunGothic" panose="020B0603020101020101" pitchFamily="34" charset="-127"/>
                <a:ea typeface="NanumBarunGothic" panose="020B0603020101020101" pitchFamily="34" charset="-127"/>
                <a:sym typeface="Arial"/>
              </a:rPr>
              <a:t>contour</a:t>
            </a:r>
            <a:endParaRPr dirty="0">
              <a:latin typeface="NanumBarunGothic" panose="020B0603020101020101" pitchFamily="34" charset="-127"/>
              <a:ea typeface="NanumBarunGothic" panose="020B0603020101020101" pitchFamily="34" charset="-127"/>
            </a:endParaRPr>
          </a:p>
          <a:p>
            <a:pPr marL="342900" marR="0" lvl="0" indent="-342900" algn="ctr" rtl="0">
              <a:spcBef>
                <a:spcPts val="0"/>
              </a:spcBef>
              <a:spcAft>
                <a:spcPts val="0"/>
              </a:spcAft>
              <a:buClr>
                <a:schemeClr val="lt1"/>
              </a:buClr>
              <a:buSzPts val="1800"/>
              <a:buFont typeface="Arial"/>
              <a:buAutoNum type="arabicPeriod"/>
            </a:pPr>
            <a:r>
              <a:rPr lang="ko-KR" sz="1800" b="1" dirty="0" err="1">
                <a:solidFill>
                  <a:schemeClr val="lt1"/>
                </a:solidFill>
                <a:latin typeface="NanumBarunGothic" panose="020B0603020101020101" pitchFamily="34" charset="-127"/>
                <a:ea typeface="NanumBarunGothic" panose="020B0603020101020101" pitchFamily="34" charset="-127"/>
                <a:sym typeface="Arial"/>
              </a:rPr>
              <a:t>Canny</a:t>
            </a:r>
            <a:r>
              <a:rPr lang="ko-KR" sz="1800" b="1" dirty="0">
                <a:solidFill>
                  <a:schemeClr val="lt1"/>
                </a:solidFill>
                <a:latin typeface="NanumBarunGothic" panose="020B0603020101020101" pitchFamily="34" charset="-127"/>
                <a:ea typeface="NanumBarunGothic" panose="020B0603020101020101" pitchFamily="34" charset="-127"/>
                <a:sym typeface="Arial"/>
              </a:rPr>
              <a:t> </a:t>
            </a:r>
            <a:r>
              <a:rPr lang="ko-KR" sz="1800" b="1" dirty="0" err="1">
                <a:solidFill>
                  <a:schemeClr val="lt1"/>
                </a:solidFill>
                <a:latin typeface="NanumBarunGothic" panose="020B0603020101020101" pitchFamily="34" charset="-127"/>
                <a:ea typeface="NanumBarunGothic" panose="020B0603020101020101" pitchFamily="34" charset="-127"/>
                <a:sym typeface="Arial"/>
              </a:rPr>
              <a:t>edge</a:t>
            </a:r>
            <a:r>
              <a:rPr lang="ko-KR" sz="1800" b="1" dirty="0">
                <a:solidFill>
                  <a:schemeClr val="lt1"/>
                </a:solidFill>
                <a:latin typeface="NanumBarunGothic" panose="020B0603020101020101" pitchFamily="34" charset="-127"/>
                <a:ea typeface="NanumBarunGothic" panose="020B0603020101020101" pitchFamily="34" charset="-127"/>
                <a:sym typeface="Arial"/>
              </a:rPr>
              <a:t>&amp; </a:t>
            </a:r>
            <a:endParaRPr dirty="0">
              <a:latin typeface="NanumBarunGothic" panose="020B0603020101020101" pitchFamily="34" charset="-127"/>
              <a:ea typeface="NanumBarunGothic" panose="020B0603020101020101" pitchFamily="34" charset="-127"/>
            </a:endParaRPr>
          </a:p>
          <a:p>
            <a:pPr marL="0" marR="0" lvl="0" indent="0" algn="ctr" rtl="0">
              <a:spcBef>
                <a:spcPts val="0"/>
              </a:spcBef>
              <a:spcAft>
                <a:spcPts val="0"/>
              </a:spcAft>
              <a:buNone/>
            </a:pPr>
            <a:r>
              <a:rPr lang="ko-KR" sz="1800" b="1" dirty="0">
                <a:solidFill>
                  <a:schemeClr val="lt1"/>
                </a:solidFill>
                <a:latin typeface="NanumBarunGothic" panose="020B0603020101020101" pitchFamily="34" charset="-127"/>
                <a:ea typeface="NanumBarunGothic" panose="020B0603020101020101" pitchFamily="34" charset="-127"/>
                <a:sym typeface="Arial"/>
              </a:rPr>
              <a:t>        </a:t>
            </a:r>
            <a:r>
              <a:rPr lang="ko-KR" sz="1800" b="1" dirty="0" err="1">
                <a:solidFill>
                  <a:schemeClr val="lt1"/>
                </a:solidFill>
                <a:latin typeface="NanumBarunGothic" panose="020B0603020101020101" pitchFamily="34" charset="-127"/>
                <a:ea typeface="NanumBarunGothic" panose="020B0603020101020101" pitchFamily="34" charset="-127"/>
                <a:sym typeface="Arial"/>
              </a:rPr>
              <a:t>Hough</a:t>
            </a:r>
            <a:r>
              <a:rPr lang="ko-KR" sz="1800" b="1" dirty="0">
                <a:solidFill>
                  <a:schemeClr val="lt1"/>
                </a:solidFill>
                <a:latin typeface="NanumBarunGothic" panose="020B0603020101020101" pitchFamily="34" charset="-127"/>
                <a:ea typeface="NanumBarunGothic" panose="020B0603020101020101" pitchFamily="34" charset="-127"/>
                <a:sym typeface="Arial"/>
              </a:rPr>
              <a:t> </a:t>
            </a:r>
            <a:r>
              <a:rPr lang="ko-KR" sz="1800" b="1" dirty="0" err="1">
                <a:solidFill>
                  <a:schemeClr val="lt1"/>
                </a:solidFill>
                <a:latin typeface="NanumBarunGothic" panose="020B0603020101020101" pitchFamily="34" charset="-127"/>
                <a:ea typeface="NanumBarunGothic" panose="020B0603020101020101" pitchFamily="34" charset="-127"/>
                <a:sym typeface="Arial"/>
              </a:rPr>
              <a:t>transform</a:t>
            </a:r>
            <a:endParaRPr sz="1800" b="1" dirty="0">
              <a:solidFill>
                <a:schemeClr val="lt1"/>
              </a:solidFill>
              <a:latin typeface="NanumBarunGothic" panose="020B0603020101020101" pitchFamily="34" charset="-127"/>
              <a:ea typeface="NanumBarunGothic" panose="020B0603020101020101" pitchFamily="34" charset="-127"/>
              <a:sym typeface="Arial"/>
            </a:endParaRPr>
          </a:p>
        </p:txBody>
      </p:sp>
      <p:sp>
        <p:nvSpPr>
          <p:cNvPr id="619" name="Google Shape;619;p22"/>
          <p:cNvSpPr/>
          <p:nvPr/>
        </p:nvSpPr>
        <p:spPr>
          <a:xfrm>
            <a:off x="1428750" y="1714500"/>
            <a:ext cx="2219400" cy="1752900"/>
          </a:xfrm>
          <a:prstGeom prst="rect">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 name="Google Shape;620;p22"/>
          <p:cNvCxnSpPr>
            <a:endCxn id="614" idx="0"/>
          </p:cNvCxnSpPr>
          <p:nvPr/>
        </p:nvCxnSpPr>
        <p:spPr>
          <a:xfrm rot="5400000">
            <a:off x="1642127" y="3311429"/>
            <a:ext cx="972300" cy="231900"/>
          </a:xfrm>
          <a:prstGeom prst="curvedConnector3">
            <a:avLst>
              <a:gd name="adj1" fmla="val 43843"/>
            </a:avLst>
          </a:prstGeom>
          <a:noFill/>
          <a:ln w="38100" cap="flat" cmpd="sng">
            <a:solidFill>
              <a:srgbClr val="A88EBE"/>
            </a:solidFill>
            <a:prstDash val="solid"/>
            <a:round/>
            <a:headEnd type="none" w="sm" len="sm"/>
            <a:tailEnd type="stealth" w="med" len="med"/>
          </a:ln>
        </p:spPr>
      </p:cxnSp>
      <p:cxnSp>
        <p:nvCxnSpPr>
          <p:cNvPr id="621" name="Google Shape;621;p22"/>
          <p:cNvCxnSpPr>
            <a:stCxn id="615" idx="0"/>
          </p:cNvCxnSpPr>
          <p:nvPr/>
        </p:nvCxnSpPr>
        <p:spPr>
          <a:xfrm rot="5400000" flipH="1">
            <a:off x="2497935" y="3049844"/>
            <a:ext cx="1154700" cy="798000"/>
          </a:xfrm>
          <a:prstGeom prst="curvedConnector3">
            <a:avLst>
              <a:gd name="adj1" fmla="val 50000"/>
            </a:avLst>
          </a:prstGeom>
          <a:noFill/>
          <a:ln w="38100" cap="flat" cmpd="sng">
            <a:solidFill>
              <a:srgbClr val="A88EBE"/>
            </a:solidFill>
            <a:prstDash val="solid"/>
            <a:round/>
            <a:headEnd type="none" w="sm" len="sm"/>
            <a:tailEnd type="stealth" w="med" len="med"/>
          </a:ln>
        </p:spPr>
      </p:cxnSp>
      <p:sp>
        <p:nvSpPr>
          <p:cNvPr id="16" name="Google Shape;612;p22">
            <a:extLst>
              <a:ext uri="{FF2B5EF4-FFF2-40B4-BE49-F238E27FC236}">
                <a16:creationId xmlns:a16="http://schemas.microsoft.com/office/drawing/2014/main" id="{EB9FF764-977B-4122-84C5-E90F0C6E76B1}"/>
              </a:ext>
            </a:extLst>
          </p:cNvPr>
          <p:cNvSpPr txBox="1"/>
          <p:nvPr/>
        </p:nvSpPr>
        <p:spPr>
          <a:xfrm>
            <a:off x="3348080" y="52034"/>
            <a:ext cx="2808096" cy="12926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04.</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chemeClr val="lt1"/>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chemeClr val="lt1"/>
                </a:solidFill>
                <a:latin typeface="NanumSquareRound ExtraBold" panose="020B0600000101010101" pitchFamily="34" charset="-127"/>
                <a:ea typeface="NanumSquareRound ExtraBold" panose="020B0600000101010101" pitchFamily="34" charset="-127"/>
                <a:sym typeface="Arial"/>
              </a:rPr>
              <a:t>텍스트-</a:t>
            </a:r>
            <a:r>
              <a:rPr lang="ko-KR" sz="1800" b="1" dirty="0" err="1">
                <a:solidFill>
                  <a:schemeClr val="lt1"/>
                </a:solidFill>
                <a:latin typeface="NanumSquareRound ExtraBold" panose="020B0600000101010101" pitchFamily="34" charset="-127"/>
                <a:ea typeface="NanumSquareRound ExtraBold" panose="020B0600000101010101" pitchFamily="34" charset="-127"/>
              </a:rPr>
              <a:t>Deskew</a:t>
            </a:r>
            <a:endParaRPr sz="180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23"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629" name="Google Shape;629;p23"/>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30" name="Google Shape;630;p23"/>
          <p:cNvSpPr/>
          <p:nvPr/>
        </p:nvSpPr>
        <p:spPr>
          <a:xfrm>
            <a:off x="482982" y="151126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31" name="Google Shape;631;p23"/>
          <p:cNvSpPr txBox="1"/>
          <p:nvPr/>
        </p:nvSpPr>
        <p:spPr>
          <a:xfrm>
            <a:off x="3348080" y="3184"/>
            <a:ext cx="2808096" cy="12926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텍스트-</a:t>
            </a:r>
            <a:r>
              <a:rPr lang="ko-KR" sz="1800" b="1" dirty="0">
                <a:solidFill>
                  <a:srgbClr val="947CB0"/>
                </a:solidFill>
                <a:latin typeface="나눔스퀘어라운드 ExtraBold" panose="020B0600000101010101" pitchFamily="50" charset="-127"/>
                <a:ea typeface="나눔스퀘어라운드 ExtraBold" panose="020B0600000101010101" pitchFamily="50" charset="-127"/>
              </a:rPr>
              <a:t> </a:t>
            </a:r>
            <a:r>
              <a:rPr lang="ko-KR" sz="1800" b="1" dirty="0" err="1">
                <a:solidFill>
                  <a:srgbClr val="947CB0"/>
                </a:solidFill>
                <a:latin typeface="나눔스퀘어라운드 ExtraBold" panose="020B0600000101010101" pitchFamily="50" charset="-127"/>
                <a:ea typeface="나눔스퀘어라운드 ExtraBold" panose="020B0600000101010101" pitchFamily="50" charset="-127"/>
              </a:rPr>
              <a:t>Deskew</a:t>
            </a:r>
            <a:endParaRPr sz="1800" b="1" dirty="0">
              <a:solidFill>
                <a:srgbClr val="947CB0"/>
              </a:solidFill>
              <a:latin typeface="나눔스퀘어라운드 ExtraBold" panose="020B0600000101010101" pitchFamily="50" charset="-127"/>
              <a:ea typeface="나눔스퀘어라운드 ExtraBold" panose="020B0600000101010101" pitchFamily="50" charset="-127"/>
              <a:sym typeface="Arial"/>
            </a:endParaRPr>
          </a:p>
        </p:txBody>
      </p:sp>
      <p:grpSp>
        <p:nvGrpSpPr>
          <p:cNvPr id="633" name="Google Shape;633;p23"/>
          <p:cNvGrpSpPr/>
          <p:nvPr/>
        </p:nvGrpSpPr>
        <p:grpSpPr>
          <a:xfrm>
            <a:off x="1067447" y="2421910"/>
            <a:ext cx="2448272" cy="3326371"/>
            <a:chOff x="5114404" y="2674615"/>
            <a:chExt cx="2160000" cy="3326371"/>
          </a:xfrm>
        </p:grpSpPr>
        <p:pic>
          <p:nvPicPr>
            <p:cNvPr id="634" name="Google Shape;634;p23"/>
            <p:cNvPicPr preferRelativeResize="0"/>
            <p:nvPr/>
          </p:nvPicPr>
          <p:blipFill rotWithShape="1">
            <a:blip r:embed="rId4">
              <a:alphaModFix/>
            </a:blip>
            <a:srcRect l="39806" r="39895"/>
            <a:stretch/>
          </p:blipFill>
          <p:spPr>
            <a:xfrm>
              <a:off x="5114404" y="2674615"/>
              <a:ext cx="2160000" cy="3326371"/>
            </a:xfrm>
            <a:prstGeom prst="rect">
              <a:avLst/>
            </a:prstGeom>
            <a:noFill/>
            <a:ln>
              <a:noFill/>
            </a:ln>
            <a:effectLst>
              <a:outerShdw blurRad="542925" algn="bl" rotWithShape="0">
                <a:srgbClr val="000000">
                  <a:alpha val="76862"/>
                </a:srgbClr>
              </a:outerShdw>
            </a:effectLst>
          </p:spPr>
        </p:pic>
        <p:sp>
          <p:nvSpPr>
            <p:cNvPr id="635" name="Google Shape;635;p23"/>
            <p:cNvSpPr/>
            <p:nvPr/>
          </p:nvSpPr>
          <p:spPr>
            <a:xfrm rot="-2242179">
              <a:off x="5581713" y="4524556"/>
              <a:ext cx="1417074" cy="417795"/>
            </a:xfrm>
            <a:prstGeom prst="rect">
              <a:avLst/>
            </a:prstGeom>
            <a:noFill/>
            <a:ln w="19050" cap="flat" cmpd="sng">
              <a:solidFill>
                <a:srgbClr val="00FF00"/>
              </a:solidFill>
              <a:prstDash val="solid"/>
              <a:round/>
              <a:headEnd type="none" w="sm" len="sm"/>
              <a:tailEnd type="none" w="sm" len="sm"/>
            </a:ln>
            <a:effectLst>
              <a:outerShdw blurRad="542925" algn="bl" rotWithShape="0">
                <a:srgbClr val="000000">
                  <a:alpha val="76862"/>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p:txBody>
        </p:sp>
        <p:cxnSp>
          <p:nvCxnSpPr>
            <p:cNvPr id="636" name="Google Shape;636;p23"/>
            <p:cNvCxnSpPr/>
            <p:nvPr/>
          </p:nvCxnSpPr>
          <p:spPr>
            <a:xfrm>
              <a:off x="5872625" y="5354500"/>
              <a:ext cx="1116300" cy="0"/>
            </a:xfrm>
            <a:prstGeom prst="straightConnector1">
              <a:avLst/>
            </a:prstGeom>
            <a:noFill/>
            <a:ln w="19050" cap="flat" cmpd="sng">
              <a:solidFill>
                <a:srgbClr val="00FF00"/>
              </a:solidFill>
              <a:prstDash val="solid"/>
              <a:round/>
              <a:headEnd type="none" w="sm" len="sm"/>
              <a:tailEnd type="none" w="sm" len="sm"/>
            </a:ln>
            <a:effectLst>
              <a:outerShdw blurRad="542925" algn="bl" rotWithShape="0">
                <a:srgbClr val="000000">
                  <a:alpha val="76862"/>
                </a:srgbClr>
              </a:outerShdw>
            </a:effectLst>
          </p:spPr>
        </p:cxnSp>
        <p:sp>
          <p:nvSpPr>
            <p:cNvPr id="637" name="Google Shape;637;p23"/>
            <p:cNvSpPr/>
            <p:nvPr/>
          </p:nvSpPr>
          <p:spPr>
            <a:xfrm>
              <a:off x="6420875" y="4905950"/>
              <a:ext cx="221375" cy="448550"/>
            </a:xfrm>
            <a:custGeom>
              <a:avLst/>
              <a:gdLst/>
              <a:ahLst/>
              <a:cxnLst/>
              <a:rect l="l" t="t" r="r" b="b"/>
              <a:pathLst>
                <a:path w="8855" h="17942" extrusionOk="0">
                  <a:moveTo>
                    <a:pt x="0" y="0"/>
                  </a:moveTo>
                  <a:cubicBezTo>
                    <a:pt x="864" y="665"/>
                    <a:pt x="3721" y="2259"/>
                    <a:pt x="5183" y="3987"/>
                  </a:cubicBezTo>
                  <a:cubicBezTo>
                    <a:pt x="6645" y="5715"/>
                    <a:pt x="9104" y="8041"/>
                    <a:pt x="8772" y="10367"/>
                  </a:cubicBezTo>
                  <a:cubicBezTo>
                    <a:pt x="8440" y="12693"/>
                    <a:pt x="4120" y="16680"/>
                    <a:pt x="3190" y="17942"/>
                  </a:cubicBezTo>
                </a:path>
              </a:pathLst>
            </a:custGeom>
            <a:noFill/>
            <a:ln w="19050" cap="flat" cmpd="sng">
              <a:solidFill>
                <a:srgbClr val="00FF00"/>
              </a:solidFill>
              <a:prstDash val="solid"/>
              <a:round/>
              <a:headEnd type="none" w="sm" len="sm"/>
              <a:tailEnd type="none" w="sm" len="sm"/>
            </a:ln>
            <a:effectLst>
              <a:outerShdw blurRad="542925" algn="bl" rotWithShape="0">
                <a:srgbClr val="000000">
                  <a:alpha val="7686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9" name="Google Shape;639;p23"/>
          <p:cNvPicPr preferRelativeResize="0"/>
          <p:nvPr/>
        </p:nvPicPr>
        <p:blipFill rotWithShape="1">
          <a:blip r:embed="rId5">
            <a:alphaModFix/>
          </a:blip>
          <a:srcRect l="2696" t="16763" r="2686" b="24232"/>
          <a:stretch/>
        </p:blipFill>
        <p:spPr>
          <a:xfrm>
            <a:off x="5343983" y="2748457"/>
            <a:ext cx="2697150" cy="2999824"/>
          </a:xfrm>
          <a:prstGeom prst="rect">
            <a:avLst/>
          </a:prstGeom>
          <a:noFill/>
          <a:ln>
            <a:noFill/>
          </a:ln>
          <a:effectLst>
            <a:outerShdw blurRad="600075" dist="9525" algn="bl" rotWithShape="0">
              <a:srgbClr val="000000">
                <a:alpha val="72941"/>
              </a:srgbClr>
            </a:outerShdw>
          </a:effectLst>
        </p:spPr>
      </p:pic>
      <p:sp>
        <p:nvSpPr>
          <p:cNvPr id="641" name="Google Shape;641;p23"/>
          <p:cNvSpPr txBox="1"/>
          <p:nvPr/>
        </p:nvSpPr>
        <p:spPr>
          <a:xfrm>
            <a:off x="3271998" y="26076"/>
            <a:ext cx="2960260" cy="129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텍스트-</a:t>
            </a:r>
            <a:r>
              <a:rPr lang="ko-KR" sz="1800" b="1" dirty="0" err="1">
                <a:solidFill>
                  <a:schemeClr val="lt1"/>
                </a:solidFill>
                <a:latin typeface="나눔스퀘어라운드 ExtraBold" panose="020B0600000101010101" pitchFamily="50" charset="-127"/>
                <a:ea typeface="나눔스퀘어라운드 ExtraBold" panose="020B0600000101010101" pitchFamily="50" charset="-127"/>
              </a:rPr>
              <a:t>Deskew</a:t>
            </a:r>
            <a:endParaRP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p:txBody>
      </p:sp>
      <p:sp>
        <p:nvSpPr>
          <p:cNvPr id="16" name="TextBox 15">
            <a:extLst>
              <a:ext uri="{FF2B5EF4-FFF2-40B4-BE49-F238E27FC236}">
                <a16:creationId xmlns:a16="http://schemas.microsoft.com/office/drawing/2014/main" id="{C5229ADA-7DEC-40FC-A223-6549B31A992F}"/>
              </a:ext>
            </a:extLst>
          </p:cNvPr>
          <p:cNvSpPr txBox="1"/>
          <p:nvPr/>
        </p:nvSpPr>
        <p:spPr>
          <a:xfrm>
            <a:off x="1118088" y="1774098"/>
            <a:ext cx="2346989" cy="523220"/>
          </a:xfrm>
          <a:prstGeom prst="rect">
            <a:avLst/>
          </a:prstGeom>
          <a:noFill/>
          <a:scene3d>
            <a:camera prst="obliqueTopLeft"/>
            <a:lightRig rig="threePt" dir="t"/>
          </a:scene3d>
        </p:spPr>
        <p:txBody>
          <a:bodyPr wrap="none" rtlCol="0">
            <a:spAutoFit/>
          </a:bodyPr>
          <a:lstStyle/>
          <a:p>
            <a:r>
              <a:rPr lang="en-US" altLang="ko-KR" sz="2800" b="1" dirty="0">
                <a:ln w="25400">
                  <a:solidFill>
                    <a:schemeClr val="bg1"/>
                  </a:solidFill>
                </a:ln>
                <a:noFill/>
                <a:effectLst>
                  <a:outerShdw blurRad="165100" dir="2700000" algn="tl" rotWithShape="0">
                    <a:srgbClr val="FF0000">
                      <a:alpha val="40000"/>
                    </a:srgbClr>
                  </a:outerShdw>
                </a:effectLst>
                <a:latin typeface="나눔바른고딕" pitchFamily="50" charset="-127"/>
                <a:ea typeface="나눔바른고딕" pitchFamily="50" charset="-127"/>
              </a:rPr>
              <a:t>Text</a:t>
            </a:r>
            <a:r>
              <a:rPr lang="ko-KR" altLang="en-US" sz="2800" b="1" dirty="0">
                <a:ln w="25400">
                  <a:solidFill>
                    <a:schemeClr val="bg1"/>
                  </a:solidFill>
                </a:ln>
                <a:noFill/>
                <a:effectLst>
                  <a:outerShdw blurRad="165100" dir="2700000" algn="tl" rotWithShape="0">
                    <a:srgbClr val="FF0000">
                      <a:alpha val="40000"/>
                    </a:srgbClr>
                  </a:outerShdw>
                </a:effectLst>
                <a:latin typeface="나눔바른고딕" pitchFamily="50" charset="-127"/>
                <a:ea typeface="나눔바른고딕" pitchFamily="50" charset="-127"/>
              </a:rPr>
              <a:t> </a:t>
            </a:r>
            <a:r>
              <a:rPr lang="en-US" altLang="ko-KR" sz="2800" b="1" dirty="0">
                <a:ln w="25400">
                  <a:solidFill>
                    <a:schemeClr val="bg1"/>
                  </a:solidFill>
                </a:ln>
                <a:noFill/>
                <a:effectLst>
                  <a:outerShdw blurRad="165100" dir="2700000" algn="tl" rotWithShape="0">
                    <a:srgbClr val="FF0000">
                      <a:alpha val="40000"/>
                    </a:srgbClr>
                  </a:outerShdw>
                </a:effectLst>
                <a:latin typeface="나눔바른고딕" pitchFamily="50" charset="-127"/>
                <a:ea typeface="나눔바른고딕" pitchFamily="50" charset="-127"/>
              </a:rPr>
              <a:t>contour</a:t>
            </a:r>
          </a:p>
        </p:txBody>
      </p:sp>
      <p:sp>
        <p:nvSpPr>
          <p:cNvPr id="17" name="TextBox 16">
            <a:extLst>
              <a:ext uri="{FF2B5EF4-FFF2-40B4-BE49-F238E27FC236}">
                <a16:creationId xmlns:a16="http://schemas.microsoft.com/office/drawing/2014/main" id="{AB946CC3-98AB-4B3B-BC42-39215EEC0CF9}"/>
              </a:ext>
            </a:extLst>
          </p:cNvPr>
          <p:cNvSpPr txBox="1"/>
          <p:nvPr/>
        </p:nvSpPr>
        <p:spPr>
          <a:xfrm>
            <a:off x="5276974" y="1735885"/>
            <a:ext cx="3350720" cy="954107"/>
          </a:xfrm>
          <a:prstGeom prst="rect">
            <a:avLst/>
          </a:prstGeom>
          <a:noFill/>
          <a:scene3d>
            <a:camera prst="obliqueTopLeft"/>
            <a:lightRig rig="threePt" dir="t"/>
          </a:scene3d>
        </p:spPr>
        <p:txBody>
          <a:bodyPr wrap="square" rtlCol="0">
            <a:spAutoFit/>
          </a:bodyPr>
          <a:lstStyle/>
          <a:p>
            <a:r>
              <a:rPr lang="en-US" altLang="ko-KR" sz="2800" b="1" dirty="0">
                <a:ln w="25400">
                  <a:solidFill>
                    <a:schemeClr val="bg1"/>
                  </a:solidFill>
                </a:ln>
                <a:noFill/>
                <a:effectLst>
                  <a:outerShdw blurRad="165100" dir="2700000" algn="tl" rotWithShape="0">
                    <a:srgbClr val="FF0000">
                      <a:alpha val="40000"/>
                    </a:srgbClr>
                  </a:outerShdw>
                </a:effectLst>
                <a:latin typeface="나눔바른고딕" pitchFamily="50" charset="-127"/>
                <a:ea typeface="나눔바른고딕" pitchFamily="50" charset="-127"/>
              </a:rPr>
              <a:t>Canny edge&amp;</a:t>
            </a:r>
          </a:p>
          <a:p>
            <a:r>
              <a:rPr lang="en-US" altLang="ko-KR" sz="2800" b="1" dirty="0">
                <a:ln w="25400">
                  <a:solidFill>
                    <a:schemeClr val="bg1"/>
                  </a:solidFill>
                </a:ln>
                <a:noFill/>
                <a:effectLst>
                  <a:outerShdw blurRad="165100" dir="2700000" algn="tl" rotWithShape="0">
                    <a:srgbClr val="FF0000">
                      <a:alpha val="40000"/>
                    </a:srgbClr>
                  </a:outerShdw>
                </a:effectLst>
                <a:latin typeface="나눔바른고딕" pitchFamily="50" charset="-127"/>
                <a:ea typeface="나눔바른고딕" pitchFamily="50" charset="-127"/>
              </a:rPr>
              <a:t>Hough transform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gaa954539fe_5_247" descr="제목 없음-2.jpg"/>
          <p:cNvPicPr preferRelativeResize="0"/>
          <p:nvPr/>
        </p:nvPicPr>
        <p:blipFill rotWithShape="1">
          <a:blip r:embed="rId3">
            <a:alphaModFix/>
          </a:blip>
          <a:srcRect/>
          <a:stretch/>
        </p:blipFill>
        <p:spPr>
          <a:xfrm>
            <a:off x="1950" y="0"/>
            <a:ext cx="9140100" cy="6858000"/>
          </a:xfrm>
          <a:prstGeom prst="rect">
            <a:avLst/>
          </a:prstGeom>
          <a:noFill/>
          <a:ln>
            <a:noFill/>
          </a:ln>
        </p:spPr>
      </p:pic>
      <p:sp>
        <p:nvSpPr>
          <p:cNvPr id="648" name="Google Shape;648;gaa954539fe_5_247"/>
          <p:cNvSpPr/>
          <p:nvPr/>
        </p:nvSpPr>
        <p:spPr>
          <a:xfrm>
            <a:off x="467544" y="1412776"/>
            <a:ext cx="8208900" cy="4824600"/>
          </a:xfrm>
          <a:prstGeom prst="rect">
            <a:avLst/>
          </a:prstGeom>
          <a:solidFill>
            <a:schemeClr val="lt1">
              <a:alpha val="29800"/>
            </a:schemeClr>
          </a:solidFill>
          <a:ln>
            <a:noFill/>
          </a:ln>
          <a:effectLst>
            <a:outerShdw blurRad="50800" dist="38100" dir="2700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49" name="Google Shape;649;gaa954539fe_5_247"/>
          <p:cNvSpPr/>
          <p:nvPr/>
        </p:nvSpPr>
        <p:spPr>
          <a:xfrm>
            <a:off x="482982" y="1526515"/>
            <a:ext cx="8208900" cy="4824600"/>
          </a:xfrm>
          <a:prstGeom prst="rect">
            <a:avLst/>
          </a:prstGeom>
          <a:solidFill>
            <a:schemeClr val="lt1">
              <a:alpha val="29800"/>
            </a:schemeClr>
          </a:solidFill>
          <a:ln>
            <a:noFill/>
          </a:ln>
          <a:effectLst>
            <a:outerShdw blurRad="50800" dist="38100" dir="2700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50" name="Google Shape;650;gaa954539fe_5_247"/>
          <p:cNvPicPr preferRelativeResize="0"/>
          <p:nvPr/>
        </p:nvPicPr>
        <p:blipFill rotWithShape="1">
          <a:blip r:embed="rId4">
            <a:alphaModFix/>
          </a:blip>
          <a:srcRect r="52994" b="31567"/>
          <a:stretch/>
        </p:blipFill>
        <p:spPr>
          <a:xfrm>
            <a:off x="482982" y="1465120"/>
            <a:ext cx="1991859" cy="1317060"/>
          </a:xfrm>
          <a:prstGeom prst="rect">
            <a:avLst/>
          </a:prstGeom>
          <a:noFill/>
          <a:ln>
            <a:noFill/>
          </a:ln>
          <a:effectLst>
            <a:outerShdw blurRad="528638" dist="19050" dir="5400000" algn="bl" rotWithShape="0">
              <a:srgbClr val="000000">
                <a:alpha val="50000"/>
              </a:srgbClr>
            </a:outerShdw>
          </a:effectLst>
        </p:spPr>
      </p:pic>
      <p:pic>
        <p:nvPicPr>
          <p:cNvPr id="651" name="Google Shape;651;gaa954539fe_5_247"/>
          <p:cNvPicPr preferRelativeResize="0"/>
          <p:nvPr/>
        </p:nvPicPr>
        <p:blipFill rotWithShape="1">
          <a:blip r:embed="rId5">
            <a:alphaModFix/>
          </a:blip>
          <a:srcRect/>
          <a:stretch/>
        </p:blipFill>
        <p:spPr>
          <a:xfrm>
            <a:off x="5875177" y="2123650"/>
            <a:ext cx="2257825" cy="3423975"/>
          </a:xfrm>
          <a:prstGeom prst="rect">
            <a:avLst/>
          </a:prstGeom>
          <a:noFill/>
          <a:ln>
            <a:noFill/>
          </a:ln>
          <a:effectLst>
            <a:outerShdw blurRad="414338" dist="19050" dir="5400000" algn="bl" rotWithShape="0">
              <a:srgbClr val="000000">
                <a:alpha val="50000"/>
              </a:srgbClr>
            </a:outerShdw>
          </a:effectLst>
        </p:spPr>
      </p:pic>
      <p:sp>
        <p:nvSpPr>
          <p:cNvPr id="652" name="Google Shape;652;gaa954539fe_5_247"/>
          <p:cNvSpPr/>
          <p:nvPr/>
        </p:nvSpPr>
        <p:spPr>
          <a:xfrm>
            <a:off x="4536551" y="3299335"/>
            <a:ext cx="919800" cy="294600"/>
          </a:xfrm>
          <a:prstGeom prst="rightArrow">
            <a:avLst>
              <a:gd name="adj1" fmla="val 50000"/>
              <a:gd name="adj2" fmla="val 50000"/>
            </a:avLst>
          </a:prstGeom>
          <a:solidFill>
            <a:srgbClr val="C7A9DB"/>
          </a:solidFill>
          <a:ln w="9525" cap="flat" cmpd="sng">
            <a:solidFill>
              <a:srgbClr val="C7A9D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5" name="Google Shape;655;gaa954539fe_5_247"/>
          <p:cNvSpPr txBox="1"/>
          <p:nvPr/>
        </p:nvSpPr>
        <p:spPr>
          <a:xfrm>
            <a:off x="3252442" y="88013"/>
            <a:ext cx="2808000" cy="129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텍스트-</a:t>
            </a:r>
            <a:r>
              <a:rPr lang="ko-KR" sz="1800" b="1" dirty="0" err="1">
                <a:solidFill>
                  <a:schemeClr val="lt1"/>
                </a:solidFill>
                <a:latin typeface="나눔스퀘어라운드 ExtraBold" panose="020B0600000101010101" pitchFamily="50" charset="-127"/>
                <a:ea typeface="나눔스퀘어라운드 ExtraBold" panose="020B0600000101010101" pitchFamily="50" charset="-127"/>
              </a:rPr>
              <a:t>Deskew</a:t>
            </a:r>
            <a:r>
              <a:rPr lang="en-US" altLang="ko-KR" sz="1800" b="1" dirty="0">
                <a:solidFill>
                  <a:schemeClr val="lt1"/>
                </a:solidFill>
                <a:latin typeface="나눔스퀘어라운드 ExtraBold" panose="020B0600000101010101" pitchFamily="50" charset="-127"/>
                <a:ea typeface="나눔스퀘어라운드 ExtraBold" panose="020B0600000101010101" pitchFamily="50" charset="-127"/>
              </a:rPr>
              <a:t> </a:t>
            </a:r>
            <a:r>
              <a:rPr lang="ko-KR" altLang="en-US" sz="1800" b="1" dirty="0">
                <a:solidFill>
                  <a:schemeClr val="lt1"/>
                </a:solidFill>
                <a:latin typeface="나눔스퀘어라운드 ExtraBold" panose="020B0600000101010101" pitchFamily="50" charset="-127"/>
                <a:ea typeface="나눔스퀘어라운드 ExtraBold" panose="020B0600000101010101" pitchFamily="50" charset="-127"/>
              </a:rPr>
              <a:t>방법 </a:t>
            </a:r>
            <a:r>
              <a:rPr lang="en-US" altLang="ko-KR" sz="1800" b="1" dirty="0">
                <a:solidFill>
                  <a:schemeClr val="lt1"/>
                </a:solidFill>
                <a:latin typeface="나눔스퀘어라운드 ExtraBold" panose="020B0600000101010101" pitchFamily="50" charset="-127"/>
                <a:ea typeface="나눔스퀘어라운드 ExtraBold" panose="020B0600000101010101" pitchFamily="50" charset="-127"/>
              </a:rPr>
              <a:t>1</a:t>
            </a:r>
            <a:endParaRP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p:txBody>
      </p:sp>
      <p:sp>
        <p:nvSpPr>
          <p:cNvPr id="11" name="TextBox 10">
            <a:extLst>
              <a:ext uri="{FF2B5EF4-FFF2-40B4-BE49-F238E27FC236}">
                <a16:creationId xmlns:a16="http://schemas.microsoft.com/office/drawing/2014/main" id="{6B568DCC-4F53-4AA7-B270-CEBB4B161C7D}"/>
              </a:ext>
            </a:extLst>
          </p:cNvPr>
          <p:cNvSpPr txBox="1"/>
          <p:nvPr/>
        </p:nvSpPr>
        <p:spPr>
          <a:xfrm>
            <a:off x="2346975" y="4890412"/>
            <a:ext cx="2346989" cy="523220"/>
          </a:xfrm>
          <a:prstGeom prst="rect">
            <a:avLst/>
          </a:prstGeom>
          <a:noFill/>
          <a:scene3d>
            <a:camera prst="obliqueTopLeft"/>
            <a:lightRig rig="threePt" dir="t"/>
          </a:scene3d>
        </p:spPr>
        <p:txBody>
          <a:bodyPr wrap="none" rtlCol="0">
            <a:spAutoFit/>
          </a:bodyPr>
          <a:lstStyle/>
          <a:p>
            <a:r>
              <a:rPr lang="en-US" altLang="ko-KR" sz="2800" b="1" dirty="0">
                <a:ln w="25400">
                  <a:solidFill>
                    <a:schemeClr val="bg1"/>
                  </a:solidFill>
                </a:ln>
                <a:noFill/>
                <a:effectLst>
                  <a:outerShdw blurRad="165100" dir="2700000" algn="tl" rotWithShape="0">
                    <a:srgbClr val="FF0000">
                      <a:alpha val="40000"/>
                    </a:srgbClr>
                  </a:outerShdw>
                </a:effectLst>
                <a:latin typeface="나눔바른고딕" pitchFamily="50" charset="-127"/>
                <a:ea typeface="나눔바른고딕" pitchFamily="50" charset="-127"/>
              </a:rPr>
              <a:t>Text</a:t>
            </a:r>
            <a:r>
              <a:rPr lang="ko-KR" altLang="en-US" sz="2800" b="1" dirty="0">
                <a:ln w="25400">
                  <a:solidFill>
                    <a:schemeClr val="bg1"/>
                  </a:solidFill>
                </a:ln>
                <a:noFill/>
                <a:effectLst>
                  <a:outerShdw blurRad="165100" dir="2700000" algn="tl" rotWithShape="0">
                    <a:srgbClr val="FF0000">
                      <a:alpha val="40000"/>
                    </a:srgbClr>
                  </a:outerShdw>
                </a:effectLst>
                <a:latin typeface="나눔바른고딕" pitchFamily="50" charset="-127"/>
                <a:ea typeface="나눔바른고딕" pitchFamily="50" charset="-127"/>
              </a:rPr>
              <a:t> </a:t>
            </a:r>
            <a:r>
              <a:rPr lang="en-US" altLang="ko-KR" sz="2800" b="1" dirty="0">
                <a:ln w="25400">
                  <a:solidFill>
                    <a:schemeClr val="bg1"/>
                  </a:solidFill>
                </a:ln>
                <a:noFill/>
                <a:effectLst>
                  <a:outerShdw blurRad="165100" dir="2700000" algn="tl" rotWithShape="0">
                    <a:srgbClr val="FF0000">
                      <a:alpha val="40000"/>
                    </a:srgbClr>
                  </a:outerShdw>
                </a:effectLst>
                <a:latin typeface="나눔바른고딕" pitchFamily="50" charset="-127"/>
                <a:ea typeface="나눔바른고딕" pitchFamily="50" charset="-127"/>
              </a:rPr>
              <a:t>contour</a:t>
            </a:r>
          </a:p>
        </p:txBody>
      </p:sp>
      <p:pic>
        <p:nvPicPr>
          <p:cNvPr id="3" name="Picture 2" descr="Text, letter&#10;&#10;Description automatically generated">
            <a:extLst>
              <a:ext uri="{FF2B5EF4-FFF2-40B4-BE49-F238E27FC236}">
                <a16:creationId xmlns:a16="http://schemas.microsoft.com/office/drawing/2014/main" id="{68817213-37C3-4252-B9B2-043477506E88}"/>
              </a:ext>
            </a:extLst>
          </p:cNvPr>
          <p:cNvPicPr>
            <a:picLocks noChangeAspect="1"/>
          </p:cNvPicPr>
          <p:nvPr/>
        </p:nvPicPr>
        <p:blipFill>
          <a:blip r:embed="rId6"/>
          <a:stretch>
            <a:fillRect/>
          </a:stretch>
        </p:blipFill>
        <p:spPr>
          <a:xfrm>
            <a:off x="2574538" y="2346160"/>
            <a:ext cx="1752600" cy="2495550"/>
          </a:xfrm>
          <a:prstGeom prst="rect">
            <a:avLst/>
          </a:prstGeom>
        </p:spPr>
      </p:pic>
      <p:sp>
        <p:nvSpPr>
          <p:cNvPr id="4" name="Arrow: Curved Right 3">
            <a:extLst>
              <a:ext uri="{FF2B5EF4-FFF2-40B4-BE49-F238E27FC236}">
                <a16:creationId xmlns:a16="http://schemas.microsoft.com/office/drawing/2014/main" id="{E48C355B-1772-4B1F-8A63-BF8CD2B3FDC6}"/>
              </a:ext>
            </a:extLst>
          </p:cNvPr>
          <p:cNvSpPr/>
          <p:nvPr/>
        </p:nvSpPr>
        <p:spPr>
          <a:xfrm rot="19122216">
            <a:off x="1370525" y="2986486"/>
            <a:ext cx="546574" cy="929092"/>
          </a:xfrm>
          <a:prstGeom prst="curvedRightArrow">
            <a:avLst>
              <a:gd name="adj1" fmla="val 25000"/>
              <a:gd name="adj2" fmla="val 27600"/>
              <a:gd name="adj3" fmla="val 25000"/>
            </a:avLst>
          </a:prstGeom>
          <a:solidFill>
            <a:srgbClr val="C7A9DB"/>
          </a:solidFill>
          <a:ln w="9525" cap="flat" cmpd="sng">
            <a:solidFill>
              <a:srgbClr val="C7A9DB"/>
            </a:solidFill>
            <a:prstDash val="solid"/>
            <a:round/>
            <a:headEnd type="none" w="sm" len="sm"/>
            <a:tailEnd type="none" w="sm" len="sm"/>
          </a:ln>
        </p:spPr>
        <p:txBody>
          <a:bodyPr spcFirstLastPara="1" wrap="square" lIns="91425" tIns="91425" rIns="91425" bIns="91425" anchor="ctr" anchorCtr="0">
            <a:noAutofit/>
          </a:bodyPr>
          <a:lstStyle/>
          <a:p>
            <a:endParaRPr lang="en-US">
              <a:solidFill>
                <a:srgbClr val="000000"/>
              </a:solidFill>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gaa954539fe_1_1" descr="제목 없음-2.jpg"/>
          <p:cNvPicPr preferRelativeResize="0"/>
          <p:nvPr/>
        </p:nvPicPr>
        <p:blipFill rotWithShape="1">
          <a:blip r:embed="rId3">
            <a:alphaModFix/>
          </a:blip>
          <a:srcRect/>
          <a:stretch/>
        </p:blipFill>
        <p:spPr>
          <a:xfrm>
            <a:off x="0" y="0"/>
            <a:ext cx="9140100" cy="6858000"/>
          </a:xfrm>
          <a:prstGeom prst="rect">
            <a:avLst/>
          </a:prstGeom>
          <a:noFill/>
          <a:ln>
            <a:noFill/>
          </a:ln>
        </p:spPr>
      </p:pic>
      <p:sp>
        <p:nvSpPr>
          <p:cNvPr id="116" name="Google Shape;116;gaa954539fe_1_1"/>
          <p:cNvSpPr txBox="1"/>
          <p:nvPr/>
        </p:nvSpPr>
        <p:spPr>
          <a:xfrm>
            <a:off x="1021925" y="2669600"/>
            <a:ext cx="2116200" cy="99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000" b="1" dirty="0">
                <a:solidFill>
                  <a:srgbClr val="D9D9D9"/>
                </a:solidFill>
                <a:latin typeface="NanumSquareRound ExtraBold" panose="020B0600000101010101" pitchFamily="34" charset="-127"/>
                <a:ea typeface="NanumSquareRound ExtraBold" panose="020B0600000101010101" pitchFamily="34" charset="-127"/>
              </a:rPr>
              <a:t>01.</a:t>
            </a:r>
            <a:endParaRPr sz="6000" dirty="0">
              <a:solidFill>
                <a:srgbClr val="D9D9D9"/>
              </a:solidFill>
              <a:latin typeface="NanumSquareRound ExtraBold" panose="020B0600000101010101" pitchFamily="34" charset="-127"/>
              <a:ea typeface="NanumSquareRound ExtraBold" panose="020B0600000101010101" pitchFamily="34" charset="-127"/>
            </a:endParaRPr>
          </a:p>
        </p:txBody>
      </p:sp>
      <p:sp>
        <p:nvSpPr>
          <p:cNvPr id="117" name="Google Shape;117;gaa954539fe_1_1"/>
          <p:cNvSpPr txBox="1"/>
          <p:nvPr/>
        </p:nvSpPr>
        <p:spPr>
          <a:xfrm>
            <a:off x="989375" y="2631750"/>
            <a:ext cx="2116200" cy="99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000" b="1" dirty="0">
                <a:solidFill>
                  <a:schemeClr val="lt1"/>
                </a:solidFill>
                <a:latin typeface="NanumSquareRound ExtraBold" panose="020B0600000101010101" pitchFamily="34" charset="-127"/>
                <a:ea typeface="NanumSquareRound ExtraBold" panose="020B0600000101010101" pitchFamily="34" charset="-127"/>
              </a:rPr>
              <a:t>01.</a:t>
            </a:r>
            <a:endParaRPr sz="6000" dirty="0">
              <a:latin typeface="NanumSquareRound ExtraBold" panose="020B0600000101010101" pitchFamily="34" charset="-127"/>
              <a:ea typeface="NanumSquareRound ExtraBold" panose="020B0600000101010101" pitchFamily="34" charset="-127"/>
            </a:endParaRPr>
          </a:p>
        </p:txBody>
      </p:sp>
      <p:sp>
        <p:nvSpPr>
          <p:cNvPr id="118" name="Google Shape;118;gaa954539fe_1_1"/>
          <p:cNvSpPr txBox="1"/>
          <p:nvPr/>
        </p:nvSpPr>
        <p:spPr>
          <a:xfrm>
            <a:off x="989375" y="3540575"/>
            <a:ext cx="19950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100" dirty="0">
                <a:solidFill>
                  <a:srgbClr val="FFFFFF"/>
                </a:solidFill>
                <a:latin typeface="NanumSquareRound ExtraBold" panose="020B0600000101010101" pitchFamily="34" charset="-127"/>
                <a:ea typeface="NanumSquareRound ExtraBold" panose="020B0600000101010101" pitchFamily="34" charset="-127"/>
                <a:cs typeface="Malgun Gothic"/>
                <a:sym typeface="Malgun Gothic"/>
              </a:rPr>
              <a:t>프로젝트 배경</a:t>
            </a:r>
            <a:endParaRPr sz="2100" dirty="0">
              <a:solidFill>
                <a:srgbClr val="FFFFFF"/>
              </a:solidFill>
              <a:latin typeface="NanumSquareRound ExtraBold" panose="020B0600000101010101" pitchFamily="34" charset="-127"/>
              <a:ea typeface="NanumSquareRound ExtraBold" panose="020B0600000101010101" pitchFamily="34" charset="-127"/>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gaa954539fe_5_337" descr="제목 없음-2.jpg"/>
          <p:cNvPicPr preferRelativeResize="0"/>
          <p:nvPr/>
        </p:nvPicPr>
        <p:blipFill rotWithShape="1">
          <a:blip r:embed="rId3">
            <a:alphaModFix/>
          </a:blip>
          <a:srcRect/>
          <a:stretch/>
        </p:blipFill>
        <p:spPr>
          <a:xfrm>
            <a:off x="1950" y="0"/>
            <a:ext cx="9140100" cy="6858000"/>
          </a:xfrm>
          <a:prstGeom prst="rect">
            <a:avLst/>
          </a:prstGeom>
          <a:noFill/>
          <a:ln>
            <a:noFill/>
          </a:ln>
        </p:spPr>
      </p:pic>
      <p:sp>
        <p:nvSpPr>
          <p:cNvPr id="662" name="Google Shape;662;gaa954539fe_5_337"/>
          <p:cNvSpPr/>
          <p:nvPr/>
        </p:nvSpPr>
        <p:spPr>
          <a:xfrm>
            <a:off x="467544" y="1412776"/>
            <a:ext cx="8208900" cy="4824600"/>
          </a:xfrm>
          <a:prstGeom prst="rect">
            <a:avLst/>
          </a:prstGeom>
          <a:solidFill>
            <a:schemeClr val="lt1">
              <a:alpha val="29800"/>
            </a:schemeClr>
          </a:solidFill>
          <a:ln>
            <a:noFill/>
          </a:ln>
          <a:effectLst>
            <a:outerShdw blurRad="50800" dist="38100" dir="2700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63" name="Google Shape;663;gaa954539fe_5_337"/>
          <p:cNvSpPr/>
          <p:nvPr/>
        </p:nvSpPr>
        <p:spPr>
          <a:xfrm>
            <a:off x="482982" y="1526515"/>
            <a:ext cx="8208900" cy="4824600"/>
          </a:xfrm>
          <a:prstGeom prst="rect">
            <a:avLst/>
          </a:prstGeom>
          <a:solidFill>
            <a:schemeClr val="lt1">
              <a:alpha val="29800"/>
            </a:schemeClr>
          </a:solidFill>
          <a:ln>
            <a:noFill/>
          </a:ln>
          <a:effectLst>
            <a:outerShdw blurRad="50800" dist="38100" dir="2700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algun Gothic"/>
              <a:ea typeface="Malgun Gothic"/>
              <a:cs typeface="Malgun Gothic"/>
              <a:sym typeface="Malgun Gothic"/>
            </a:endParaRPr>
          </a:p>
        </p:txBody>
      </p:sp>
      <p:sp>
        <p:nvSpPr>
          <p:cNvPr id="664" name="Google Shape;664;gaa954539fe_5_337"/>
          <p:cNvSpPr/>
          <p:nvPr/>
        </p:nvSpPr>
        <p:spPr>
          <a:xfrm>
            <a:off x="5810312" y="2122829"/>
            <a:ext cx="23580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pic>
        <p:nvPicPr>
          <p:cNvPr id="665" name="Google Shape;665;gaa954539fe_5_337"/>
          <p:cNvPicPr preferRelativeResize="0"/>
          <p:nvPr/>
        </p:nvPicPr>
        <p:blipFill rotWithShape="1">
          <a:blip r:embed="rId4">
            <a:alphaModFix/>
          </a:blip>
          <a:srcRect r="52994" b="31567"/>
          <a:stretch/>
        </p:blipFill>
        <p:spPr>
          <a:xfrm>
            <a:off x="856233" y="1790415"/>
            <a:ext cx="2238305" cy="1480015"/>
          </a:xfrm>
          <a:prstGeom prst="rect">
            <a:avLst/>
          </a:prstGeom>
          <a:noFill/>
          <a:ln>
            <a:noFill/>
          </a:ln>
          <a:effectLst>
            <a:outerShdw blurRad="385763" dist="19050" dir="5400000" algn="bl" rotWithShape="0">
              <a:srgbClr val="000000">
                <a:alpha val="50000"/>
              </a:srgbClr>
            </a:outerShdw>
          </a:effectLst>
        </p:spPr>
      </p:pic>
      <p:pic>
        <p:nvPicPr>
          <p:cNvPr id="666" name="Google Shape;666;gaa954539fe_5_337"/>
          <p:cNvPicPr preferRelativeResize="0"/>
          <p:nvPr/>
        </p:nvPicPr>
        <p:blipFill rotWithShape="1">
          <a:blip r:embed="rId5">
            <a:alphaModFix/>
          </a:blip>
          <a:srcRect t="21754" r="4571" b="43933"/>
          <a:stretch/>
        </p:blipFill>
        <p:spPr>
          <a:xfrm>
            <a:off x="4197457" y="4610020"/>
            <a:ext cx="4341850" cy="1109275"/>
          </a:xfrm>
          <a:prstGeom prst="rect">
            <a:avLst/>
          </a:prstGeom>
          <a:noFill/>
          <a:ln>
            <a:noFill/>
          </a:ln>
          <a:effectLst>
            <a:outerShdw blurRad="600075" dist="19050" dir="5400000" algn="bl" rotWithShape="0">
              <a:srgbClr val="000000">
                <a:alpha val="50000"/>
              </a:srgbClr>
            </a:outerShdw>
          </a:effectLst>
        </p:spPr>
      </p:pic>
      <p:sp>
        <p:nvSpPr>
          <p:cNvPr id="668" name="Google Shape;668;gaa954539fe_5_337"/>
          <p:cNvSpPr/>
          <p:nvPr/>
        </p:nvSpPr>
        <p:spPr>
          <a:xfrm rot="5400000">
            <a:off x="5195747" y="3044020"/>
            <a:ext cx="570900" cy="2032200"/>
          </a:xfrm>
          <a:prstGeom prst="bentArrow">
            <a:avLst>
              <a:gd name="adj1" fmla="val 24562"/>
              <a:gd name="adj2" fmla="val 25000"/>
              <a:gd name="adj3" fmla="val 25000"/>
              <a:gd name="adj4" fmla="val 46212"/>
            </a:avLst>
          </a:prstGeom>
          <a:solidFill>
            <a:srgbClr val="C7A9DB"/>
          </a:solidFill>
          <a:ln w="9525" cap="flat" cmpd="sng">
            <a:solidFill>
              <a:srgbClr val="C7A9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a:t>
            </a:r>
            <a:endParaRPr dirty="0"/>
          </a:p>
        </p:txBody>
      </p:sp>
      <p:sp>
        <p:nvSpPr>
          <p:cNvPr id="669" name="Google Shape;669;gaa954539fe_5_337"/>
          <p:cNvSpPr txBox="1"/>
          <p:nvPr/>
        </p:nvSpPr>
        <p:spPr>
          <a:xfrm>
            <a:off x="3234400" y="87330"/>
            <a:ext cx="2808000" cy="129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텍스트-</a:t>
            </a:r>
            <a:r>
              <a:rPr lang="ko-KR" sz="1800" b="1" dirty="0" err="1">
                <a:solidFill>
                  <a:schemeClr val="lt1"/>
                </a:solidFill>
                <a:latin typeface="나눔스퀘어라운드 ExtraBold" panose="020B0600000101010101" pitchFamily="50" charset="-127"/>
                <a:ea typeface="나눔스퀘어라운드 ExtraBold" panose="020B0600000101010101" pitchFamily="50" charset="-127"/>
              </a:rPr>
              <a:t>Deskew</a:t>
            </a:r>
            <a:r>
              <a:rPr lang="en-US" altLang="ko-KR" sz="1800" b="1" dirty="0">
                <a:solidFill>
                  <a:schemeClr val="lt1"/>
                </a:solidFill>
                <a:latin typeface="나눔스퀘어라운드 ExtraBold" panose="020B0600000101010101" pitchFamily="50" charset="-127"/>
                <a:ea typeface="나눔스퀘어라운드 ExtraBold" panose="020B0600000101010101" pitchFamily="50" charset="-127"/>
              </a:rPr>
              <a:t> </a:t>
            </a:r>
            <a:r>
              <a:rPr lang="ko-KR" altLang="en-US" sz="1800" b="1" dirty="0" err="1">
                <a:solidFill>
                  <a:schemeClr val="lt1"/>
                </a:solidFill>
                <a:latin typeface="나눔스퀘어라운드 ExtraBold" panose="020B0600000101010101" pitchFamily="50" charset="-127"/>
                <a:ea typeface="나눔스퀘어라운드 ExtraBold" panose="020B0600000101010101" pitchFamily="50" charset="-127"/>
              </a:rPr>
              <a:t>빙법</a:t>
            </a:r>
            <a:r>
              <a:rPr lang="ko-KR" altLang="en-US" sz="1800" b="1" dirty="0">
                <a:solidFill>
                  <a:schemeClr val="lt1"/>
                </a:solidFill>
                <a:latin typeface="나눔스퀘어라운드 ExtraBold" panose="020B0600000101010101" pitchFamily="50" charset="-127"/>
                <a:ea typeface="나눔스퀘어라운드 ExtraBold" panose="020B0600000101010101" pitchFamily="50" charset="-127"/>
              </a:rPr>
              <a:t> </a:t>
            </a:r>
            <a:r>
              <a:rPr lang="en-US" altLang="ko-KR" sz="1800" b="1" dirty="0">
                <a:solidFill>
                  <a:schemeClr val="lt1"/>
                </a:solidFill>
                <a:latin typeface="나눔스퀘어라운드 ExtraBold" panose="020B0600000101010101" pitchFamily="50" charset="-127"/>
                <a:ea typeface="나눔스퀘어라운드 ExtraBold" panose="020B0600000101010101" pitchFamily="50" charset="-127"/>
              </a:rPr>
              <a:t>2</a:t>
            </a:r>
            <a:endParaRP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p:txBody>
      </p:sp>
      <p:sp>
        <p:nvSpPr>
          <p:cNvPr id="12" name="TextBox 11">
            <a:extLst>
              <a:ext uri="{FF2B5EF4-FFF2-40B4-BE49-F238E27FC236}">
                <a16:creationId xmlns:a16="http://schemas.microsoft.com/office/drawing/2014/main" id="{41205A6B-FD0B-4789-B273-5756B44F7B83}"/>
              </a:ext>
            </a:extLst>
          </p:cNvPr>
          <p:cNvSpPr txBox="1"/>
          <p:nvPr/>
        </p:nvSpPr>
        <p:spPr>
          <a:xfrm>
            <a:off x="4239963" y="2283082"/>
            <a:ext cx="3350720" cy="954107"/>
          </a:xfrm>
          <a:prstGeom prst="rect">
            <a:avLst/>
          </a:prstGeom>
          <a:noFill/>
          <a:scene3d>
            <a:camera prst="obliqueTopLeft"/>
            <a:lightRig rig="threePt" dir="t"/>
          </a:scene3d>
        </p:spPr>
        <p:txBody>
          <a:bodyPr wrap="square" rtlCol="0">
            <a:spAutoFit/>
          </a:bodyPr>
          <a:lstStyle/>
          <a:p>
            <a:pPr algn="ctr"/>
            <a:r>
              <a:rPr lang="en-US" altLang="ko-KR" sz="2800" b="1" dirty="0">
                <a:ln w="25400">
                  <a:solidFill>
                    <a:schemeClr val="bg1"/>
                  </a:solidFill>
                </a:ln>
                <a:noFill/>
                <a:effectLst>
                  <a:outerShdw blurRad="165100" dir="2700000" algn="tl" rotWithShape="0">
                    <a:srgbClr val="FF0000">
                      <a:alpha val="40000"/>
                    </a:srgbClr>
                  </a:outerShdw>
                </a:effectLst>
                <a:latin typeface="나눔바른고딕" pitchFamily="50" charset="-127"/>
                <a:ea typeface="나눔바른고딕" pitchFamily="50" charset="-127"/>
              </a:rPr>
              <a:t>Canny edge &amp;</a:t>
            </a:r>
          </a:p>
          <a:p>
            <a:pPr algn="ctr"/>
            <a:r>
              <a:rPr lang="en-US" altLang="ko-KR" sz="2800" b="1" dirty="0">
                <a:ln w="25400">
                  <a:solidFill>
                    <a:schemeClr val="bg1"/>
                  </a:solidFill>
                </a:ln>
                <a:noFill/>
                <a:effectLst>
                  <a:outerShdw blurRad="165100" dir="2700000" algn="tl" rotWithShape="0">
                    <a:srgbClr val="FF0000">
                      <a:alpha val="40000"/>
                    </a:srgbClr>
                  </a:outerShdw>
                </a:effectLst>
                <a:latin typeface="나눔바른고딕" pitchFamily="50" charset="-127"/>
                <a:ea typeface="나눔바른고딕" pitchFamily="50" charset="-127"/>
              </a:rPr>
              <a:t>Hough transform</a:t>
            </a:r>
          </a:p>
        </p:txBody>
      </p:sp>
      <p:pic>
        <p:nvPicPr>
          <p:cNvPr id="3" name="Picture 2" descr="Text&#10;&#10;Description automatically generated">
            <a:extLst>
              <a:ext uri="{FF2B5EF4-FFF2-40B4-BE49-F238E27FC236}">
                <a16:creationId xmlns:a16="http://schemas.microsoft.com/office/drawing/2014/main" id="{D1ABD493-113C-4D9C-95A2-BA96FC0FAFFA}"/>
              </a:ext>
            </a:extLst>
          </p:cNvPr>
          <p:cNvPicPr>
            <a:picLocks noChangeAspect="1"/>
          </p:cNvPicPr>
          <p:nvPr/>
        </p:nvPicPr>
        <p:blipFill>
          <a:blip r:embed="rId6"/>
          <a:stretch>
            <a:fillRect/>
          </a:stretch>
        </p:blipFill>
        <p:spPr>
          <a:xfrm>
            <a:off x="604693" y="3568702"/>
            <a:ext cx="3459876" cy="2556464"/>
          </a:xfrm>
          <a:prstGeom prst="rect">
            <a:avLst/>
          </a:prstGeom>
        </p:spPr>
      </p:pic>
      <p:pic>
        <p:nvPicPr>
          <p:cNvPr id="4" name="Picture 3">
            <a:extLst>
              <a:ext uri="{FF2B5EF4-FFF2-40B4-BE49-F238E27FC236}">
                <a16:creationId xmlns:a16="http://schemas.microsoft.com/office/drawing/2014/main" id="{F1A22640-2EC7-44BC-B44B-EB66ACCF82C6}"/>
              </a:ext>
            </a:extLst>
          </p:cNvPr>
          <p:cNvPicPr>
            <a:picLocks noChangeAspect="1"/>
          </p:cNvPicPr>
          <p:nvPr/>
        </p:nvPicPr>
        <p:blipFill>
          <a:blip r:embed="rId7"/>
          <a:stretch>
            <a:fillRect/>
          </a:stretch>
        </p:blipFill>
        <p:spPr>
          <a:xfrm rot="2375561">
            <a:off x="2981923" y="2593157"/>
            <a:ext cx="971731" cy="5974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gaa954539fe_5_61" descr="제목 없음-2.jpg"/>
          <p:cNvPicPr preferRelativeResize="0"/>
          <p:nvPr/>
        </p:nvPicPr>
        <p:blipFill rotWithShape="1">
          <a:blip r:embed="rId3">
            <a:alphaModFix/>
          </a:blip>
          <a:srcRect/>
          <a:stretch/>
        </p:blipFill>
        <p:spPr>
          <a:xfrm>
            <a:off x="1950" y="0"/>
            <a:ext cx="9140100" cy="6858000"/>
          </a:xfrm>
          <a:prstGeom prst="rect">
            <a:avLst/>
          </a:prstGeom>
          <a:noFill/>
          <a:ln>
            <a:noFill/>
          </a:ln>
        </p:spPr>
      </p:pic>
      <p:sp>
        <p:nvSpPr>
          <p:cNvPr id="677" name="Google Shape;677;gaa954539fe_5_61"/>
          <p:cNvSpPr/>
          <p:nvPr/>
        </p:nvSpPr>
        <p:spPr>
          <a:xfrm>
            <a:off x="467544" y="1412776"/>
            <a:ext cx="8208900" cy="4824600"/>
          </a:xfrm>
          <a:prstGeom prst="rect">
            <a:avLst/>
          </a:prstGeom>
          <a:solidFill>
            <a:schemeClr val="lt1">
              <a:alpha val="29800"/>
            </a:schemeClr>
          </a:solidFill>
          <a:ln>
            <a:noFill/>
          </a:ln>
          <a:effectLst>
            <a:outerShdw blurRad="50800" dist="38100" dir="2700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78" name="Google Shape;678;gaa954539fe_5_61"/>
          <p:cNvSpPr/>
          <p:nvPr/>
        </p:nvSpPr>
        <p:spPr>
          <a:xfrm>
            <a:off x="496958" y="1498929"/>
            <a:ext cx="8208900" cy="4824600"/>
          </a:xfrm>
          <a:prstGeom prst="rect">
            <a:avLst/>
          </a:prstGeom>
          <a:solidFill>
            <a:schemeClr val="lt1">
              <a:alpha val="29800"/>
            </a:schemeClr>
          </a:solidFill>
          <a:ln>
            <a:noFill/>
          </a:ln>
          <a:effectLst>
            <a:outerShdw blurRad="50800" dist="38100" dir="2700000" algn="tl" rotWithShape="0">
              <a:srgbClr val="000000">
                <a:alpha val="2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79" name="Google Shape;679;gaa954539fe_5_61"/>
          <p:cNvSpPr txBox="1"/>
          <p:nvPr/>
        </p:nvSpPr>
        <p:spPr>
          <a:xfrm>
            <a:off x="3348080" y="3184"/>
            <a:ext cx="24786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4000" b="1">
                <a:solidFill>
                  <a:srgbClr val="947CB0"/>
                </a:solidFill>
                <a:latin typeface="Arial"/>
                <a:ea typeface="Arial"/>
                <a:cs typeface="Arial"/>
                <a:sym typeface="Arial"/>
              </a:rPr>
              <a:t>04.</a:t>
            </a:r>
            <a:endParaRPr/>
          </a:p>
          <a:p>
            <a:pPr marL="0" marR="0" lvl="0" indent="0" algn="ctr" rtl="0">
              <a:spcBef>
                <a:spcPts val="0"/>
              </a:spcBef>
              <a:spcAft>
                <a:spcPts val="0"/>
              </a:spcAft>
              <a:buNone/>
            </a:pPr>
            <a:r>
              <a:rPr lang="ko-KR" sz="2000" b="1">
                <a:solidFill>
                  <a:srgbClr val="947CB0"/>
                </a:solidFill>
                <a:latin typeface="Arial"/>
                <a:ea typeface="Arial"/>
                <a:cs typeface="Arial"/>
                <a:sym typeface="Arial"/>
              </a:rPr>
              <a:t>프로젝트 수행 결과</a:t>
            </a:r>
            <a:endParaRPr sz="2000" b="1">
              <a:solidFill>
                <a:srgbClr val="947CB0"/>
              </a:solidFill>
              <a:latin typeface="Arial"/>
              <a:ea typeface="Arial"/>
              <a:cs typeface="Arial"/>
              <a:sym typeface="Arial"/>
            </a:endParaRPr>
          </a:p>
          <a:p>
            <a:pPr marL="0" marR="0" lvl="0" indent="0" algn="ctr" rtl="0">
              <a:spcBef>
                <a:spcPts val="0"/>
              </a:spcBef>
              <a:spcAft>
                <a:spcPts val="0"/>
              </a:spcAft>
              <a:buNone/>
            </a:pPr>
            <a:r>
              <a:rPr lang="ko-KR" sz="1800" b="1">
                <a:solidFill>
                  <a:srgbClr val="947CB0"/>
                </a:solidFill>
                <a:latin typeface="Arial"/>
                <a:ea typeface="Arial"/>
                <a:cs typeface="Arial"/>
                <a:sym typeface="Arial"/>
              </a:rPr>
              <a:t>텍스트</a:t>
            </a:r>
            <a:endParaRPr/>
          </a:p>
        </p:txBody>
      </p:sp>
      <p:sp>
        <p:nvSpPr>
          <p:cNvPr id="680" name="Google Shape;680;gaa954539fe_5_61"/>
          <p:cNvSpPr txBox="1"/>
          <p:nvPr/>
        </p:nvSpPr>
        <p:spPr>
          <a:xfrm>
            <a:off x="3348080" y="33607"/>
            <a:ext cx="24786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4000" b="1">
                <a:solidFill>
                  <a:schemeClr val="lt1"/>
                </a:solidFill>
                <a:latin typeface="Arial"/>
                <a:ea typeface="Arial"/>
                <a:cs typeface="Arial"/>
                <a:sym typeface="Arial"/>
              </a:rPr>
              <a:t>04.</a:t>
            </a:r>
            <a:endParaRPr/>
          </a:p>
          <a:p>
            <a:pPr marL="0" marR="0" lvl="0" indent="0" algn="ctr" rtl="0">
              <a:spcBef>
                <a:spcPts val="0"/>
              </a:spcBef>
              <a:spcAft>
                <a:spcPts val="0"/>
              </a:spcAft>
              <a:buNone/>
            </a:pPr>
            <a:r>
              <a:rPr lang="ko-KR" sz="2000" b="1">
                <a:solidFill>
                  <a:schemeClr val="lt1"/>
                </a:solidFill>
                <a:latin typeface="Arial"/>
                <a:ea typeface="Arial"/>
                <a:cs typeface="Arial"/>
                <a:sym typeface="Arial"/>
              </a:rPr>
              <a:t>프로젝트 수행 결과</a:t>
            </a:r>
            <a:endParaRPr sz="2000" b="1">
              <a:solidFill>
                <a:schemeClr val="lt1"/>
              </a:solidFill>
              <a:latin typeface="Arial"/>
              <a:ea typeface="Arial"/>
              <a:cs typeface="Arial"/>
              <a:sym typeface="Arial"/>
            </a:endParaRPr>
          </a:p>
          <a:p>
            <a:pPr marL="0" marR="0" lvl="0" indent="0" algn="ctr" rtl="0">
              <a:spcBef>
                <a:spcPts val="0"/>
              </a:spcBef>
              <a:spcAft>
                <a:spcPts val="0"/>
              </a:spcAft>
              <a:buNone/>
            </a:pPr>
            <a:r>
              <a:rPr lang="ko-KR" sz="1800" b="1">
                <a:solidFill>
                  <a:schemeClr val="lt1"/>
                </a:solidFill>
                <a:latin typeface="Arial"/>
                <a:ea typeface="Arial"/>
                <a:cs typeface="Arial"/>
                <a:sym typeface="Arial"/>
              </a:rPr>
              <a:t>텍스트</a:t>
            </a:r>
            <a:endParaRPr/>
          </a:p>
        </p:txBody>
      </p:sp>
      <p:sp>
        <p:nvSpPr>
          <p:cNvPr id="681" name="Google Shape;681;gaa954539fe_5_61"/>
          <p:cNvSpPr txBox="1"/>
          <p:nvPr/>
        </p:nvSpPr>
        <p:spPr>
          <a:xfrm>
            <a:off x="863575" y="1795175"/>
            <a:ext cx="424500" cy="37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4000" b="1">
                <a:solidFill>
                  <a:srgbClr val="5F497A"/>
                </a:solidFill>
                <a:latin typeface="Arial Black"/>
                <a:ea typeface="Arial Black"/>
                <a:cs typeface="Arial Black"/>
                <a:sym typeface="Arial Black"/>
              </a:rPr>
              <a:t>“</a:t>
            </a:r>
            <a:endParaRPr sz="4000" b="1">
              <a:solidFill>
                <a:srgbClr val="5F497A"/>
              </a:solidFill>
              <a:latin typeface="Arial Black"/>
              <a:ea typeface="Arial Black"/>
              <a:cs typeface="Arial Black"/>
              <a:sym typeface="Arial Black"/>
            </a:endParaRPr>
          </a:p>
        </p:txBody>
      </p:sp>
      <p:sp>
        <p:nvSpPr>
          <p:cNvPr id="682" name="Google Shape;682;gaa954539fe_5_61"/>
          <p:cNvSpPr txBox="1"/>
          <p:nvPr/>
        </p:nvSpPr>
        <p:spPr>
          <a:xfrm>
            <a:off x="1019825" y="1900186"/>
            <a:ext cx="7260600" cy="7325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3600" b="1" dirty="0" err="1">
                <a:solidFill>
                  <a:srgbClr val="5F497A"/>
                </a:solidFill>
                <a:latin typeface="더페이스샵 잉크립퀴드체" panose="03050503000000000000" pitchFamily="66" charset="-127"/>
                <a:ea typeface="더페이스샵 잉크립퀴드체" panose="03050503000000000000" pitchFamily="66" charset="-127"/>
              </a:rPr>
              <a:t>Gray-scale</a:t>
            </a:r>
            <a:r>
              <a:rPr lang="ko-KR" sz="3600" b="1" dirty="0">
                <a:solidFill>
                  <a:srgbClr val="5F497A"/>
                </a:solidFill>
                <a:latin typeface="더페이스샵 잉크립퀴드체" panose="03050503000000000000" pitchFamily="66" charset="-127"/>
                <a:ea typeface="더페이스샵 잉크립퀴드체" panose="03050503000000000000" pitchFamily="66" charset="-127"/>
              </a:rPr>
              <a:t> + </a:t>
            </a:r>
            <a:r>
              <a:rPr lang="ko-KR" sz="3600" b="1" dirty="0" err="1">
                <a:solidFill>
                  <a:srgbClr val="5F497A"/>
                </a:solidFill>
                <a:latin typeface="더페이스샵 잉크립퀴드체" panose="03050503000000000000" pitchFamily="66" charset="-127"/>
                <a:ea typeface="더페이스샵 잉크립퀴드체" panose="03050503000000000000" pitchFamily="66" charset="-127"/>
              </a:rPr>
              <a:t>Deskew</a:t>
            </a:r>
            <a:r>
              <a:rPr lang="ko-KR" sz="3600" b="1" dirty="0">
                <a:solidFill>
                  <a:srgbClr val="5F497A"/>
                </a:solidFill>
                <a:latin typeface="더페이스샵 잉크립퀴드체" panose="03050503000000000000" pitchFamily="66" charset="-127"/>
                <a:ea typeface="더페이스샵 잉크립퀴드체" panose="03050503000000000000" pitchFamily="66" charset="-127"/>
              </a:rPr>
              <a:t> 조합을 선택</a:t>
            </a:r>
            <a:endParaRPr sz="3600" b="1" dirty="0">
              <a:solidFill>
                <a:srgbClr val="5F497A"/>
              </a:solidFill>
              <a:latin typeface="더페이스샵 잉크립퀴드체" panose="03050503000000000000" pitchFamily="66" charset="-127"/>
              <a:ea typeface="더페이스샵 잉크립퀴드체" panose="03050503000000000000" pitchFamily="66" charset="-127"/>
            </a:endParaRPr>
          </a:p>
        </p:txBody>
      </p:sp>
      <p:sp>
        <p:nvSpPr>
          <p:cNvPr id="683" name="Google Shape;683;gaa954539fe_5_61"/>
          <p:cNvSpPr txBox="1"/>
          <p:nvPr/>
        </p:nvSpPr>
        <p:spPr>
          <a:xfrm rot="10800000" flipH="1">
            <a:off x="7964350" y="1893875"/>
            <a:ext cx="424500" cy="48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4000" b="1">
                <a:solidFill>
                  <a:srgbClr val="5F497A"/>
                </a:solidFill>
                <a:latin typeface="Arial Black"/>
                <a:ea typeface="Arial Black"/>
                <a:cs typeface="Arial Black"/>
                <a:sym typeface="Arial Black"/>
              </a:rPr>
              <a:t>“</a:t>
            </a:r>
            <a:endParaRPr sz="4000" b="1">
              <a:solidFill>
                <a:srgbClr val="5F497A"/>
              </a:solidFill>
              <a:latin typeface="Arial Black"/>
              <a:ea typeface="Arial Black"/>
              <a:cs typeface="Arial Black"/>
              <a:sym typeface="Arial Black"/>
            </a:endParaRPr>
          </a:p>
        </p:txBody>
      </p:sp>
      <p:grpSp>
        <p:nvGrpSpPr>
          <p:cNvPr id="684" name="Google Shape;684;gaa954539fe_5_61"/>
          <p:cNvGrpSpPr/>
          <p:nvPr/>
        </p:nvGrpSpPr>
        <p:grpSpPr>
          <a:xfrm>
            <a:off x="598288" y="3372500"/>
            <a:ext cx="8006224" cy="1989900"/>
            <a:chOff x="600726" y="1579775"/>
            <a:chExt cx="8006224" cy="1989900"/>
          </a:xfrm>
        </p:grpSpPr>
        <p:pic>
          <p:nvPicPr>
            <p:cNvPr id="685" name="Google Shape;685;gaa954539fe_5_61"/>
            <p:cNvPicPr preferRelativeResize="0"/>
            <p:nvPr/>
          </p:nvPicPr>
          <p:blipFill rotWithShape="1">
            <a:blip r:embed="rId4">
              <a:alphaModFix/>
            </a:blip>
            <a:srcRect l="5570" t="14446" r="6432" b="21145"/>
            <a:stretch/>
          </p:blipFill>
          <p:spPr>
            <a:xfrm>
              <a:off x="600726" y="2081713"/>
              <a:ext cx="1786238" cy="986025"/>
            </a:xfrm>
            <a:prstGeom prst="rect">
              <a:avLst/>
            </a:prstGeom>
            <a:noFill/>
            <a:ln>
              <a:noFill/>
            </a:ln>
          </p:spPr>
        </p:pic>
        <p:pic>
          <p:nvPicPr>
            <p:cNvPr id="686" name="Google Shape;686;gaa954539fe_5_61"/>
            <p:cNvPicPr preferRelativeResize="0"/>
            <p:nvPr/>
          </p:nvPicPr>
          <p:blipFill rotWithShape="1">
            <a:blip r:embed="rId5">
              <a:alphaModFix/>
            </a:blip>
            <a:srcRect l="5819" t="14405" r="6136" b="20379"/>
            <a:stretch/>
          </p:blipFill>
          <p:spPr>
            <a:xfrm>
              <a:off x="3277525" y="2092883"/>
              <a:ext cx="1745763" cy="963684"/>
            </a:xfrm>
            <a:prstGeom prst="rect">
              <a:avLst/>
            </a:prstGeom>
            <a:noFill/>
            <a:ln>
              <a:noFill/>
            </a:ln>
          </p:spPr>
        </p:pic>
        <p:sp>
          <p:nvSpPr>
            <p:cNvPr id="687" name="Google Shape;687;gaa954539fe_5_61"/>
            <p:cNvSpPr/>
            <p:nvPr/>
          </p:nvSpPr>
          <p:spPr>
            <a:xfrm>
              <a:off x="2452294" y="2212025"/>
              <a:ext cx="759900" cy="725400"/>
            </a:xfrm>
            <a:prstGeom prst="mathPlus">
              <a:avLst>
                <a:gd name="adj1" fmla="val 23520"/>
              </a:avLst>
            </a:prstGeom>
            <a:solidFill>
              <a:srgbClr val="5F497A"/>
            </a:solidFill>
            <a:ln w="9525" cap="flat" cmpd="sng">
              <a:solidFill>
                <a:srgbClr val="8F94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gaa954539fe_5_61"/>
            <p:cNvSpPr/>
            <p:nvPr/>
          </p:nvSpPr>
          <p:spPr>
            <a:xfrm>
              <a:off x="5088619" y="2212025"/>
              <a:ext cx="759900" cy="725400"/>
            </a:xfrm>
            <a:prstGeom prst="mathPlus">
              <a:avLst>
                <a:gd name="adj1" fmla="val 23520"/>
              </a:avLst>
            </a:prstGeom>
            <a:solidFill>
              <a:srgbClr val="5F497A"/>
            </a:solidFill>
            <a:ln w="9525" cap="flat" cmpd="sng">
              <a:solidFill>
                <a:srgbClr val="8F94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9" name="Google Shape;689;gaa954539fe_5_61"/>
            <p:cNvPicPr preferRelativeResize="0"/>
            <p:nvPr/>
          </p:nvPicPr>
          <p:blipFill>
            <a:blip r:embed="rId6">
              <a:alphaModFix/>
            </a:blip>
            <a:stretch>
              <a:fillRect/>
            </a:stretch>
          </p:blipFill>
          <p:spPr>
            <a:xfrm>
              <a:off x="5913850" y="1579775"/>
              <a:ext cx="2693100" cy="19899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pic>
        <p:nvPicPr>
          <p:cNvPr id="695" name="Google Shape;695;p25" descr="제목 없음-2.jpg"/>
          <p:cNvPicPr preferRelativeResize="0"/>
          <p:nvPr/>
        </p:nvPicPr>
        <p:blipFill rotWithShape="1">
          <a:blip r:embed="rId3">
            <a:alphaModFix/>
          </a:blip>
          <a:srcRect/>
          <a:stretch/>
        </p:blipFill>
        <p:spPr>
          <a:xfrm>
            <a:off x="1950" y="0"/>
            <a:ext cx="9140100" cy="6858000"/>
          </a:xfrm>
          <a:prstGeom prst="rect">
            <a:avLst/>
          </a:prstGeom>
          <a:noFill/>
          <a:ln>
            <a:noFill/>
          </a:ln>
        </p:spPr>
      </p:pic>
      <p:sp>
        <p:nvSpPr>
          <p:cNvPr id="696" name="Google Shape;696;p25"/>
          <p:cNvSpPr/>
          <p:nvPr/>
        </p:nvSpPr>
        <p:spPr>
          <a:xfrm>
            <a:off x="467544" y="1412776"/>
            <a:ext cx="8208900" cy="4824600"/>
          </a:xfrm>
          <a:prstGeom prst="rect">
            <a:avLst/>
          </a:prstGeom>
          <a:solidFill>
            <a:schemeClr val="lt1">
              <a:alpha val="29411"/>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Malgun Gothic"/>
              <a:ea typeface="Malgun Gothic"/>
              <a:cs typeface="Malgun Gothic"/>
              <a:sym typeface="Malgun Gothic"/>
            </a:endParaRPr>
          </a:p>
        </p:txBody>
      </p:sp>
      <p:sp>
        <p:nvSpPr>
          <p:cNvPr id="697" name="Google Shape;697;p25"/>
          <p:cNvSpPr/>
          <p:nvPr/>
        </p:nvSpPr>
        <p:spPr>
          <a:xfrm>
            <a:off x="482982" y="1526515"/>
            <a:ext cx="8208900" cy="4824600"/>
          </a:xfrm>
          <a:prstGeom prst="rect">
            <a:avLst/>
          </a:prstGeom>
          <a:solidFill>
            <a:schemeClr val="lt1">
              <a:alpha val="29411"/>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Malgun Gothic"/>
              <a:ea typeface="나눔바른고딕"/>
              <a:cs typeface="Malgun Gothic"/>
              <a:sym typeface="Malgun Gothic"/>
            </a:endParaRPr>
          </a:p>
        </p:txBody>
      </p:sp>
      <p:sp>
        <p:nvSpPr>
          <p:cNvPr id="698" name="Google Shape;698;p25"/>
          <p:cNvSpPr/>
          <p:nvPr/>
        </p:nvSpPr>
        <p:spPr>
          <a:xfrm>
            <a:off x="5810312" y="2122829"/>
            <a:ext cx="23580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00"/>
              <a:buFont typeface="Malgun Gothic"/>
              <a:buNone/>
            </a:pPr>
            <a:endParaRPr sz="1000">
              <a:solidFill>
                <a:schemeClr val="dk1"/>
              </a:solidFill>
              <a:latin typeface="Arial"/>
              <a:ea typeface="Arial"/>
              <a:cs typeface="Arial"/>
              <a:sym typeface="Arial"/>
            </a:endParaRPr>
          </a:p>
        </p:txBody>
      </p:sp>
      <p:sp>
        <p:nvSpPr>
          <p:cNvPr id="699" name="Google Shape;699;p25"/>
          <p:cNvSpPr/>
          <p:nvPr/>
        </p:nvSpPr>
        <p:spPr>
          <a:xfrm>
            <a:off x="4595586" y="2314824"/>
            <a:ext cx="2558400" cy="830400"/>
          </a:xfrm>
          <a:prstGeom prst="rect">
            <a:avLst/>
          </a:prstGeom>
          <a:solidFill>
            <a:srgbClr val="D5A6BD"/>
          </a:solidFill>
          <a:ln w="9525"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100"/>
              <a:buFont typeface="Arial"/>
              <a:buNone/>
            </a:pPr>
            <a:r>
              <a:rPr lang="ko-KR" sz="2100" b="1" dirty="0" err="1">
                <a:solidFill>
                  <a:schemeClr val="dk1"/>
                </a:solidFill>
                <a:latin typeface="나눔스퀘어라운드 ExtraBold" panose="020B0600000101010101" pitchFamily="50" charset="-127"/>
                <a:ea typeface="나눔스퀘어라운드 ExtraBold" panose="020B0600000101010101" pitchFamily="50" charset="-127"/>
                <a:sym typeface="Arial"/>
              </a:rPr>
              <a:t>image</a:t>
            </a:r>
            <a:r>
              <a:rPr lang="ko-KR" sz="2100" b="1" dirty="0">
                <a:solidFill>
                  <a:schemeClr val="dk1"/>
                </a:solidFill>
                <a:latin typeface="나눔스퀘어라운드 ExtraBold" panose="020B0600000101010101" pitchFamily="50" charset="-127"/>
                <a:ea typeface="나눔스퀘어라운드 ExtraBold" panose="020B0600000101010101" pitchFamily="50" charset="-127"/>
                <a:sym typeface="Arial"/>
              </a:rPr>
              <a:t> </a:t>
            </a:r>
            <a:r>
              <a:rPr lang="ko-KR" sz="2100" b="1" dirty="0" err="1">
                <a:solidFill>
                  <a:schemeClr val="dk1"/>
                </a:solidFill>
                <a:latin typeface="나눔스퀘어라운드 ExtraBold" panose="020B0600000101010101" pitchFamily="50" charset="-127"/>
                <a:ea typeface="나눔스퀘어라운드 ExtraBold" panose="020B0600000101010101" pitchFamily="50" charset="-127"/>
                <a:sym typeface="Arial"/>
              </a:rPr>
              <a:t>to</a:t>
            </a:r>
            <a:r>
              <a:rPr lang="ko-KR" sz="2100" b="1" dirty="0">
                <a:solidFill>
                  <a:schemeClr val="dk1"/>
                </a:solidFill>
                <a:latin typeface="나눔스퀘어라운드 ExtraBold" panose="020B0600000101010101" pitchFamily="50" charset="-127"/>
                <a:ea typeface="나눔스퀘어라운드 ExtraBold" panose="020B0600000101010101" pitchFamily="50" charset="-127"/>
                <a:sym typeface="Arial"/>
              </a:rPr>
              <a:t> </a:t>
            </a:r>
            <a:r>
              <a:rPr lang="ko-KR" sz="2100" b="1" dirty="0" err="1">
                <a:solidFill>
                  <a:schemeClr val="dk1"/>
                </a:solidFill>
                <a:latin typeface="나눔스퀘어라운드 ExtraBold" panose="020B0600000101010101" pitchFamily="50" charset="-127"/>
                <a:ea typeface="나눔스퀘어라운드 ExtraBold" panose="020B0600000101010101" pitchFamily="50" charset="-127"/>
                <a:sym typeface="Arial"/>
              </a:rPr>
              <a:t>string</a:t>
            </a:r>
            <a:endParaRPr sz="2100" b="1" dirty="0">
              <a:solidFill>
                <a:schemeClr val="dk1"/>
              </a:solidFill>
              <a:latin typeface="나눔스퀘어라운드 ExtraBold" panose="020B0600000101010101" pitchFamily="50" charset="-127"/>
              <a:ea typeface="나눔스퀘어라운드 ExtraBold" panose="020B0600000101010101" pitchFamily="50" charset="-127"/>
              <a:sym typeface="Arial"/>
            </a:endParaRPr>
          </a:p>
        </p:txBody>
      </p:sp>
      <p:pic>
        <p:nvPicPr>
          <p:cNvPr id="700" name="Google Shape;700;p25"/>
          <p:cNvPicPr preferRelativeResize="0"/>
          <p:nvPr/>
        </p:nvPicPr>
        <p:blipFill rotWithShape="1">
          <a:blip r:embed="rId4">
            <a:alphaModFix/>
          </a:blip>
          <a:srcRect l="58429" t="16871" r="26266" b="9164"/>
          <a:stretch/>
        </p:blipFill>
        <p:spPr>
          <a:xfrm>
            <a:off x="1953439" y="3249475"/>
            <a:ext cx="1233450" cy="1151200"/>
          </a:xfrm>
          <a:prstGeom prst="rect">
            <a:avLst/>
          </a:prstGeom>
          <a:noFill/>
          <a:ln>
            <a:noFill/>
          </a:ln>
          <a:effectLst>
            <a:outerShdw blurRad="50800" dist="38100" dir="2700000" algn="tl" rotWithShape="0">
              <a:srgbClr val="000000">
                <a:alpha val="22745"/>
              </a:srgbClr>
            </a:outerShdw>
          </a:effectLst>
        </p:spPr>
      </p:pic>
      <p:sp>
        <p:nvSpPr>
          <p:cNvPr id="701" name="Google Shape;701;p25"/>
          <p:cNvSpPr/>
          <p:nvPr/>
        </p:nvSpPr>
        <p:spPr>
          <a:xfrm>
            <a:off x="4595586" y="4644737"/>
            <a:ext cx="2558400" cy="830400"/>
          </a:xfrm>
          <a:prstGeom prst="rect">
            <a:avLst/>
          </a:prstGeom>
          <a:solidFill>
            <a:srgbClr val="D5A6BD"/>
          </a:solidFill>
          <a:ln w="9525"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100"/>
              <a:buFont typeface="Arial"/>
              <a:buNone/>
            </a:pPr>
            <a:r>
              <a:rPr lang="ko-KR" sz="2100" b="1" dirty="0" err="1">
                <a:solidFill>
                  <a:schemeClr val="dk1"/>
                </a:solidFill>
                <a:latin typeface="나눔스퀘어라운드 ExtraBold" panose="020B0600000101010101" pitchFamily="50" charset="-127"/>
                <a:ea typeface="나눔바른고딕"/>
                <a:sym typeface="Arial"/>
              </a:rPr>
              <a:t>image</a:t>
            </a:r>
            <a:r>
              <a:rPr lang="ko-KR" sz="2100" b="1" dirty="0">
                <a:solidFill>
                  <a:schemeClr val="dk1"/>
                </a:solidFill>
                <a:latin typeface="나눔스퀘어라운드 ExtraBold" panose="020B0600000101010101" pitchFamily="50" charset="-127"/>
                <a:ea typeface="나눔바른고딕"/>
                <a:sym typeface="Arial"/>
              </a:rPr>
              <a:t> </a:t>
            </a:r>
            <a:r>
              <a:rPr lang="ko-KR" sz="2100" b="1" dirty="0" err="1">
                <a:solidFill>
                  <a:schemeClr val="dk1"/>
                </a:solidFill>
                <a:latin typeface="나눔스퀘어라운드 ExtraBold" panose="020B0600000101010101" pitchFamily="50" charset="-127"/>
                <a:ea typeface="나눔바른고딕"/>
                <a:sym typeface="Arial"/>
              </a:rPr>
              <a:t>to</a:t>
            </a:r>
            <a:r>
              <a:rPr lang="ko-KR" sz="2100" b="1" dirty="0">
                <a:solidFill>
                  <a:schemeClr val="dk1"/>
                </a:solidFill>
                <a:latin typeface="나눔스퀘어라운드 ExtraBold" panose="020B0600000101010101" pitchFamily="50" charset="-127"/>
                <a:ea typeface="나눔바른고딕"/>
                <a:sym typeface="Arial"/>
              </a:rPr>
              <a:t> </a:t>
            </a:r>
            <a:r>
              <a:rPr lang="ko-KR" sz="2100" b="1" dirty="0" err="1">
                <a:solidFill>
                  <a:schemeClr val="dk1"/>
                </a:solidFill>
                <a:latin typeface="나눔스퀘어라운드 ExtraBold" panose="020B0600000101010101" pitchFamily="50" charset="-127"/>
                <a:ea typeface="나눔바른고딕"/>
                <a:sym typeface="Arial"/>
              </a:rPr>
              <a:t>data</a:t>
            </a:r>
            <a:endParaRPr sz="2100" b="1" dirty="0">
              <a:solidFill>
                <a:schemeClr val="dk1"/>
              </a:solidFill>
              <a:latin typeface="나눔스퀘어라운드 ExtraBold" panose="020B0600000101010101" pitchFamily="50" charset="-127"/>
              <a:ea typeface="나눔바른고딕"/>
              <a:sym typeface="Arial"/>
            </a:endParaRPr>
          </a:p>
        </p:txBody>
      </p:sp>
      <p:sp>
        <p:nvSpPr>
          <p:cNvPr id="702" name="Google Shape;702;p25"/>
          <p:cNvSpPr txBox="1"/>
          <p:nvPr/>
        </p:nvSpPr>
        <p:spPr>
          <a:xfrm>
            <a:off x="3348080" y="3184"/>
            <a:ext cx="24786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947CB0"/>
              </a:buClr>
              <a:buSzPts val="4000"/>
              <a:buFont typeface="Arial"/>
              <a:buNone/>
            </a:pPr>
            <a:r>
              <a:rPr lang="ko-KR" sz="4000" b="1">
                <a:solidFill>
                  <a:srgbClr val="947CB0"/>
                </a:solidFill>
                <a:latin typeface="나눔스퀘어라운드 ExtraBold" panose="020B0600000101010101" pitchFamily="50" charset="-127"/>
                <a:ea typeface="나눔스퀘어라운드 ExtraBold" panose="020B0600000101010101" pitchFamily="50" charset="-127"/>
                <a:sym typeface="Arial"/>
              </a:rPr>
              <a:t>04.</a:t>
            </a:r>
            <a:endParaRPr sz="1800">
              <a:solidFill>
                <a:schemeClr val="dk1"/>
              </a:solidFill>
              <a:latin typeface="나눔스퀘어라운드 ExtraBold" panose="020B0600000101010101" pitchFamily="50" charset="-127"/>
              <a:ea typeface="나눔스퀘어라운드 ExtraBold" panose="020B0600000101010101" pitchFamily="50" charset="-127"/>
              <a:cs typeface="Malgun Gothic"/>
              <a:sym typeface="Malgun Gothic"/>
            </a:endParaRPr>
          </a:p>
          <a:p>
            <a:pPr marL="0" marR="0" lvl="0" indent="0" algn="ctr" rtl="0">
              <a:spcBef>
                <a:spcPts val="0"/>
              </a:spcBef>
              <a:spcAft>
                <a:spcPts val="0"/>
              </a:spcAft>
              <a:buClr>
                <a:srgbClr val="947CB0"/>
              </a:buClr>
              <a:buSzPts val="2000"/>
              <a:buFont typeface="Arial"/>
              <a:buNone/>
            </a:pPr>
            <a:r>
              <a:rPr lang="ko-KR" sz="2000" b="1">
                <a:solidFill>
                  <a:srgbClr val="947CB0"/>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a:solidFill>
                <a:srgbClr val="947CB0"/>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Clr>
                <a:srgbClr val="947CB0"/>
              </a:buClr>
              <a:buSzPts val="1800"/>
              <a:buFont typeface="Malgun Gothic"/>
              <a:buNone/>
            </a:pPr>
            <a:r>
              <a:rPr lang="ko-KR" sz="1800" b="1">
                <a:solidFill>
                  <a:srgbClr val="947CB0"/>
                </a:solidFill>
                <a:latin typeface="나눔스퀘어라운드 ExtraBold" panose="020B0600000101010101" pitchFamily="50" charset="-127"/>
                <a:ea typeface="나눔스퀘어라운드 ExtraBold" panose="020B0600000101010101" pitchFamily="50" charset="-127"/>
                <a:cs typeface="Malgun Gothic"/>
                <a:sym typeface="Malgun Gothic"/>
              </a:rPr>
              <a:t>텍스트</a:t>
            </a:r>
            <a:endParaRPr sz="1800">
              <a:solidFill>
                <a:schemeClr val="dk1"/>
              </a:solidFill>
              <a:latin typeface="나눔스퀘어라운드 ExtraBold" panose="020B0600000101010101" pitchFamily="50" charset="-127"/>
              <a:ea typeface="나눔스퀘어라운드 ExtraBold" panose="020B0600000101010101" pitchFamily="50" charset="-127"/>
              <a:cs typeface="Malgun Gothic"/>
              <a:sym typeface="Malgun Gothic"/>
            </a:endParaRPr>
          </a:p>
        </p:txBody>
      </p:sp>
      <p:sp>
        <p:nvSpPr>
          <p:cNvPr id="703" name="Google Shape;703;p25"/>
          <p:cNvSpPr txBox="1"/>
          <p:nvPr/>
        </p:nvSpPr>
        <p:spPr>
          <a:xfrm>
            <a:off x="3356286" y="37290"/>
            <a:ext cx="24786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4000"/>
              <a:buFont typeface="Arial"/>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sz="1800" dirty="0">
              <a:solidFill>
                <a:schemeClr val="dk1"/>
              </a:solidFill>
              <a:latin typeface="나눔스퀘어라운드 ExtraBold" panose="020B0600000101010101" pitchFamily="50" charset="-127"/>
              <a:ea typeface="나눔스퀘어라운드 ExtraBold" panose="020B0600000101010101" pitchFamily="50" charset="-127"/>
              <a:cs typeface="Malgun Gothic"/>
              <a:sym typeface="Malgun Gothic"/>
            </a:endParaRPr>
          </a:p>
          <a:p>
            <a:pPr marL="0" marR="0" lvl="0" indent="0" algn="ctr" rtl="0">
              <a:spcBef>
                <a:spcPts val="0"/>
              </a:spcBef>
              <a:spcAft>
                <a:spcPts val="0"/>
              </a:spcAft>
              <a:buClr>
                <a:schemeClr val="lt1"/>
              </a:buClr>
              <a:buSzPts val="2000"/>
              <a:buFont typeface="Arial"/>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Clr>
                <a:schemeClr val="lt1"/>
              </a:buClr>
              <a:buSzPts val="1800"/>
              <a:buFont typeface="Malgun Gothic"/>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cs typeface="Malgun Gothic"/>
                <a:sym typeface="Malgun Gothic"/>
              </a:rPr>
              <a:t>텍스트</a:t>
            </a:r>
            <a:endParaRPr sz="1800" dirty="0">
              <a:solidFill>
                <a:schemeClr val="dk1"/>
              </a:solidFill>
              <a:latin typeface="나눔스퀘어라운드 ExtraBold" panose="020B0600000101010101" pitchFamily="50" charset="-127"/>
              <a:ea typeface="나눔스퀘어라운드 ExtraBold" panose="020B0600000101010101" pitchFamily="50" charset="-127"/>
              <a:cs typeface="Malgun Gothic"/>
              <a:sym typeface="Malgun Gothic"/>
            </a:endParaRPr>
          </a:p>
        </p:txBody>
      </p:sp>
      <p:sp>
        <p:nvSpPr>
          <p:cNvPr id="704" name="Google Shape;704;p25"/>
          <p:cNvSpPr txBox="1"/>
          <p:nvPr/>
        </p:nvSpPr>
        <p:spPr>
          <a:xfrm>
            <a:off x="3356286" y="1569729"/>
            <a:ext cx="2518500" cy="501856"/>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7030A0"/>
              </a:buClr>
              <a:buSzPts val="1800"/>
              <a:buFont typeface="Arial"/>
              <a:buNone/>
            </a:pPr>
            <a:r>
              <a:rPr lang="ko-KR" sz="1800" dirty="0">
                <a:solidFill>
                  <a:srgbClr val="7030A0"/>
                </a:solidFill>
                <a:ea typeface="나눔바른고딕"/>
                <a:sym typeface="Arial"/>
              </a:rPr>
              <a:t>텍스트 인식 </a:t>
            </a:r>
            <a:r>
              <a:rPr lang="ko-KR" sz="1800" dirty="0">
                <a:solidFill>
                  <a:srgbClr val="7030A0"/>
                </a:solidFill>
                <a:ea typeface="나눔바른고딕"/>
              </a:rPr>
              <a:t>함수</a:t>
            </a:r>
            <a:r>
              <a:rPr lang="ko-KR" sz="1800" dirty="0">
                <a:solidFill>
                  <a:srgbClr val="7030A0"/>
                </a:solidFill>
                <a:ea typeface="나눔바른고딕"/>
                <a:sym typeface="Arial"/>
              </a:rPr>
              <a:t> 선정</a:t>
            </a:r>
            <a:endParaRPr sz="1800" dirty="0">
              <a:solidFill>
                <a:srgbClr val="7030A0"/>
              </a:solidFill>
              <a:ea typeface="나눔바른고딕"/>
              <a:sym typeface="Arial"/>
            </a:endParaRPr>
          </a:p>
        </p:txBody>
      </p:sp>
      <p:cxnSp>
        <p:nvCxnSpPr>
          <p:cNvPr id="705" name="Google Shape;705;p25"/>
          <p:cNvCxnSpPr>
            <a:stCxn id="700" idx="3"/>
            <a:endCxn id="699" idx="1"/>
          </p:cNvCxnSpPr>
          <p:nvPr/>
        </p:nvCxnSpPr>
        <p:spPr>
          <a:xfrm rot="10800000" flipH="1">
            <a:off x="3186889" y="2730075"/>
            <a:ext cx="1408800" cy="1095000"/>
          </a:xfrm>
          <a:prstGeom prst="straightConnector1">
            <a:avLst/>
          </a:prstGeom>
          <a:noFill/>
          <a:ln w="28575" cap="flat" cmpd="sng">
            <a:solidFill>
              <a:srgbClr val="DAA3C2"/>
            </a:solidFill>
            <a:prstDash val="solid"/>
            <a:round/>
            <a:headEnd type="none" w="sm" len="sm"/>
            <a:tailEnd type="none" w="sm" len="sm"/>
          </a:ln>
        </p:spPr>
      </p:cxnSp>
      <p:cxnSp>
        <p:nvCxnSpPr>
          <p:cNvPr id="706" name="Google Shape;706;p25"/>
          <p:cNvCxnSpPr>
            <a:stCxn id="700" idx="3"/>
            <a:endCxn id="707" idx="1"/>
          </p:cNvCxnSpPr>
          <p:nvPr/>
        </p:nvCxnSpPr>
        <p:spPr>
          <a:xfrm>
            <a:off x="3186889" y="3825075"/>
            <a:ext cx="1408800" cy="0"/>
          </a:xfrm>
          <a:prstGeom prst="straightConnector1">
            <a:avLst/>
          </a:prstGeom>
          <a:noFill/>
          <a:ln w="28575" cap="flat" cmpd="sng">
            <a:solidFill>
              <a:srgbClr val="DAA3C2"/>
            </a:solidFill>
            <a:prstDash val="solid"/>
            <a:round/>
            <a:headEnd type="none" w="sm" len="sm"/>
            <a:tailEnd type="none" w="sm" len="sm"/>
          </a:ln>
        </p:spPr>
      </p:cxnSp>
      <p:pic>
        <p:nvPicPr>
          <p:cNvPr id="708" name="Google Shape;708;p25"/>
          <p:cNvPicPr preferRelativeResize="0"/>
          <p:nvPr/>
        </p:nvPicPr>
        <p:blipFill rotWithShape="1">
          <a:blip r:embed="rId5">
            <a:alphaModFix/>
          </a:blip>
          <a:srcRect/>
          <a:stretch/>
        </p:blipFill>
        <p:spPr>
          <a:xfrm>
            <a:off x="6766107" y="4240269"/>
            <a:ext cx="913338" cy="913338"/>
          </a:xfrm>
          <a:prstGeom prst="rect">
            <a:avLst/>
          </a:prstGeom>
          <a:noFill/>
          <a:ln>
            <a:noFill/>
          </a:ln>
        </p:spPr>
      </p:pic>
      <p:sp>
        <p:nvSpPr>
          <p:cNvPr id="707" name="Google Shape;707;p25"/>
          <p:cNvSpPr/>
          <p:nvPr/>
        </p:nvSpPr>
        <p:spPr>
          <a:xfrm>
            <a:off x="4595586" y="3409887"/>
            <a:ext cx="2558400" cy="830400"/>
          </a:xfrm>
          <a:prstGeom prst="rect">
            <a:avLst/>
          </a:prstGeom>
          <a:solidFill>
            <a:srgbClr val="D5A6BD"/>
          </a:solidFill>
          <a:ln w="9525"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100"/>
              <a:buFont typeface="Arial"/>
              <a:buNone/>
            </a:pPr>
            <a:r>
              <a:rPr lang="ko-KR" sz="2100" b="1" dirty="0" err="1">
                <a:solidFill>
                  <a:schemeClr val="dk1"/>
                </a:solidFill>
                <a:latin typeface="나눔스퀘어라운드 ExtraBold" panose="020B0600000101010101" pitchFamily="50" charset="-127"/>
                <a:ea typeface="나눔스퀘어라운드 ExtraBold" panose="020B0600000101010101" pitchFamily="50" charset="-127"/>
                <a:sym typeface="Arial"/>
              </a:rPr>
              <a:t>image</a:t>
            </a:r>
            <a:r>
              <a:rPr lang="ko-KR" sz="2100" b="1" dirty="0">
                <a:solidFill>
                  <a:schemeClr val="dk1"/>
                </a:solidFill>
                <a:latin typeface="나눔스퀘어라운드 ExtraBold" panose="020B0600000101010101" pitchFamily="50" charset="-127"/>
                <a:ea typeface="나눔스퀘어라운드 ExtraBold" panose="020B0600000101010101" pitchFamily="50" charset="-127"/>
                <a:sym typeface="Arial"/>
              </a:rPr>
              <a:t> </a:t>
            </a:r>
            <a:r>
              <a:rPr lang="ko-KR" sz="2100" b="1" dirty="0" err="1">
                <a:solidFill>
                  <a:schemeClr val="dk1"/>
                </a:solidFill>
                <a:latin typeface="나눔스퀘어라운드 ExtraBold" panose="020B0600000101010101" pitchFamily="50" charset="-127"/>
                <a:ea typeface="나눔스퀘어라운드 ExtraBold" panose="020B0600000101010101" pitchFamily="50" charset="-127"/>
                <a:sym typeface="Arial"/>
              </a:rPr>
              <a:t>to</a:t>
            </a:r>
            <a:r>
              <a:rPr lang="ko-KR" sz="2100" b="1" dirty="0">
                <a:solidFill>
                  <a:schemeClr val="dk1"/>
                </a:solidFill>
                <a:latin typeface="나눔스퀘어라운드 ExtraBold" panose="020B0600000101010101" pitchFamily="50" charset="-127"/>
                <a:ea typeface="나눔스퀘어라운드 ExtraBold" panose="020B0600000101010101" pitchFamily="50" charset="-127"/>
                <a:sym typeface="Arial"/>
              </a:rPr>
              <a:t> </a:t>
            </a:r>
            <a:r>
              <a:rPr lang="ko-KR" sz="2100" b="1" dirty="0" err="1">
                <a:solidFill>
                  <a:schemeClr val="dk1"/>
                </a:solidFill>
                <a:latin typeface="나눔스퀘어라운드 ExtraBold" panose="020B0600000101010101" pitchFamily="50" charset="-127"/>
                <a:ea typeface="나눔스퀘어라운드 ExtraBold" panose="020B0600000101010101" pitchFamily="50" charset="-127"/>
              </a:rPr>
              <a:t>box</a:t>
            </a:r>
            <a:endParaRPr sz="2100" b="1" dirty="0">
              <a:solidFill>
                <a:schemeClr val="dk1"/>
              </a:solidFill>
              <a:latin typeface="나눔스퀘어라운드 ExtraBold" panose="020B0600000101010101" pitchFamily="50" charset="-127"/>
              <a:ea typeface="나눔스퀘어라운드 ExtraBold" panose="020B0600000101010101" pitchFamily="50" charset="-127"/>
              <a:sym typeface="Arial"/>
            </a:endParaRPr>
          </a:p>
        </p:txBody>
      </p:sp>
      <p:cxnSp>
        <p:nvCxnSpPr>
          <p:cNvPr id="709" name="Google Shape;709;p25"/>
          <p:cNvCxnSpPr>
            <a:stCxn id="700" idx="3"/>
            <a:endCxn id="701" idx="1"/>
          </p:cNvCxnSpPr>
          <p:nvPr/>
        </p:nvCxnSpPr>
        <p:spPr>
          <a:xfrm>
            <a:off x="3186889" y="3825075"/>
            <a:ext cx="1408800" cy="1234800"/>
          </a:xfrm>
          <a:prstGeom prst="straightConnector1">
            <a:avLst/>
          </a:prstGeom>
          <a:noFill/>
          <a:ln w="28575" cap="flat" cmpd="sng">
            <a:solidFill>
              <a:srgbClr val="DAA3C2"/>
            </a:solidFill>
            <a:prstDash val="solid"/>
            <a:round/>
            <a:headEnd type="none" w="sm" len="sm"/>
            <a:tailEnd type="non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27" descr="제목 없음-2.jpg"/>
          <p:cNvPicPr preferRelativeResize="0"/>
          <p:nvPr/>
        </p:nvPicPr>
        <p:blipFill rotWithShape="1">
          <a:blip r:embed="rId3">
            <a:alphaModFix/>
          </a:blip>
          <a:srcRect/>
          <a:stretch/>
        </p:blipFill>
        <p:spPr>
          <a:xfrm>
            <a:off x="1950" y="0"/>
            <a:ext cx="9140100" cy="6858000"/>
          </a:xfrm>
          <a:prstGeom prst="rect">
            <a:avLst/>
          </a:prstGeom>
          <a:noFill/>
          <a:ln>
            <a:noFill/>
          </a:ln>
        </p:spPr>
      </p:pic>
      <p:sp>
        <p:nvSpPr>
          <p:cNvPr id="716" name="Google Shape;716;p27"/>
          <p:cNvSpPr/>
          <p:nvPr/>
        </p:nvSpPr>
        <p:spPr>
          <a:xfrm>
            <a:off x="467544" y="1412776"/>
            <a:ext cx="8208900" cy="4824600"/>
          </a:xfrm>
          <a:prstGeom prst="rect">
            <a:avLst/>
          </a:prstGeom>
          <a:solidFill>
            <a:schemeClr val="lt1">
              <a:alpha val="29411"/>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Malgun Gothic"/>
              <a:ea typeface="Malgun Gothic"/>
              <a:cs typeface="Malgun Gothic"/>
              <a:sym typeface="Malgun Gothic"/>
            </a:endParaRPr>
          </a:p>
        </p:txBody>
      </p:sp>
      <p:sp>
        <p:nvSpPr>
          <p:cNvPr id="717" name="Google Shape;717;p27"/>
          <p:cNvSpPr/>
          <p:nvPr/>
        </p:nvSpPr>
        <p:spPr>
          <a:xfrm>
            <a:off x="482982" y="1526515"/>
            <a:ext cx="8208900" cy="4824600"/>
          </a:xfrm>
          <a:prstGeom prst="rect">
            <a:avLst/>
          </a:prstGeom>
          <a:solidFill>
            <a:schemeClr val="lt1">
              <a:alpha val="29411"/>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Malgun Gothic"/>
              <a:ea typeface="Malgun Gothic"/>
              <a:cs typeface="Malgun Gothic"/>
              <a:sym typeface="Malgun Gothic"/>
            </a:endParaRPr>
          </a:p>
        </p:txBody>
      </p:sp>
      <p:sp>
        <p:nvSpPr>
          <p:cNvPr id="718" name="Google Shape;718;p27"/>
          <p:cNvSpPr/>
          <p:nvPr/>
        </p:nvSpPr>
        <p:spPr>
          <a:xfrm>
            <a:off x="5810312" y="2122829"/>
            <a:ext cx="23580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00"/>
              <a:buFont typeface="Malgun Gothic"/>
              <a:buNone/>
            </a:pPr>
            <a:endParaRPr sz="1000">
              <a:solidFill>
                <a:schemeClr val="dk1"/>
              </a:solidFill>
              <a:latin typeface="Arial"/>
              <a:ea typeface="Arial"/>
              <a:cs typeface="Arial"/>
              <a:sym typeface="Arial"/>
            </a:endParaRPr>
          </a:p>
        </p:txBody>
      </p:sp>
      <p:sp>
        <p:nvSpPr>
          <p:cNvPr id="719" name="Google Shape;719;p27"/>
          <p:cNvSpPr txBox="1"/>
          <p:nvPr/>
        </p:nvSpPr>
        <p:spPr>
          <a:xfrm>
            <a:off x="3348080" y="3184"/>
            <a:ext cx="24786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947CB0"/>
              </a:buClr>
              <a:buSzPts val="4000"/>
              <a:buFont typeface="Arial"/>
              <a:buNone/>
            </a:pPr>
            <a:r>
              <a:rPr lang="ko-KR" sz="4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04.</a:t>
            </a:r>
            <a:endParaRPr sz="1800" dirty="0">
              <a:solidFill>
                <a:schemeClr val="dk1"/>
              </a:solidFill>
              <a:latin typeface="나눔스퀘어라운드 ExtraBold" panose="020B0600000101010101" pitchFamily="50" charset="-127"/>
              <a:ea typeface="나눔스퀘어라운드 ExtraBold" panose="020B0600000101010101" pitchFamily="50" charset="-127"/>
              <a:cs typeface="Malgun Gothic"/>
              <a:sym typeface="Malgun Gothic"/>
            </a:endParaRPr>
          </a:p>
          <a:p>
            <a:pPr marL="0" marR="0" lvl="0" indent="0" algn="ctr" rtl="0">
              <a:spcBef>
                <a:spcPts val="0"/>
              </a:spcBef>
              <a:spcAft>
                <a:spcPts val="0"/>
              </a:spcAft>
              <a:buClr>
                <a:srgbClr val="947CB0"/>
              </a:buClr>
              <a:buSzPts val="2000"/>
              <a:buFont typeface="Arial"/>
              <a:buNone/>
            </a:pPr>
            <a:r>
              <a:rPr lang="ko-K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Clr>
                <a:srgbClr val="947CB0"/>
              </a:buClr>
              <a:buSzPts val="1800"/>
              <a:buFont typeface="Malgun Gothic"/>
              <a:buNone/>
            </a:pPr>
            <a:r>
              <a:rPr lang="ko-KR" sz="1800" b="1" dirty="0">
                <a:solidFill>
                  <a:srgbClr val="947CB0"/>
                </a:solidFill>
                <a:latin typeface="나눔스퀘어라운드 ExtraBold" panose="020B0600000101010101" pitchFamily="50" charset="-127"/>
                <a:ea typeface="나눔스퀘어라운드 ExtraBold" panose="020B0600000101010101" pitchFamily="50" charset="-127"/>
                <a:cs typeface="Malgun Gothic"/>
                <a:sym typeface="Malgun Gothic"/>
              </a:rPr>
              <a:t>텍스트</a:t>
            </a:r>
            <a:endParaRPr sz="1800" dirty="0">
              <a:solidFill>
                <a:schemeClr val="dk1"/>
              </a:solidFill>
              <a:latin typeface="나눔스퀘어라운드 ExtraBold" panose="020B0600000101010101" pitchFamily="50" charset="-127"/>
              <a:ea typeface="나눔스퀘어라운드 ExtraBold" panose="020B0600000101010101" pitchFamily="50" charset="-127"/>
              <a:cs typeface="Malgun Gothic"/>
              <a:sym typeface="Malgun Gothic"/>
            </a:endParaRPr>
          </a:p>
        </p:txBody>
      </p:sp>
      <p:sp>
        <p:nvSpPr>
          <p:cNvPr id="720" name="Google Shape;720;p27"/>
          <p:cNvSpPr txBox="1"/>
          <p:nvPr/>
        </p:nvSpPr>
        <p:spPr>
          <a:xfrm>
            <a:off x="3364880" y="43677"/>
            <a:ext cx="24786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4000"/>
              <a:buFont typeface="Arial"/>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sz="1800" dirty="0">
              <a:solidFill>
                <a:schemeClr val="dk1"/>
              </a:solidFill>
              <a:latin typeface="나눔스퀘어라운드 ExtraBold" panose="020B0600000101010101" pitchFamily="50" charset="-127"/>
              <a:ea typeface="나눔스퀘어라운드 ExtraBold" panose="020B0600000101010101" pitchFamily="50" charset="-127"/>
              <a:cs typeface="Malgun Gothic"/>
              <a:sym typeface="Malgun Gothic"/>
            </a:endParaRPr>
          </a:p>
          <a:p>
            <a:pPr marL="0" marR="0" lvl="0" indent="0" algn="ctr" rtl="0">
              <a:spcBef>
                <a:spcPts val="0"/>
              </a:spcBef>
              <a:spcAft>
                <a:spcPts val="0"/>
              </a:spcAft>
              <a:buClr>
                <a:schemeClr val="lt1"/>
              </a:buClr>
              <a:buSzPts val="2000"/>
              <a:buFont typeface="Arial"/>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Clr>
                <a:schemeClr val="lt1"/>
              </a:buClr>
              <a:buSzPts val="1800"/>
              <a:buFont typeface="Malgun Gothic"/>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cs typeface="Malgun Gothic"/>
                <a:sym typeface="Malgun Gothic"/>
              </a:rPr>
              <a:t>텍스트</a:t>
            </a:r>
            <a:endParaRPr sz="1800" dirty="0">
              <a:solidFill>
                <a:schemeClr val="dk1"/>
              </a:solidFill>
              <a:latin typeface="나눔스퀘어라운드 ExtraBold" panose="020B0600000101010101" pitchFamily="50" charset="-127"/>
              <a:ea typeface="나눔스퀘어라운드 ExtraBold" panose="020B0600000101010101" pitchFamily="50" charset="-127"/>
              <a:cs typeface="Malgun Gothic"/>
              <a:sym typeface="Malgun Gothic"/>
            </a:endParaRPr>
          </a:p>
        </p:txBody>
      </p:sp>
      <p:sp>
        <p:nvSpPr>
          <p:cNvPr id="721" name="Google Shape;721;p27"/>
          <p:cNvSpPr txBox="1"/>
          <p:nvPr/>
        </p:nvSpPr>
        <p:spPr>
          <a:xfrm>
            <a:off x="3348080" y="1478163"/>
            <a:ext cx="2495400" cy="5019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7030A0"/>
              </a:buClr>
              <a:buSzPts val="1800"/>
              <a:buFont typeface="Arial"/>
              <a:buNone/>
            </a:pPr>
            <a:r>
              <a:rPr lang="ko-KR" sz="1800" dirty="0" err="1">
                <a:solidFill>
                  <a:srgbClr val="7030A0"/>
                </a:solidFill>
                <a:ea typeface="나눔바른고딕"/>
                <a:sym typeface="Arial"/>
              </a:rPr>
              <a:t>image</a:t>
            </a:r>
            <a:r>
              <a:rPr lang="ko-KR" sz="1800" dirty="0">
                <a:solidFill>
                  <a:srgbClr val="7030A0"/>
                </a:solidFill>
                <a:ea typeface="나눔바른고딕"/>
                <a:sym typeface="Arial"/>
              </a:rPr>
              <a:t> </a:t>
            </a:r>
            <a:r>
              <a:rPr lang="ko-KR" sz="1800" dirty="0" err="1">
                <a:solidFill>
                  <a:srgbClr val="7030A0"/>
                </a:solidFill>
                <a:ea typeface="나눔바른고딕"/>
                <a:sym typeface="Arial"/>
              </a:rPr>
              <a:t>to</a:t>
            </a:r>
            <a:r>
              <a:rPr lang="ko-KR" sz="1800" dirty="0">
                <a:solidFill>
                  <a:srgbClr val="7030A0"/>
                </a:solidFill>
                <a:ea typeface="나눔바른고딕"/>
                <a:sym typeface="Arial"/>
              </a:rPr>
              <a:t> </a:t>
            </a:r>
            <a:r>
              <a:rPr lang="ko-KR" sz="1800" dirty="0" err="1">
                <a:solidFill>
                  <a:srgbClr val="7030A0"/>
                </a:solidFill>
                <a:ea typeface="나눔바른고딕"/>
                <a:sym typeface="Arial"/>
              </a:rPr>
              <a:t>data</a:t>
            </a:r>
            <a:endParaRPr dirty="0">
              <a:ea typeface="나눔바른고딕"/>
            </a:endParaRPr>
          </a:p>
        </p:txBody>
      </p:sp>
      <p:sp>
        <p:nvSpPr>
          <p:cNvPr id="722" name="Google Shape;722;p27"/>
          <p:cNvSpPr/>
          <p:nvPr/>
        </p:nvSpPr>
        <p:spPr>
          <a:xfrm>
            <a:off x="5810312" y="2122829"/>
            <a:ext cx="23580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00"/>
              <a:buFont typeface="Malgun Gothic"/>
              <a:buNone/>
            </a:pPr>
            <a:endParaRPr sz="1000">
              <a:solidFill>
                <a:schemeClr val="dk1"/>
              </a:solidFill>
              <a:latin typeface="Arial"/>
              <a:ea typeface="Arial"/>
              <a:cs typeface="Arial"/>
              <a:sym typeface="Arial"/>
            </a:endParaRPr>
          </a:p>
        </p:txBody>
      </p:sp>
      <p:pic>
        <p:nvPicPr>
          <p:cNvPr id="723" name="Google Shape;723;p27"/>
          <p:cNvPicPr preferRelativeResize="0"/>
          <p:nvPr/>
        </p:nvPicPr>
        <p:blipFill rotWithShape="1">
          <a:blip r:embed="rId4">
            <a:alphaModFix/>
          </a:blip>
          <a:srcRect t="7101" b="16533"/>
          <a:stretch/>
        </p:blipFill>
        <p:spPr>
          <a:xfrm>
            <a:off x="5242749" y="1989493"/>
            <a:ext cx="3349351" cy="2071338"/>
          </a:xfrm>
          <a:prstGeom prst="rect">
            <a:avLst/>
          </a:prstGeom>
          <a:noFill/>
          <a:ln>
            <a:noFill/>
          </a:ln>
        </p:spPr>
      </p:pic>
      <p:pic>
        <p:nvPicPr>
          <p:cNvPr id="724" name="Google Shape;724;p27"/>
          <p:cNvPicPr preferRelativeResize="0"/>
          <p:nvPr/>
        </p:nvPicPr>
        <p:blipFill rotWithShape="1">
          <a:blip r:embed="rId5">
            <a:alphaModFix/>
          </a:blip>
          <a:srcRect t="7596" b="16287"/>
          <a:stretch/>
        </p:blipFill>
        <p:spPr>
          <a:xfrm>
            <a:off x="580026" y="2775532"/>
            <a:ext cx="3349350" cy="2071331"/>
          </a:xfrm>
          <a:prstGeom prst="rect">
            <a:avLst/>
          </a:prstGeom>
          <a:noFill/>
          <a:ln>
            <a:noFill/>
          </a:ln>
        </p:spPr>
      </p:pic>
      <p:sp>
        <p:nvSpPr>
          <p:cNvPr id="725" name="Google Shape;725;p27"/>
          <p:cNvSpPr/>
          <p:nvPr/>
        </p:nvSpPr>
        <p:spPr>
          <a:xfrm>
            <a:off x="4085954" y="3429000"/>
            <a:ext cx="756000" cy="647700"/>
          </a:xfrm>
          <a:prstGeom prst="rightArrow">
            <a:avLst>
              <a:gd name="adj1" fmla="val 50000"/>
              <a:gd name="adj2" fmla="val 50000"/>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26" name="Google Shape;726;p27"/>
          <p:cNvSpPr txBox="1"/>
          <p:nvPr/>
        </p:nvSpPr>
        <p:spPr>
          <a:xfrm>
            <a:off x="5242749" y="4097391"/>
            <a:ext cx="3379500" cy="2144700"/>
          </a:xfrm>
          <a:prstGeom prst="rect">
            <a:avLst/>
          </a:prstGeom>
          <a:solidFill>
            <a:srgbClr val="666666"/>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ko-KR" b="0" i="0" u="none" strike="noStrike" cap="none" dirty="0">
                <a:solidFill>
                  <a:srgbClr val="FFFFFF"/>
                </a:solidFill>
                <a:latin typeface="나눔스퀘어라운드 Light" panose="020B0600000101010101" pitchFamily="50" charset="-127"/>
                <a:ea typeface="나눔스퀘어라운드 Light" panose="020B0600000101010101" pitchFamily="50" charset="-127"/>
                <a:sym typeface="Arial"/>
              </a:rPr>
              <a:t>660COFFEEROASTERSro음료1잔당1개의 스탬프를 적립해 드립니다. 베이커리, 디저트, MD=적립되지않습니다. 스탬프 9개를 적립하시면, 모든 음료 중 한가지 </a:t>
            </a:r>
            <a:r>
              <a:rPr lang="ko-KR" b="0" i="0" u="none" strike="noStrike" cap="none" dirty="0" err="1">
                <a:solidFill>
                  <a:srgbClr val="FFFFFF"/>
                </a:solidFill>
                <a:latin typeface="나눔스퀘어라운드 Light" panose="020B0600000101010101" pitchFamily="50" charset="-127"/>
                <a:ea typeface="나눔스퀘어라운드 Light" panose="020B0600000101010101" pitchFamily="50" charset="-127"/>
                <a:sym typeface="Arial"/>
              </a:rPr>
              <a:t>선택가능합니다</a:t>
            </a:r>
            <a:r>
              <a:rPr lang="ko-KR" b="0" i="0" u="none" strike="noStrike" cap="none" dirty="0">
                <a:solidFill>
                  <a:srgbClr val="FFFFFF"/>
                </a:solidFill>
                <a:latin typeface="나눔스퀘어라운드 Light" panose="020B0600000101010101" pitchFamily="50" charset="-127"/>
                <a:ea typeface="나눔스퀘어라운드 Light" panose="020B0600000101010101" pitchFamily="50" charset="-127"/>
                <a:sym typeface="Arial"/>
              </a:rPr>
              <a:t>. 쿠폰은 </a:t>
            </a:r>
            <a:r>
              <a:rPr lang="ko-KR" b="0" i="0" u="none" strike="noStrike" cap="none" dirty="0" err="1">
                <a:solidFill>
                  <a:srgbClr val="FFFFFF"/>
                </a:solidFill>
                <a:latin typeface="나눔스퀘어라운드 Light" panose="020B0600000101010101" pitchFamily="50" charset="-127"/>
                <a:ea typeface="나눔스퀘어라운드 Light" panose="020B0600000101010101" pitchFamily="50" charset="-127"/>
                <a:sym typeface="Arial"/>
              </a:rPr>
              <a:t>아카디움</a:t>
            </a:r>
            <a:r>
              <a:rPr lang="ko-KR" b="0" i="0" u="none" strike="noStrike" cap="none" dirty="0">
                <a:solidFill>
                  <a:srgbClr val="FFFFFF"/>
                </a:solidFill>
                <a:latin typeface="나눔스퀘어라운드 Light" panose="020B0600000101010101" pitchFamily="50" charset="-127"/>
                <a:ea typeface="나눔스퀘어라운드 Light" panose="020B0600000101010101" pitchFamily="50" charset="-127"/>
                <a:sym typeface="Arial"/>
              </a:rPr>
              <a:t> 전국 매장에서 </a:t>
            </a:r>
            <a:r>
              <a:rPr lang="ko-KR" b="0" i="0" u="none" strike="noStrike" cap="none" dirty="0" err="1">
                <a:solidFill>
                  <a:srgbClr val="FFFFFF"/>
                </a:solidFill>
                <a:latin typeface="나눔스퀘어라운드 Light" panose="020B0600000101010101" pitchFamily="50" charset="-127"/>
                <a:ea typeface="나눔스퀘어라운드 Light" panose="020B0600000101010101" pitchFamily="50" charset="-127"/>
                <a:sym typeface="Arial"/>
              </a:rPr>
              <a:t>사용가능합니다</a:t>
            </a:r>
            <a:r>
              <a:rPr lang="ko-KR" b="0" i="0" u="none" strike="noStrike" cap="none" dirty="0">
                <a:solidFill>
                  <a:srgbClr val="FFFFFF"/>
                </a:solidFill>
                <a:latin typeface="나눔스퀘어라운드 Light" panose="020B0600000101010101" pitchFamily="50" charset="-127"/>
                <a:ea typeface="나눔스퀘어라운드 Light" panose="020B0600000101010101" pitchFamily="50" charset="-127"/>
                <a:sym typeface="Arial"/>
              </a:rPr>
              <a:t>.</a:t>
            </a:r>
            <a:endParaRPr b="0" i="0" u="none" strike="noStrike" cap="none" dirty="0">
              <a:solidFill>
                <a:srgbClr val="FFFFFF"/>
              </a:solidFill>
              <a:latin typeface="나눔스퀘어라운드 Light" panose="020B0600000101010101" pitchFamily="50" charset="-127"/>
              <a:ea typeface="나눔스퀘어라운드 Light" panose="020B0600000101010101" pitchFamily="50"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pic>
        <p:nvPicPr>
          <p:cNvPr id="732" name="Google Shape;732;p28" descr="제목 없음-2.jpg"/>
          <p:cNvPicPr preferRelativeResize="0"/>
          <p:nvPr/>
        </p:nvPicPr>
        <p:blipFill rotWithShape="1">
          <a:blip r:embed="rId3">
            <a:alphaModFix/>
          </a:blip>
          <a:srcRect/>
          <a:stretch/>
        </p:blipFill>
        <p:spPr>
          <a:xfrm>
            <a:off x="1950" y="0"/>
            <a:ext cx="9140100" cy="6858000"/>
          </a:xfrm>
          <a:prstGeom prst="rect">
            <a:avLst/>
          </a:prstGeom>
          <a:noFill/>
          <a:ln>
            <a:noFill/>
          </a:ln>
        </p:spPr>
      </p:pic>
      <p:sp>
        <p:nvSpPr>
          <p:cNvPr id="733" name="Google Shape;733;p28"/>
          <p:cNvSpPr/>
          <p:nvPr/>
        </p:nvSpPr>
        <p:spPr>
          <a:xfrm>
            <a:off x="467544" y="1412776"/>
            <a:ext cx="8208900" cy="4824600"/>
          </a:xfrm>
          <a:prstGeom prst="rect">
            <a:avLst/>
          </a:prstGeom>
          <a:solidFill>
            <a:schemeClr val="lt1">
              <a:alpha val="29411"/>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Malgun Gothic"/>
              <a:ea typeface="Malgun Gothic"/>
              <a:cs typeface="Malgun Gothic"/>
              <a:sym typeface="Malgun Gothic"/>
            </a:endParaRPr>
          </a:p>
        </p:txBody>
      </p:sp>
      <p:sp>
        <p:nvSpPr>
          <p:cNvPr id="734" name="Google Shape;734;p28"/>
          <p:cNvSpPr txBox="1"/>
          <p:nvPr/>
        </p:nvSpPr>
        <p:spPr>
          <a:xfrm>
            <a:off x="3348075" y="2767350"/>
            <a:ext cx="2475600" cy="133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4000"/>
              <a:buFont typeface="Arial"/>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sz="1800" dirty="0">
              <a:solidFill>
                <a:schemeClr val="dk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Clr>
                <a:schemeClr val="lt1"/>
              </a:buClr>
              <a:buSzPts val="2000"/>
              <a:buFont typeface="Arial"/>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Clr>
                <a:schemeClr val="lt1"/>
              </a:buClr>
              <a:buSzPts val="1800"/>
              <a:buFont typeface="Arial"/>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이미지</a:t>
            </a:r>
            <a:endParaRPr sz="1800" dirty="0">
              <a:solidFill>
                <a:schemeClr val="dk1"/>
              </a:solidFill>
              <a:latin typeface="나눔스퀘어라운드 ExtraBold" panose="020B0600000101010101" pitchFamily="50" charset="-127"/>
              <a:ea typeface="나눔스퀘어라운드 ExtraBold" panose="020B0600000101010101" pitchFamily="50" charset="-127"/>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0" name="Google Shape;740;p29"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741" name="Google Shape;741;p29"/>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42" name="Google Shape;742;p29"/>
          <p:cNvSpPr/>
          <p:nvPr/>
        </p:nvSpPr>
        <p:spPr>
          <a:xfrm>
            <a:off x="561615" y="1524957"/>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43" name="Google Shape;743;p29"/>
          <p:cNvSpPr txBox="1"/>
          <p:nvPr/>
        </p:nvSpPr>
        <p:spPr>
          <a:xfrm>
            <a:off x="2225043" y="4569575"/>
            <a:ext cx="21395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rgbClr val="5F497A"/>
                </a:solidFill>
                <a:latin typeface="NanumBarunGothic" panose="020B0603020101020101" pitchFamily="34" charset="-127"/>
                <a:ea typeface="NanumBarunGothic" panose="020B0603020101020101" pitchFamily="34" charset="-127"/>
                <a:sym typeface="Arial"/>
              </a:rPr>
              <a:t>커스텀 데이터 정의</a:t>
            </a:r>
            <a:endParaRPr sz="1800" b="1" dirty="0">
              <a:solidFill>
                <a:srgbClr val="5F497A"/>
              </a:solidFill>
              <a:latin typeface="NanumBarunGothic" panose="020B0603020101020101" pitchFamily="34" charset="-127"/>
              <a:ea typeface="NanumBarunGothic" panose="020B0603020101020101" pitchFamily="34" charset="-127"/>
              <a:sym typeface="Arial"/>
            </a:endParaRPr>
          </a:p>
        </p:txBody>
      </p:sp>
      <p:sp>
        <p:nvSpPr>
          <p:cNvPr id="744" name="Google Shape;744;p29"/>
          <p:cNvSpPr/>
          <p:nvPr/>
        </p:nvSpPr>
        <p:spPr>
          <a:xfrm>
            <a:off x="2229429" y="4927977"/>
            <a:ext cx="2795057" cy="954067"/>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ko-KR" sz="1400" dirty="0" err="1">
                <a:solidFill>
                  <a:schemeClr val="dk1"/>
                </a:solidFill>
                <a:latin typeface="NanumBarunGothic" panose="020B0603020101020101" pitchFamily="34" charset="-127"/>
                <a:ea typeface="NanumBarunGothic" panose="020B0603020101020101" pitchFamily="34" charset="-127"/>
                <a:sym typeface="Arial"/>
              </a:rPr>
              <a:t>실내,실외</a:t>
            </a:r>
            <a:r>
              <a:rPr lang="ko-KR" sz="1400" dirty="0">
                <a:solidFill>
                  <a:schemeClr val="dk1"/>
                </a:solidFill>
                <a:latin typeface="NanumBarunGothic" panose="020B0603020101020101" pitchFamily="34" charset="-127"/>
                <a:ea typeface="NanumBarunGothic" panose="020B0603020101020101" pitchFamily="34" charset="-127"/>
                <a:sym typeface="Arial"/>
              </a:rPr>
              <a:t> 구분으로 20종류 선정</a:t>
            </a:r>
            <a:endParaRPr sz="1400" dirty="0">
              <a:solidFill>
                <a:schemeClr val="dk1"/>
              </a:solidFill>
              <a:latin typeface="NanumBarunGothic" panose="020B0603020101020101" pitchFamily="34" charset="-127"/>
              <a:ea typeface="NanumBarunGothic" panose="020B0603020101020101" pitchFamily="34" charset="-127"/>
              <a:sym typeface="Arial"/>
            </a:endParaRPr>
          </a:p>
          <a:p>
            <a:pPr marL="0" marR="0" lvl="0" indent="0" algn="l" rtl="0">
              <a:lnSpc>
                <a:spcPct val="200000"/>
              </a:lnSpc>
              <a:spcBef>
                <a:spcPts val="0"/>
              </a:spcBef>
              <a:spcAft>
                <a:spcPts val="0"/>
              </a:spcAft>
              <a:buNone/>
            </a:pPr>
            <a:r>
              <a:rPr lang="ko-KR" sz="1400" dirty="0">
                <a:solidFill>
                  <a:schemeClr val="dk1"/>
                </a:solidFill>
                <a:latin typeface="NanumBarunGothic" panose="020B0603020101020101" pitchFamily="34" charset="-127"/>
                <a:ea typeface="NanumBarunGothic" panose="020B0603020101020101" pitchFamily="34" charset="-127"/>
                <a:sym typeface="Arial"/>
              </a:rPr>
              <a:t>총: 47500여장, 24G사이즈</a:t>
            </a:r>
            <a:endParaRPr dirty="0">
              <a:latin typeface="NanumBarunGothic" panose="020B0603020101020101" pitchFamily="34" charset="-127"/>
              <a:ea typeface="NanumBarunGothic" panose="020B0603020101020101" pitchFamily="34" charset="-127"/>
            </a:endParaRPr>
          </a:p>
        </p:txBody>
      </p:sp>
      <p:cxnSp>
        <p:nvCxnSpPr>
          <p:cNvPr id="745" name="Google Shape;745;p29"/>
          <p:cNvCxnSpPr/>
          <p:nvPr/>
        </p:nvCxnSpPr>
        <p:spPr>
          <a:xfrm>
            <a:off x="1004229" y="4725144"/>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sp>
        <p:nvSpPr>
          <p:cNvPr id="746" name="Google Shape;746;p29"/>
          <p:cNvSpPr txBox="1"/>
          <p:nvPr/>
        </p:nvSpPr>
        <p:spPr>
          <a:xfrm>
            <a:off x="3348080" y="318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이미지</a:t>
            </a:r>
            <a:endParaRPr dirty="0">
              <a:latin typeface="나눔스퀘어라운드 ExtraBold" panose="020B0600000101010101" pitchFamily="50" charset="-127"/>
              <a:ea typeface="나눔스퀘어라운드 ExtraBold" panose="020B0600000101010101" pitchFamily="50" charset="-127"/>
            </a:endParaRPr>
          </a:p>
        </p:txBody>
      </p:sp>
      <p:pic>
        <p:nvPicPr>
          <p:cNvPr id="748" name="Google Shape;748;p29"/>
          <p:cNvPicPr preferRelativeResize="0"/>
          <p:nvPr/>
        </p:nvPicPr>
        <p:blipFill rotWithShape="1">
          <a:blip r:embed="rId4">
            <a:alphaModFix/>
          </a:blip>
          <a:srcRect/>
          <a:stretch/>
        </p:blipFill>
        <p:spPr>
          <a:xfrm>
            <a:off x="898432" y="2519970"/>
            <a:ext cx="7535277" cy="1987656"/>
          </a:xfrm>
          <a:prstGeom prst="rect">
            <a:avLst/>
          </a:prstGeom>
          <a:noFill/>
          <a:ln>
            <a:noFill/>
          </a:ln>
        </p:spPr>
      </p:pic>
      <p:sp>
        <p:nvSpPr>
          <p:cNvPr id="749" name="Google Shape;749;p29"/>
          <p:cNvSpPr/>
          <p:nvPr/>
        </p:nvSpPr>
        <p:spPr>
          <a:xfrm>
            <a:off x="1691680" y="2924944"/>
            <a:ext cx="1584176" cy="288033"/>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50" name="Google Shape;750;p29"/>
          <p:cNvSpPr/>
          <p:nvPr/>
        </p:nvSpPr>
        <p:spPr>
          <a:xfrm rot="10800000" flipH="1">
            <a:off x="1813633" y="3242073"/>
            <a:ext cx="864096" cy="373854"/>
          </a:xfrm>
          <a:prstGeom prst="bentArrow">
            <a:avLst>
              <a:gd name="adj1" fmla="val 25000"/>
              <a:gd name="adj2" fmla="val 25000"/>
              <a:gd name="adj3" fmla="val 25000"/>
              <a:gd name="adj4" fmla="val 4375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751" name="Google Shape;751;p29"/>
          <p:cNvSpPr txBox="1"/>
          <p:nvPr/>
        </p:nvSpPr>
        <p:spPr>
          <a:xfrm>
            <a:off x="2680981" y="3338655"/>
            <a:ext cx="118974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dirty="0">
                <a:solidFill>
                  <a:schemeClr val="dk1"/>
                </a:solidFill>
                <a:latin typeface="NanumBarunGothic" panose="020B0603020101020101" pitchFamily="34" charset="-127"/>
                <a:ea typeface="NanumBarunGothic" panose="020B0603020101020101" pitchFamily="34" charset="-127"/>
                <a:cs typeface="Malgun Gothic"/>
                <a:sym typeface="Malgun Gothic"/>
              </a:rPr>
              <a:t>직접 촬영</a:t>
            </a:r>
            <a:endParaRPr sz="1100" dirty="0">
              <a:latin typeface="NanumBarunGothic" panose="020B0603020101020101" pitchFamily="34" charset="-127"/>
              <a:ea typeface="NanumBarunGothic" panose="020B0603020101020101" pitchFamily="34" charset="-127"/>
            </a:endParaRPr>
          </a:p>
        </p:txBody>
      </p:sp>
      <p:sp>
        <p:nvSpPr>
          <p:cNvPr id="14" name="Google Shape;747;p29">
            <a:extLst>
              <a:ext uri="{FF2B5EF4-FFF2-40B4-BE49-F238E27FC236}">
                <a16:creationId xmlns:a16="http://schemas.microsoft.com/office/drawing/2014/main" id="{DE52E95D-BB41-4662-978E-A7C010BC4065}"/>
              </a:ext>
            </a:extLst>
          </p:cNvPr>
          <p:cNvSpPr txBox="1"/>
          <p:nvPr/>
        </p:nvSpPr>
        <p:spPr>
          <a:xfrm>
            <a:off x="3348080" y="34106"/>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이미지</a:t>
            </a:r>
            <a:endParaRPr dirty="0">
              <a:latin typeface="나눔스퀘어라운드 ExtraBold" panose="020B0600000101010101" pitchFamily="50" charset="-127"/>
              <a:ea typeface="나눔스퀘어라운드 ExtraBold" panose="020B0600000101010101" pitchFamily="50" charset="-127"/>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30"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758" name="Google Shape;758;p30"/>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59" name="Google Shape;759;p30"/>
          <p:cNvSpPr/>
          <p:nvPr/>
        </p:nvSpPr>
        <p:spPr>
          <a:xfrm>
            <a:off x="561615" y="1524957"/>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60" name="Google Shape;760;p30"/>
          <p:cNvSpPr txBox="1"/>
          <p:nvPr/>
        </p:nvSpPr>
        <p:spPr>
          <a:xfrm>
            <a:off x="680890" y="4687559"/>
            <a:ext cx="1514846"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b="1" dirty="0" err="1">
                <a:solidFill>
                  <a:srgbClr val="5F497A"/>
                </a:solidFill>
                <a:latin typeface="NanumBarunGothic" panose="020B0603020101020101" pitchFamily="34" charset="-127"/>
                <a:ea typeface="NanumBarunGothic" panose="020B0603020101020101" pitchFamily="34" charset="-127"/>
                <a:sym typeface="Arial"/>
              </a:rPr>
              <a:t>Class별</a:t>
            </a:r>
            <a:r>
              <a:rPr lang="ko-KR" sz="1600" b="1" dirty="0">
                <a:solidFill>
                  <a:srgbClr val="5F497A"/>
                </a:solidFill>
                <a:latin typeface="NanumBarunGothic" panose="020B0603020101020101" pitchFamily="34" charset="-127"/>
                <a:ea typeface="NanumBarunGothic" panose="020B0603020101020101" pitchFamily="34" charset="-127"/>
                <a:sym typeface="Arial"/>
              </a:rPr>
              <a:t> 이미지</a:t>
            </a:r>
            <a:endParaRPr sz="1600" b="1" dirty="0">
              <a:solidFill>
                <a:srgbClr val="5F497A"/>
              </a:solidFill>
              <a:latin typeface="NanumBarunGothic" panose="020B0603020101020101" pitchFamily="34" charset="-127"/>
              <a:ea typeface="NanumBarunGothic" panose="020B0603020101020101" pitchFamily="34" charset="-127"/>
              <a:sym typeface="Arial"/>
            </a:endParaRPr>
          </a:p>
        </p:txBody>
      </p:sp>
      <p:sp>
        <p:nvSpPr>
          <p:cNvPr id="761" name="Google Shape;761;p30"/>
          <p:cNvSpPr/>
          <p:nvPr/>
        </p:nvSpPr>
        <p:spPr>
          <a:xfrm>
            <a:off x="680889" y="5064787"/>
            <a:ext cx="339730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dirty="0">
                <a:solidFill>
                  <a:schemeClr val="dk1"/>
                </a:solidFill>
                <a:latin typeface="NanumBarunGothic" panose="020B0603020101020101" pitchFamily="34" charset="-127"/>
                <a:ea typeface="NanumBarunGothic" panose="020B0603020101020101" pitchFamily="34" charset="-127"/>
                <a:sym typeface="Arial"/>
              </a:rPr>
              <a:t>20개의 클래스 별로 학습데이터 </a:t>
            </a:r>
            <a:r>
              <a:rPr lang="ko-KR" dirty="0" err="1">
                <a:solidFill>
                  <a:schemeClr val="dk1"/>
                </a:solidFill>
                <a:latin typeface="NanumBarunGothic" panose="020B0603020101020101" pitchFamily="34" charset="-127"/>
                <a:ea typeface="NanumBarunGothic" panose="020B0603020101020101" pitchFamily="34" charset="-127"/>
                <a:sym typeface="Arial"/>
              </a:rPr>
              <a:t>라벨링</a:t>
            </a:r>
            <a:r>
              <a:rPr lang="ko-KR" dirty="0">
                <a:solidFill>
                  <a:schemeClr val="dk1"/>
                </a:solidFill>
                <a:latin typeface="NanumBarunGothic" panose="020B0603020101020101" pitchFamily="34" charset="-127"/>
                <a:ea typeface="NanumBarunGothic" panose="020B0603020101020101" pitchFamily="34" charset="-127"/>
                <a:sym typeface="Arial"/>
              </a:rPr>
              <a:t> 진행</a:t>
            </a:r>
            <a:endParaRPr sz="2400" dirty="0">
              <a:latin typeface="NanumBarunGothic" panose="020B0603020101020101" pitchFamily="34" charset="-127"/>
              <a:ea typeface="NanumBarunGothic" panose="020B0603020101020101" pitchFamily="34" charset="-127"/>
            </a:endParaRPr>
          </a:p>
        </p:txBody>
      </p:sp>
      <p:sp>
        <p:nvSpPr>
          <p:cNvPr id="762" name="Google Shape;762;p30"/>
          <p:cNvSpPr txBox="1"/>
          <p:nvPr/>
        </p:nvSpPr>
        <p:spPr>
          <a:xfrm>
            <a:off x="5452973" y="1821631"/>
            <a:ext cx="1360933" cy="338514"/>
          </a:xfrm>
          <a:prstGeom prst="rect">
            <a:avLst/>
          </a:prstGeom>
          <a:noFill/>
          <a:ln>
            <a:noFill/>
          </a:ln>
        </p:spPr>
        <p:txBody>
          <a:bodyPr spcFirstLastPara="1" wrap="square" lIns="91425" tIns="45700" rIns="91425" bIns="45700" anchor="t" anchorCtr="0">
            <a:spAutoFit/>
          </a:bodyPr>
          <a:lstStyle/>
          <a:p>
            <a:r>
              <a:rPr lang="ko-KR" altLang="en-US" sz="1600" b="1" dirty="0">
                <a:solidFill>
                  <a:srgbClr val="5F497A"/>
                </a:solidFill>
                <a:latin typeface="NanumBarunGothic" panose="020B0603020101020101" pitchFamily="34" charset="-127"/>
                <a:ea typeface="NanumBarunGothic" panose="020B0603020101020101" pitchFamily="34" charset="-127"/>
              </a:rPr>
              <a:t>학습 데이터</a:t>
            </a:r>
            <a:endParaRPr sz="1600" b="1" dirty="0">
              <a:solidFill>
                <a:srgbClr val="5F497A"/>
              </a:solidFill>
              <a:latin typeface="NanumBarunGothic" panose="020B0603020101020101" pitchFamily="34" charset="-127"/>
              <a:ea typeface="NanumBarunGothic" panose="020B0603020101020101" pitchFamily="34" charset="-127"/>
            </a:endParaRPr>
          </a:p>
        </p:txBody>
      </p:sp>
      <p:sp>
        <p:nvSpPr>
          <p:cNvPr id="763" name="Google Shape;763;p30"/>
          <p:cNvSpPr/>
          <p:nvPr/>
        </p:nvSpPr>
        <p:spPr>
          <a:xfrm>
            <a:off x="5492353" y="2090752"/>
            <a:ext cx="1321553"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dirty="0" err="1">
                <a:solidFill>
                  <a:schemeClr val="dk1"/>
                </a:solidFill>
                <a:latin typeface="NanumBarunGothic" panose="020B0603020101020101" pitchFamily="34" charset="-127"/>
                <a:ea typeface="NanumBarunGothic" panose="020B0603020101020101" pitchFamily="34" charset="-127"/>
                <a:sym typeface="Arial"/>
              </a:rPr>
              <a:t>Aihub</a:t>
            </a:r>
            <a:r>
              <a:rPr lang="ko-KR" sz="1100" dirty="0">
                <a:solidFill>
                  <a:schemeClr val="dk1"/>
                </a:solidFill>
                <a:latin typeface="NanumBarunGothic" panose="020B0603020101020101" pitchFamily="34" charset="-127"/>
                <a:ea typeface="NanumBarunGothic" panose="020B0603020101020101" pitchFamily="34" charset="-127"/>
                <a:sym typeface="Arial"/>
              </a:rPr>
              <a:t>: 20247</a:t>
            </a:r>
            <a:endParaRPr sz="1100" dirty="0">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None/>
            </a:pPr>
            <a:r>
              <a:rPr lang="ko-KR" sz="1100" dirty="0">
                <a:solidFill>
                  <a:schemeClr val="dk1"/>
                </a:solidFill>
                <a:latin typeface="NanumBarunGothic" panose="020B0603020101020101" pitchFamily="34" charset="-127"/>
                <a:ea typeface="NanumBarunGothic" panose="020B0603020101020101" pitchFamily="34" charset="-127"/>
                <a:sym typeface="Arial"/>
              </a:rPr>
              <a:t>Google: 11513</a:t>
            </a:r>
            <a:endParaRPr sz="1100" dirty="0">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None/>
            </a:pPr>
            <a:r>
              <a:rPr lang="ko-KR" sz="1100" dirty="0" err="1">
                <a:solidFill>
                  <a:schemeClr val="dk1"/>
                </a:solidFill>
                <a:latin typeface="NanumBarunGothic" panose="020B0603020101020101" pitchFamily="34" charset="-127"/>
                <a:ea typeface="NanumBarunGothic" panose="020B0603020101020101" pitchFamily="34" charset="-127"/>
                <a:sym typeface="Arial"/>
              </a:rPr>
              <a:t>Roboflow</a:t>
            </a:r>
            <a:r>
              <a:rPr lang="ko-KR" sz="1100" dirty="0">
                <a:solidFill>
                  <a:schemeClr val="dk1"/>
                </a:solidFill>
                <a:latin typeface="NanumBarunGothic" panose="020B0603020101020101" pitchFamily="34" charset="-127"/>
                <a:ea typeface="NanumBarunGothic" panose="020B0603020101020101" pitchFamily="34" charset="-127"/>
                <a:sym typeface="Arial"/>
              </a:rPr>
              <a:t> : 13231</a:t>
            </a:r>
            <a:endParaRPr sz="1100" dirty="0">
              <a:latin typeface="NanumBarunGothic" panose="020B0603020101020101" pitchFamily="34" charset="-127"/>
              <a:ea typeface="NanumBarunGothic" panose="020B0603020101020101" pitchFamily="34" charset="-127"/>
            </a:endParaRPr>
          </a:p>
          <a:p>
            <a:pPr marL="0" marR="0" lvl="0" indent="0" algn="l" rtl="0">
              <a:spcBef>
                <a:spcPts val="0"/>
              </a:spcBef>
              <a:spcAft>
                <a:spcPts val="0"/>
              </a:spcAft>
              <a:buNone/>
            </a:pPr>
            <a:r>
              <a:rPr lang="ko-KR" sz="1100" dirty="0">
                <a:solidFill>
                  <a:schemeClr val="dk1"/>
                </a:solidFill>
                <a:latin typeface="NanumBarunGothic" panose="020B0603020101020101" pitchFamily="34" charset="-127"/>
                <a:ea typeface="NanumBarunGothic" panose="020B0603020101020101" pitchFamily="34" charset="-127"/>
                <a:sym typeface="Arial"/>
              </a:rPr>
              <a:t>수작업 : 126</a:t>
            </a:r>
            <a:endParaRPr sz="1100" dirty="0">
              <a:solidFill>
                <a:schemeClr val="dk1"/>
              </a:solidFill>
              <a:latin typeface="NanumBarunGothic" panose="020B0603020101020101" pitchFamily="34" charset="-127"/>
              <a:ea typeface="NanumBarunGothic" panose="020B0603020101020101" pitchFamily="34" charset="-127"/>
              <a:sym typeface="Arial"/>
            </a:endParaRPr>
          </a:p>
        </p:txBody>
      </p:sp>
      <p:cxnSp>
        <p:nvCxnSpPr>
          <p:cNvPr id="764" name="Google Shape;764;p30"/>
          <p:cNvCxnSpPr/>
          <p:nvPr/>
        </p:nvCxnSpPr>
        <p:spPr>
          <a:xfrm>
            <a:off x="4519223" y="1988840"/>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cxnSp>
        <p:nvCxnSpPr>
          <p:cNvPr id="765" name="Google Shape;765;p30"/>
          <p:cNvCxnSpPr>
            <a:cxnSpLocks/>
          </p:cNvCxnSpPr>
          <p:nvPr/>
        </p:nvCxnSpPr>
        <p:spPr>
          <a:xfrm flipH="1">
            <a:off x="2195736" y="4869160"/>
            <a:ext cx="2065179"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graphicFrame>
        <p:nvGraphicFramePr>
          <p:cNvPr id="766" name="Google Shape;766;p30"/>
          <p:cNvGraphicFramePr/>
          <p:nvPr/>
        </p:nvGraphicFramePr>
        <p:xfrm>
          <a:off x="585659" y="1462921"/>
          <a:ext cx="4365612" cy="31403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7" name="Google Shape;767;p30"/>
          <p:cNvGraphicFramePr/>
          <p:nvPr>
            <p:extLst>
              <p:ext uri="{D42A27DB-BD31-4B8C-83A1-F6EECF244321}">
                <p14:modId xmlns:p14="http://schemas.microsoft.com/office/powerpoint/2010/main" val="70074230"/>
              </p:ext>
            </p:extLst>
          </p:nvPr>
        </p:nvGraphicFramePr>
        <p:xfrm>
          <a:off x="4543792" y="2861157"/>
          <a:ext cx="4060656" cy="3445191"/>
        </p:xfrm>
        <a:graphic>
          <a:graphicData uri="http://schemas.openxmlformats.org/drawingml/2006/chart">
            <c:chart xmlns:c="http://schemas.openxmlformats.org/drawingml/2006/chart" xmlns:r="http://schemas.openxmlformats.org/officeDocument/2006/relationships" r:id="rId5"/>
          </a:graphicData>
        </a:graphic>
      </p:graphicFrame>
      <p:sp>
        <p:nvSpPr>
          <p:cNvPr id="768" name="Google Shape;768;p30"/>
          <p:cNvSpPr txBox="1"/>
          <p:nvPr/>
        </p:nvSpPr>
        <p:spPr>
          <a:xfrm>
            <a:off x="3348080" y="318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04.</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수행 결과</a:t>
            </a:r>
            <a:endParaRPr sz="2000" b="1" dirty="0">
              <a:solidFill>
                <a:srgbClr val="947CB0"/>
              </a:solidFill>
              <a:latin typeface="NanumSquareRound ExtraBold" panose="020B0600000101010101" pitchFamily="34" charset="-127"/>
              <a:ea typeface="NanumSquareRound ExtraBold" panose="020B0600000101010101" pitchFamily="34" charset="-127"/>
              <a:sym typeface="Arial"/>
            </a:endParaRPr>
          </a:p>
          <a:p>
            <a:pPr marL="0" marR="0" lvl="0" indent="0" algn="ctr" rtl="0">
              <a:spcBef>
                <a:spcPts val="0"/>
              </a:spcBef>
              <a:spcAft>
                <a:spcPts val="0"/>
              </a:spcAft>
              <a:buNone/>
            </a:pPr>
            <a:r>
              <a:rPr lang="ko-KR" sz="1800" b="1" dirty="0">
                <a:solidFill>
                  <a:srgbClr val="947CB0"/>
                </a:solidFill>
                <a:latin typeface="NanumSquareRound ExtraBold" panose="020B0600000101010101" pitchFamily="34" charset="-127"/>
                <a:ea typeface="NanumSquareRound ExtraBold" panose="020B0600000101010101" pitchFamily="34" charset="-127"/>
                <a:sym typeface="Arial"/>
              </a:rPr>
              <a:t>이미지</a:t>
            </a:r>
            <a:endParaRPr dirty="0">
              <a:latin typeface="NanumSquareRound ExtraBold" panose="020B0600000101010101" pitchFamily="34" charset="-127"/>
              <a:ea typeface="NanumSquareRound ExtraBold" panose="020B0600000101010101" pitchFamily="34" charset="-127"/>
            </a:endParaRPr>
          </a:p>
        </p:txBody>
      </p:sp>
      <p:sp>
        <p:nvSpPr>
          <p:cNvPr id="16" name="Google Shape;769;p30">
            <a:extLst>
              <a:ext uri="{FF2B5EF4-FFF2-40B4-BE49-F238E27FC236}">
                <a16:creationId xmlns:a16="http://schemas.microsoft.com/office/drawing/2014/main" id="{9B9A2E54-1A4D-4D05-96D3-13834F8530E0}"/>
              </a:ext>
            </a:extLst>
          </p:cNvPr>
          <p:cNvSpPr txBox="1"/>
          <p:nvPr/>
        </p:nvSpPr>
        <p:spPr>
          <a:xfrm>
            <a:off x="3348080" y="-6243"/>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이미지</a:t>
            </a:r>
            <a:endParaRPr dirty="0">
              <a:latin typeface="나눔스퀘어라운드 ExtraBold" panose="020B0600000101010101" pitchFamily="50" charset="-127"/>
              <a:ea typeface="나눔스퀘어라운드 ExtraBold" panose="020B0600000101010101" pitchFamily="50"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31"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776" name="Google Shape;776;p31"/>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77" name="Google Shape;777;p31"/>
          <p:cNvSpPr/>
          <p:nvPr/>
        </p:nvSpPr>
        <p:spPr>
          <a:xfrm>
            <a:off x="482982" y="1526515"/>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78" name="Google Shape;778;p31"/>
          <p:cNvSpPr txBox="1"/>
          <p:nvPr/>
        </p:nvSpPr>
        <p:spPr>
          <a:xfrm>
            <a:off x="3348080" y="318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이미지</a:t>
            </a:r>
            <a:endParaRPr dirty="0">
              <a:latin typeface="나눔스퀘어라운드 ExtraBold" panose="020B0600000101010101" pitchFamily="50" charset="-127"/>
              <a:ea typeface="나눔스퀘어라운드 ExtraBold" panose="020B0600000101010101" pitchFamily="50" charset="-127"/>
            </a:endParaRPr>
          </a:p>
        </p:txBody>
      </p:sp>
      <p:sp>
        <p:nvSpPr>
          <p:cNvPr id="779" name="Google Shape;779;p31"/>
          <p:cNvSpPr txBox="1"/>
          <p:nvPr/>
        </p:nvSpPr>
        <p:spPr>
          <a:xfrm>
            <a:off x="1851951" y="4499250"/>
            <a:ext cx="2009341"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ko-KR" sz="1600" b="1" dirty="0">
                <a:solidFill>
                  <a:srgbClr val="5F497A"/>
                </a:solidFill>
                <a:latin typeface="NanumBarunGothic" panose="020B0603020101020101" pitchFamily="34" charset="-127"/>
                <a:ea typeface="NanumBarunGothic" panose="020B0603020101020101" pitchFamily="34" charset="-127"/>
              </a:rPr>
              <a:t>Yolo</a:t>
            </a:r>
            <a:r>
              <a:rPr lang="ko-KR" altLang="en-US" sz="1600" b="1" dirty="0">
                <a:solidFill>
                  <a:srgbClr val="5F497A"/>
                </a:solidFill>
                <a:latin typeface="NanumBarunGothic" panose="020B0603020101020101" pitchFamily="34" charset="-127"/>
                <a:ea typeface="NanumBarunGothic" panose="020B0603020101020101" pitchFamily="34" charset="-127"/>
              </a:rPr>
              <a:t> </a:t>
            </a:r>
            <a:r>
              <a:rPr lang="en-US" altLang="ko-KR" sz="1600" b="1" dirty="0">
                <a:solidFill>
                  <a:srgbClr val="5F497A"/>
                </a:solidFill>
                <a:latin typeface="NanumBarunGothic" panose="020B0603020101020101" pitchFamily="34" charset="-127"/>
                <a:ea typeface="NanumBarunGothic" panose="020B0603020101020101" pitchFamily="34" charset="-127"/>
              </a:rPr>
              <a:t>1 Stage</a:t>
            </a:r>
            <a:r>
              <a:rPr lang="ko-KR" altLang="en-US" sz="1600" b="1" dirty="0">
                <a:solidFill>
                  <a:srgbClr val="5F497A"/>
                </a:solidFill>
                <a:latin typeface="NanumBarunGothic" panose="020B0603020101020101" pitchFamily="34" charset="-127"/>
                <a:ea typeface="NanumBarunGothic" panose="020B0603020101020101" pitchFamily="34" charset="-127"/>
              </a:rPr>
              <a:t> </a:t>
            </a:r>
            <a:r>
              <a:rPr lang="ko-KR" sz="1400" b="1" dirty="0">
                <a:solidFill>
                  <a:srgbClr val="5F497A"/>
                </a:solidFill>
                <a:latin typeface="나눔바른고딕OTF" panose="02020603020101020101" pitchFamily="18" charset="-127"/>
                <a:ea typeface="나눔바른고딕OTF" panose="02020603020101020101" pitchFamily="18" charset="-127"/>
                <a:sym typeface="Arial"/>
              </a:rPr>
              <a:t>구조</a:t>
            </a:r>
            <a:endParaRPr sz="1400" b="1" dirty="0">
              <a:solidFill>
                <a:srgbClr val="5F497A"/>
              </a:solidFill>
              <a:latin typeface="나눔바른고딕OTF" panose="02020603020101020101" pitchFamily="18" charset="-127"/>
              <a:ea typeface="나눔바른고딕OTF" panose="02020603020101020101" pitchFamily="18" charset="-127"/>
              <a:sym typeface="Arial"/>
            </a:endParaRPr>
          </a:p>
        </p:txBody>
      </p:sp>
      <p:sp>
        <p:nvSpPr>
          <p:cNvPr id="781" name="Google Shape;781;p31"/>
          <p:cNvSpPr/>
          <p:nvPr/>
        </p:nvSpPr>
        <p:spPr>
          <a:xfrm>
            <a:off x="1809300" y="4797053"/>
            <a:ext cx="2358000" cy="85404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100" dirty="0">
                <a:solidFill>
                  <a:schemeClr val="dk1"/>
                </a:solidFill>
                <a:latin typeface="나눔바른고딕OTF" panose="02020603020101020101" pitchFamily="18" charset="-127"/>
                <a:ea typeface="나눔바른고딕OTF" panose="02020603020101020101" pitchFamily="18" charset="-127"/>
                <a:sym typeface="Arial"/>
              </a:rPr>
              <a:t>입력 이미지를 그리드로 나누고, </a:t>
            </a:r>
            <a:endParaRPr sz="1100" dirty="0">
              <a:latin typeface="나눔바른고딕OTF" panose="02020603020101020101" pitchFamily="18" charset="-127"/>
              <a:ea typeface="나눔바른고딕OTF" panose="02020603020101020101" pitchFamily="18" charset="-127"/>
            </a:endParaRPr>
          </a:p>
          <a:p>
            <a:pPr marL="0" marR="0" lvl="0" indent="0" algn="l" rtl="0">
              <a:lnSpc>
                <a:spcPct val="150000"/>
              </a:lnSpc>
              <a:spcBef>
                <a:spcPts val="0"/>
              </a:spcBef>
              <a:spcAft>
                <a:spcPts val="0"/>
              </a:spcAft>
              <a:buNone/>
            </a:pPr>
            <a:r>
              <a:rPr lang="ko-KR" sz="1100" dirty="0">
                <a:solidFill>
                  <a:schemeClr val="dk1"/>
                </a:solidFill>
                <a:latin typeface="나눔바른고딕OTF" panose="02020603020101020101" pitchFamily="18" charset="-127"/>
                <a:ea typeface="나눔바른고딕OTF" panose="02020603020101020101" pitchFamily="18" charset="-127"/>
                <a:sym typeface="Arial"/>
              </a:rPr>
              <a:t>각 그리드 별로 </a:t>
            </a:r>
            <a:r>
              <a:rPr lang="ko-KR" sz="1100" dirty="0" err="1">
                <a:solidFill>
                  <a:schemeClr val="dk1"/>
                </a:solidFill>
                <a:latin typeface="나눔바른고딕OTF" panose="02020603020101020101" pitchFamily="18" charset="-127"/>
                <a:ea typeface="나눔바른고딕OTF" panose="02020603020101020101" pitchFamily="18" charset="-127"/>
                <a:sym typeface="Arial"/>
              </a:rPr>
              <a:t>바운딩</a:t>
            </a:r>
            <a:r>
              <a:rPr lang="ko-KR" sz="1100" dirty="0">
                <a:solidFill>
                  <a:schemeClr val="dk1"/>
                </a:solidFill>
                <a:latin typeface="나눔바른고딕OTF" panose="02020603020101020101" pitchFamily="18" charset="-127"/>
                <a:ea typeface="나눔바른고딕OTF" panose="02020603020101020101" pitchFamily="18" charset="-127"/>
                <a:sym typeface="Arial"/>
              </a:rPr>
              <a:t> 박스와 </a:t>
            </a:r>
            <a:r>
              <a:rPr lang="ko-KR" sz="1100" dirty="0">
                <a:solidFill>
                  <a:schemeClr val="dk1"/>
                </a:solidFill>
                <a:latin typeface="나눔바른고딕OTF" panose="02020603020101020101" pitchFamily="18" charset="-127"/>
                <a:ea typeface="나눔바른고딕OTF" panose="02020603020101020101" pitchFamily="18" charset="-127"/>
              </a:rPr>
              <a:t>분류를</a:t>
            </a:r>
            <a:r>
              <a:rPr lang="ko-KR" sz="1100" dirty="0">
                <a:solidFill>
                  <a:schemeClr val="dk1"/>
                </a:solidFill>
                <a:latin typeface="나눔바른고딕OTF" panose="02020603020101020101" pitchFamily="18" charset="-127"/>
                <a:ea typeface="나눔바른고딕OTF" panose="02020603020101020101" pitchFamily="18" charset="-127"/>
                <a:sym typeface="Arial"/>
              </a:rPr>
              <a:t> 동시에 수행.</a:t>
            </a:r>
            <a:endParaRPr sz="1100" dirty="0">
              <a:solidFill>
                <a:schemeClr val="dk1"/>
              </a:solidFill>
              <a:latin typeface="나눔바른고딕OTF" panose="02020603020101020101" pitchFamily="18" charset="-127"/>
              <a:ea typeface="나눔바른고딕OTF" panose="02020603020101020101" pitchFamily="18" charset="-127"/>
              <a:sym typeface="Arial"/>
            </a:endParaRPr>
          </a:p>
        </p:txBody>
      </p:sp>
      <p:sp>
        <p:nvSpPr>
          <p:cNvPr id="782" name="Google Shape;782;p31"/>
          <p:cNvSpPr txBox="1"/>
          <p:nvPr/>
        </p:nvSpPr>
        <p:spPr>
          <a:xfrm>
            <a:off x="5698070" y="1809374"/>
            <a:ext cx="1883226" cy="338514"/>
          </a:xfrm>
          <a:prstGeom prst="rect">
            <a:avLst/>
          </a:prstGeom>
          <a:noFill/>
          <a:ln>
            <a:noFill/>
          </a:ln>
        </p:spPr>
        <p:txBody>
          <a:bodyPr spcFirstLastPara="1" wrap="square" lIns="91425" tIns="45700" rIns="91425" bIns="45700" anchor="t" anchorCtr="0">
            <a:spAutoFit/>
          </a:bodyPr>
          <a:lstStyle/>
          <a:p>
            <a:r>
              <a:rPr lang="en-US" altLang="ko-KR" sz="1600" b="1" dirty="0">
                <a:solidFill>
                  <a:srgbClr val="5F497A"/>
                </a:solidFill>
                <a:latin typeface="NanumBarunGothic" panose="020B0603020101020101" pitchFamily="34" charset="-127"/>
                <a:ea typeface="NanumBarunGothic" panose="020B0603020101020101" pitchFamily="34" charset="-127"/>
              </a:rPr>
              <a:t>Network Design</a:t>
            </a:r>
            <a:endParaRPr sz="1600" b="1" dirty="0">
              <a:solidFill>
                <a:srgbClr val="5F497A"/>
              </a:solidFill>
              <a:latin typeface="NanumBarunGothic" panose="020B0603020101020101" pitchFamily="34" charset="-127"/>
              <a:ea typeface="NanumBarunGothic" panose="020B0603020101020101" pitchFamily="34" charset="-127"/>
            </a:endParaRPr>
          </a:p>
        </p:txBody>
      </p:sp>
      <p:sp>
        <p:nvSpPr>
          <p:cNvPr id="783" name="Google Shape;783;p31"/>
          <p:cNvSpPr/>
          <p:nvPr/>
        </p:nvSpPr>
        <p:spPr>
          <a:xfrm>
            <a:off x="5810312" y="2122829"/>
            <a:ext cx="235800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cxnSp>
        <p:nvCxnSpPr>
          <p:cNvPr id="784" name="Google Shape;784;p31"/>
          <p:cNvCxnSpPr/>
          <p:nvPr/>
        </p:nvCxnSpPr>
        <p:spPr>
          <a:xfrm>
            <a:off x="4685739" y="1988840"/>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cxnSp>
        <p:nvCxnSpPr>
          <p:cNvPr id="785" name="Google Shape;785;p31"/>
          <p:cNvCxnSpPr/>
          <p:nvPr/>
        </p:nvCxnSpPr>
        <p:spPr>
          <a:xfrm rot="10800000">
            <a:off x="3732277" y="4653136"/>
            <a:ext cx="1008112"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pic>
        <p:nvPicPr>
          <p:cNvPr id="786" name="Google Shape;786;p31"/>
          <p:cNvPicPr preferRelativeResize="0"/>
          <p:nvPr/>
        </p:nvPicPr>
        <p:blipFill rotWithShape="1">
          <a:blip r:embed="rId4">
            <a:alphaModFix/>
          </a:blip>
          <a:srcRect/>
          <a:stretch/>
        </p:blipFill>
        <p:spPr>
          <a:xfrm>
            <a:off x="680891" y="1756867"/>
            <a:ext cx="4004848" cy="2700000"/>
          </a:xfrm>
          <a:prstGeom prst="rect">
            <a:avLst/>
          </a:prstGeom>
          <a:noFill/>
          <a:ln>
            <a:noFill/>
          </a:ln>
        </p:spPr>
      </p:pic>
      <p:pic>
        <p:nvPicPr>
          <p:cNvPr id="787" name="Google Shape;787;p31"/>
          <p:cNvPicPr preferRelativeResize="0"/>
          <p:nvPr/>
        </p:nvPicPr>
        <p:blipFill rotWithShape="1">
          <a:blip r:embed="rId5">
            <a:alphaModFix/>
          </a:blip>
          <a:srcRect/>
          <a:stretch/>
        </p:blipFill>
        <p:spPr>
          <a:xfrm>
            <a:off x="4740389" y="3491552"/>
            <a:ext cx="3881417" cy="2700000"/>
          </a:xfrm>
          <a:prstGeom prst="rect">
            <a:avLst/>
          </a:prstGeom>
          <a:noFill/>
          <a:ln>
            <a:noFill/>
          </a:ln>
        </p:spPr>
      </p:pic>
      <p:sp>
        <p:nvSpPr>
          <p:cNvPr id="788" name="Google Shape;788;p31"/>
          <p:cNvSpPr/>
          <p:nvPr/>
        </p:nvSpPr>
        <p:spPr>
          <a:xfrm>
            <a:off x="5509862" y="2076127"/>
            <a:ext cx="2958900" cy="12772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100" dirty="0" err="1">
                <a:solidFill>
                  <a:schemeClr val="dk1"/>
                </a:solidFill>
                <a:latin typeface="나눔바른고딕OTF" panose="02020603020101020101" pitchFamily="18" charset="-127"/>
                <a:ea typeface="나눔바른고딕OTF" panose="02020603020101020101" pitchFamily="18" charset="-127"/>
                <a:sym typeface="Arial"/>
              </a:rPr>
              <a:t>I</a:t>
            </a:r>
            <a:r>
              <a:rPr lang="ko-KR" sz="1100" dirty="0" err="1">
                <a:solidFill>
                  <a:schemeClr val="dk1"/>
                </a:solidFill>
                <a:latin typeface="나눔바른고딕OTF" panose="02020603020101020101" pitchFamily="18" charset="-127"/>
                <a:ea typeface="나눔바른고딕OTF" panose="02020603020101020101" pitchFamily="18" charset="-127"/>
              </a:rPr>
              <a:t>n</a:t>
            </a:r>
            <a:r>
              <a:rPr lang="ko-KR" sz="1100" dirty="0" err="1">
                <a:solidFill>
                  <a:schemeClr val="dk1"/>
                </a:solidFill>
                <a:latin typeface="나눔바른고딕OTF" panose="02020603020101020101" pitchFamily="18" charset="-127"/>
                <a:ea typeface="나눔바른고딕OTF" panose="02020603020101020101" pitchFamily="18" charset="-127"/>
                <a:sym typeface="Arial"/>
              </a:rPr>
              <a:t>ception</a:t>
            </a:r>
            <a:r>
              <a:rPr lang="ko-KR" sz="1100" dirty="0">
                <a:solidFill>
                  <a:schemeClr val="dk1"/>
                </a:solidFill>
                <a:latin typeface="나눔바른고딕OTF" panose="02020603020101020101" pitchFamily="18" charset="-127"/>
                <a:ea typeface="나눔바른고딕OTF" panose="02020603020101020101" pitchFamily="18" charset="-127"/>
                <a:sym typeface="Arial"/>
              </a:rPr>
              <a:t> 블록 대신 단순 </a:t>
            </a:r>
            <a:r>
              <a:rPr lang="ko-KR" sz="1100" dirty="0" err="1">
                <a:solidFill>
                  <a:schemeClr val="dk1"/>
                </a:solidFill>
                <a:latin typeface="나눔바른고딕OTF" panose="02020603020101020101" pitchFamily="18" charset="-127"/>
                <a:ea typeface="나눔바른고딕OTF" panose="02020603020101020101" pitchFamily="18" charset="-127"/>
                <a:sym typeface="Arial"/>
              </a:rPr>
              <a:t>컨볼루션으로</a:t>
            </a:r>
            <a:r>
              <a:rPr lang="ko-KR" sz="1100" dirty="0">
                <a:solidFill>
                  <a:schemeClr val="dk1"/>
                </a:solidFill>
                <a:latin typeface="나눔바른고딕OTF" panose="02020603020101020101" pitchFamily="18" charset="-127"/>
                <a:ea typeface="나눔바른고딕OTF" panose="02020603020101020101" pitchFamily="18" charset="-127"/>
                <a:sym typeface="Arial"/>
              </a:rPr>
              <a:t> 구성.</a:t>
            </a:r>
            <a:endParaRPr sz="1100" dirty="0">
              <a:solidFill>
                <a:schemeClr val="dk1"/>
              </a:solidFill>
              <a:latin typeface="나눔바른고딕OTF" panose="02020603020101020101" pitchFamily="18" charset="-127"/>
              <a:ea typeface="나눔바른고딕OTF" panose="02020603020101020101" pitchFamily="18" charset="-127"/>
            </a:endParaRPr>
          </a:p>
          <a:p>
            <a:pPr marL="0" marR="0" lvl="0" indent="0" algn="l" rtl="0">
              <a:spcBef>
                <a:spcPts val="0"/>
              </a:spcBef>
              <a:spcAft>
                <a:spcPts val="0"/>
              </a:spcAft>
              <a:buNone/>
            </a:pPr>
            <a:r>
              <a:rPr lang="ko-KR" sz="1100" dirty="0">
                <a:solidFill>
                  <a:schemeClr val="dk1"/>
                </a:solidFill>
                <a:latin typeface="나눔바른고딕OTF" panose="02020603020101020101" pitchFamily="18" charset="-127"/>
                <a:ea typeface="나눔바른고딕OTF" panose="02020603020101020101" pitchFamily="18" charset="-127"/>
                <a:sym typeface="Arial"/>
              </a:rPr>
              <a:t>224*224크기의 이미지넷 </a:t>
            </a:r>
            <a:r>
              <a:rPr lang="ko-KR" sz="1100" dirty="0">
                <a:solidFill>
                  <a:schemeClr val="dk1"/>
                </a:solidFill>
                <a:latin typeface="나눔바른고딕OTF" panose="02020603020101020101" pitchFamily="18" charset="-127"/>
                <a:ea typeface="나눔바른고딕OTF" panose="02020603020101020101" pitchFamily="18" charset="-127"/>
              </a:rPr>
              <a:t>분류</a:t>
            </a:r>
            <a:r>
              <a:rPr lang="ko-KR" sz="1100" dirty="0">
                <a:solidFill>
                  <a:schemeClr val="dk1"/>
                </a:solidFill>
                <a:latin typeface="나눔바른고딕OTF" panose="02020603020101020101" pitchFamily="18" charset="-127"/>
                <a:ea typeface="나눔바른고딕OTF" panose="02020603020101020101" pitchFamily="18" charset="-127"/>
                <a:sym typeface="Arial"/>
              </a:rPr>
              <a:t>로. </a:t>
            </a:r>
            <a:r>
              <a:rPr lang="ko-KR" sz="1100" dirty="0">
                <a:solidFill>
                  <a:schemeClr val="dk1"/>
                </a:solidFill>
                <a:latin typeface="나눔바른고딕OTF" panose="02020603020101020101" pitchFamily="18" charset="-127"/>
                <a:ea typeface="나눔바른고딕OTF" panose="02020603020101020101" pitchFamily="18" charset="-127"/>
              </a:rPr>
              <a:t>사전학습</a:t>
            </a:r>
            <a:r>
              <a:rPr lang="ko-KR" sz="1100" dirty="0">
                <a:solidFill>
                  <a:schemeClr val="dk1"/>
                </a:solidFill>
                <a:latin typeface="나눔바른고딕OTF" panose="02020603020101020101" pitchFamily="18" charset="-127"/>
                <a:ea typeface="나눔바른고딕OTF" panose="02020603020101020101" pitchFamily="18" charset="-127"/>
                <a:sym typeface="Arial"/>
              </a:rPr>
              <a:t> 시킨 후 448*448 크기</a:t>
            </a:r>
            <a:r>
              <a:rPr lang="ko-KR" sz="1100" dirty="0">
                <a:solidFill>
                  <a:schemeClr val="dk1"/>
                </a:solidFill>
                <a:latin typeface="나눔바른고딕OTF" panose="02020603020101020101" pitchFamily="18" charset="-127"/>
                <a:ea typeface="나눔바른고딕OTF" panose="02020603020101020101" pitchFamily="18" charset="-127"/>
              </a:rPr>
              <a:t>로 이미지를 입력 </a:t>
            </a:r>
            <a:r>
              <a:rPr lang="ko-KR" sz="1100" dirty="0">
                <a:solidFill>
                  <a:schemeClr val="dk1"/>
                </a:solidFill>
                <a:latin typeface="나눔바른고딕OTF" panose="02020603020101020101" pitchFamily="18" charset="-127"/>
                <a:ea typeface="나눔바른고딕OTF" panose="02020603020101020101" pitchFamily="18" charset="-127"/>
                <a:sym typeface="Arial"/>
              </a:rPr>
              <a:t>받는다.</a:t>
            </a:r>
            <a:endParaRPr sz="1100" dirty="0">
              <a:solidFill>
                <a:schemeClr val="dk1"/>
              </a:solidFill>
              <a:latin typeface="나눔바른고딕OTF" panose="02020603020101020101" pitchFamily="18" charset="-127"/>
              <a:ea typeface="나눔바른고딕OTF" panose="02020603020101020101" pitchFamily="18" charset="-127"/>
            </a:endParaRPr>
          </a:p>
          <a:p>
            <a:pPr marL="0" marR="0" lvl="0" indent="0" algn="l" rtl="0">
              <a:spcBef>
                <a:spcPts val="0"/>
              </a:spcBef>
              <a:spcAft>
                <a:spcPts val="0"/>
              </a:spcAft>
              <a:buNone/>
            </a:pPr>
            <a:r>
              <a:rPr lang="ko-KR" sz="1100" dirty="0">
                <a:solidFill>
                  <a:schemeClr val="dk1"/>
                </a:solidFill>
                <a:latin typeface="나눔바른고딕OTF" panose="02020603020101020101" pitchFamily="18" charset="-127"/>
                <a:ea typeface="나눔바른고딕OTF" panose="02020603020101020101" pitchFamily="18" charset="-127"/>
                <a:sym typeface="Arial"/>
              </a:rPr>
              <a:t>앞쪽 20개의 </a:t>
            </a:r>
            <a:r>
              <a:rPr lang="ko-KR" sz="1100" dirty="0" err="1">
                <a:solidFill>
                  <a:schemeClr val="dk1"/>
                </a:solidFill>
                <a:latin typeface="나눔바른고딕OTF" panose="02020603020101020101" pitchFamily="18" charset="-127"/>
                <a:ea typeface="나눔바른고딕OTF" panose="02020603020101020101" pitchFamily="18" charset="-127"/>
                <a:sym typeface="Arial"/>
              </a:rPr>
              <a:t>컨볼루션</a:t>
            </a:r>
            <a:r>
              <a:rPr lang="ko-KR" sz="1100" dirty="0">
                <a:solidFill>
                  <a:schemeClr val="dk1"/>
                </a:solidFill>
                <a:latin typeface="나눔바른고딕OTF" panose="02020603020101020101" pitchFamily="18" charset="-127"/>
                <a:ea typeface="나눔바른고딕OTF" panose="02020603020101020101" pitchFamily="18" charset="-127"/>
                <a:sym typeface="Arial"/>
              </a:rPr>
              <a:t> 레이어는 고정한 채,</a:t>
            </a:r>
            <a:endParaRPr sz="1100" dirty="0">
              <a:latin typeface="나눔바른고딕OTF" panose="02020603020101020101" pitchFamily="18" charset="-127"/>
              <a:ea typeface="나눔바른고딕OTF" panose="02020603020101020101" pitchFamily="18" charset="-127"/>
            </a:endParaRPr>
          </a:p>
          <a:p>
            <a:pPr marL="0" marR="0" lvl="0" indent="0" algn="l" rtl="0">
              <a:spcBef>
                <a:spcPts val="0"/>
              </a:spcBef>
              <a:spcAft>
                <a:spcPts val="0"/>
              </a:spcAft>
              <a:buNone/>
            </a:pPr>
            <a:r>
              <a:rPr lang="ko-KR" sz="1100" dirty="0" err="1">
                <a:solidFill>
                  <a:schemeClr val="dk1"/>
                </a:solidFill>
                <a:latin typeface="나눔바른고딕OTF" panose="02020603020101020101" pitchFamily="18" charset="-127"/>
                <a:ea typeface="나눔바른고딕OTF" panose="02020603020101020101" pitchFamily="18" charset="-127"/>
                <a:sym typeface="Arial"/>
              </a:rPr>
              <a:t>뒷</a:t>
            </a:r>
            <a:r>
              <a:rPr lang="ko-KR" sz="1100" dirty="0">
                <a:solidFill>
                  <a:schemeClr val="dk1"/>
                </a:solidFill>
                <a:latin typeface="나눔바른고딕OTF" panose="02020603020101020101" pitchFamily="18" charset="-127"/>
                <a:ea typeface="나눔바른고딕OTF" panose="02020603020101020101" pitchFamily="18" charset="-127"/>
                <a:sym typeface="Arial"/>
              </a:rPr>
              <a:t> 단의 4개 레이어만 </a:t>
            </a:r>
            <a:r>
              <a:rPr lang="ko-KR" sz="1100" dirty="0">
                <a:solidFill>
                  <a:schemeClr val="dk1"/>
                </a:solidFill>
                <a:latin typeface="나눔바른고딕OTF" panose="02020603020101020101" pitchFamily="18" charset="-127"/>
                <a:ea typeface="나눔바른고딕OTF" panose="02020603020101020101" pitchFamily="18" charset="-127"/>
              </a:rPr>
              <a:t>목적에 맞게 설계한다</a:t>
            </a:r>
            <a:endParaRPr sz="1100" dirty="0">
              <a:solidFill>
                <a:schemeClr val="dk1"/>
              </a:solidFill>
              <a:latin typeface="나눔바른고딕OTF" panose="02020603020101020101" pitchFamily="18" charset="-127"/>
              <a:ea typeface="나눔바른고딕OTF" panose="02020603020101020101" pitchFamily="18" charset="-127"/>
              <a:sym typeface="Arial"/>
            </a:endParaRPr>
          </a:p>
        </p:txBody>
      </p:sp>
      <p:sp>
        <p:nvSpPr>
          <p:cNvPr id="16" name="Google Shape;780;p31">
            <a:extLst>
              <a:ext uri="{FF2B5EF4-FFF2-40B4-BE49-F238E27FC236}">
                <a16:creationId xmlns:a16="http://schemas.microsoft.com/office/drawing/2014/main" id="{A4702D49-773F-4C67-A675-D35428E72A67}"/>
              </a:ext>
            </a:extLst>
          </p:cNvPr>
          <p:cNvSpPr txBox="1"/>
          <p:nvPr/>
        </p:nvSpPr>
        <p:spPr>
          <a:xfrm>
            <a:off x="3348080" y="3401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이미지</a:t>
            </a:r>
            <a:endParaRPr dirty="0">
              <a:latin typeface="나눔스퀘어라운드 ExtraBold" panose="020B0600000101010101" pitchFamily="50" charset="-127"/>
              <a:ea typeface="나눔스퀘어라운드 ExtraBold" panose="020B0600000101010101" pitchFamily="50" charset="-127"/>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pic>
        <p:nvPicPr>
          <p:cNvPr id="794" name="Google Shape;794;p32"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795" name="Google Shape;795;p32"/>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96" name="Google Shape;796;p32"/>
          <p:cNvSpPr/>
          <p:nvPr/>
        </p:nvSpPr>
        <p:spPr>
          <a:xfrm>
            <a:off x="482982" y="1526515"/>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97" name="Google Shape;797;p32"/>
          <p:cNvSpPr txBox="1"/>
          <p:nvPr/>
        </p:nvSpPr>
        <p:spPr>
          <a:xfrm>
            <a:off x="3348080" y="318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이미지</a:t>
            </a:r>
            <a:endParaRPr dirty="0">
              <a:latin typeface="나눔스퀘어라운드 ExtraBold" panose="020B0600000101010101" pitchFamily="50" charset="-127"/>
              <a:ea typeface="나눔스퀘어라운드 ExtraBold" panose="020B0600000101010101" pitchFamily="50" charset="-127"/>
            </a:endParaRPr>
          </a:p>
        </p:txBody>
      </p:sp>
      <p:sp>
        <p:nvSpPr>
          <p:cNvPr id="799" name="Google Shape;799;p32"/>
          <p:cNvSpPr/>
          <p:nvPr/>
        </p:nvSpPr>
        <p:spPr>
          <a:xfrm>
            <a:off x="5810312" y="2122829"/>
            <a:ext cx="235800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800" name="Google Shape;800;p32"/>
          <p:cNvSpPr/>
          <p:nvPr/>
        </p:nvSpPr>
        <p:spPr>
          <a:xfrm rot="10800000" flipH="1">
            <a:off x="558169" y="5514517"/>
            <a:ext cx="1850560" cy="41587"/>
          </a:xfrm>
          <a:prstGeom prst="rect">
            <a:avLst/>
          </a:prstGeom>
          <a:solidFill>
            <a:srgbClr val="C698B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801" name="Google Shape;801;p32"/>
          <p:cNvSpPr/>
          <p:nvPr/>
        </p:nvSpPr>
        <p:spPr>
          <a:xfrm rot="10800000" flipH="1">
            <a:off x="558169" y="2578408"/>
            <a:ext cx="1850560" cy="41587"/>
          </a:xfrm>
          <a:prstGeom prst="rect">
            <a:avLst/>
          </a:prstGeom>
          <a:solidFill>
            <a:srgbClr val="C698B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802" name="Google Shape;802;p32"/>
          <p:cNvSpPr/>
          <p:nvPr/>
        </p:nvSpPr>
        <p:spPr>
          <a:xfrm rot="10800000">
            <a:off x="1388673" y="2592116"/>
            <a:ext cx="211957" cy="175066"/>
          </a:xfrm>
          <a:prstGeom prst="triangle">
            <a:avLst>
              <a:gd name="adj" fmla="val 50000"/>
            </a:avLst>
          </a:prstGeom>
          <a:solidFill>
            <a:srgbClr val="C698B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a:solidFill>
                <a:srgbClr val="FFFFFF"/>
              </a:solidFill>
              <a:latin typeface="Arial"/>
              <a:ea typeface="Arial"/>
              <a:cs typeface="Arial"/>
              <a:sym typeface="Arial"/>
            </a:endParaRPr>
          </a:p>
        </p:txBody>
      </p:sp>
      <p:sp>
        <p:nvSpPr>
          <p:cNvPr id="803" name="Google Shape;803;p32"/>
          <p:cNvSpPr/>
          <p:nvPr/>
        </p:nvSpPr>
        <p:spPr>
          <a:xfrm>
            <a:off x="759699" y="3547031"/>
            <a:ext cx="1796864" cy="1040450"/>
          </a:xfrm>
          <a:prstGeom prst="rect">
            <a:avLst/>
          </a:prstGeom>
          <a:noFill/>
          <a:ln>
            <a:noFill/>
          </a:ln>
        </p:spPr>
        <p:txBody>
          <a:bodyPr spcFirstLastPara="1" wrap="square" lIns="91425" tIns="45700" rIns="91425" bIns="45700" anchor="t" anchorCtr="0">
            <a:noAutofit/>
          </a:bodyPr>
          <a:lstStyle/>
          <a:p>
            <a:pPr marL="86575" marR="0" lvl="0" indent="-86575" algn="l" rtl="0">
              <a:lnSpc>
                <a:spcPct val="109571"/>
              </a:lnSpc>
              <a:spcBef>
                <a:spcPts val="0"/>
              </a:spcBef>
              <a:spcAft>
                <a:spcPts val="0"/>
              </a:spcAft>
              <a:buClr>
                <a:srgbClr val="3E3D43"/>
              </a:buClr>
              <a:buSzPts val="1400"/>
              <a:buFont typeface="Arial"/>
              <a:buChar char="•"/>
            </a:pPr>
            <a:r>
              <a:rPr lang="ko-KR" sz="1400" dirty="0" err="1">
                <a:solidFill>
                  <a:srgbClr val="3E3D43"/>
                </a:solidFill>
                <a:latin typeface="나눔바른고딕OTF" panose="02020603020101020101" pitchFamily="18" charset="-127"/>
                <a:ea typeface="나눔바른고딕OTF" panose="02020603020101020101" pitchFamily="18" charset="-127"/>
                <a:sym typeface="Arial"/>
              </a:rPr>
              <a:t>openCV에서의</a:t>
            </a:r>
            <a:r>
              <a:rPr lang="ko-KR" sz="1400" dirty="0">
                <a:solidFill>
                  <a:srgbClr val="3E3D43"/>
                </a:solidFill>
                <a:latin typeface="나눔바른고딕OTF" panose="02020603020101020101" pitchFamily="18" charset="-127"/>
                <a:ea typeface="나눔바른고딕OTF" panose="02020603020101020101" pitchFamily="18" charset="-127"/>
                <a:sym typeface="Arial"/>
              </a:rPr>
              <a:t> </a:t>
            </a:r>
            <a:endParaRPr sz="1400" dirty="0">
              <a:solidFill>
                <a:srgbClr val="3E3D43"/>
              </a:solidFill>
              <a:latin typeface="나눔바른고딕OTF" panose="02020603020101020101" pitchFamily="18" charset="-127"/>
              <a:ea typeface="나눔바른고딕OTF" panose="02020603020101020101" pitchFamily="18" charset="-127"/>
              <a:sym typeface="Arial"/>
            </a:endParaRPr>
          </a:p>
          <a:p>
            <a:pPr marL="0" marR="0" lvl="0" indent="0" algn="l" rtl="0">
              <a:lnSpc>
                <a:spcPct val="109571"/>
              </a:lnSpc>
              <a:spcBef>
                <a:spcPts val="0"/>
              </a:spcBef>
              <a:spcAft>
                <a:spcPts val="0"/>
              </a:spcAft>
              <a:buNone/>
            </a:pPr>
            <a:r>
              <a:rPr lang="ko-KR" sz="1400" b="1" dirty="0">
                <a:solidFill>
                  <a:srgbClr val="3E3D43"/>
                </a:solidFill>
                <a:latin typeface="나눔바른고딕OTF" panose="02020603020101020101" pitchFamily="18" charset="-127"/>
                <a:ea typeface="나눔바른고딕OTF" panose="02020603020101020101" pitchFamily="18" charset="-127"/>
                <a:sym typeface="Arial"/>
              </a:rPr>
              <a:t>호환성</a:t>
            </a:r>
            <a:r>
              <a:rPr lang="ko-KR" sz="1400" dirty="0">
                <a:solidFill>
                  <a:srgbClr val="3E3D43"/>
                </a:solidFill>
                <a:latin typeface="나눔바른고딕OTF" panose="02020603020101020101" pitchFamily="18" charset="-127"/>
                <a:ea typeface="나눔바른고딕OTF" panose="02020603020101020101" pitchFamily="18" charset="-127"/>
                <a:sym typeface="Arial"/>
              </a:rPr>
              <a:t> 문제</a:t>
            </a:r>
            <a:endParaRPr sz="1400" dirty="0">
              <a:solidFill>
                <a:srgbClr val="3E3D43"/>
              </a:solidFill>
              <a:latin typeface="나눔바른고딕OTF" panose="02020603020101020101" pitchFamily="18" charset="-127"/>
              <a:ea typeface="나눔바른고딕OTF" panose="02020603020101020101" pitchFamily="18" charset="-127"/>
              <a:sym typeface="Arial"/>
            </a:endParaRPr>
          </a:p>
          <a:p>
            <a:pPr marL="0" marR="0" lvl="0" indent="0" algn="l" rtl="0">
              <a:lnSpc>
                <a:spcPct val="109571"/>
              </a:lnSpc>
              <a:spcBef>
                <a:spcPts val="0"/>
              </a:spcBef>
              <a:spcAft>
                <a:spcPts val="0"/>
              </a:spcAft>
              <a:buNone/>
            </a:pPr>
            <a:r>
              <a:rPr lang="ko-KR" sz="1400" dirty="0">
                <a:solidFill>
                  <a:srgbClr val="3E3D43"/>
                </a:solidFill>
                <a:latin typeface="나눔바른고딕OTF" panose="02020603020101020101" pitchFamily="18" charset="-127"/>
                <a:ea typeface="나눔바른고딕OTF" panose="02020603020101020101" pitchFamily="18" charset="-127"/>
                <a:sym typeface="Arial"/>
              </a:rPr>
              <a:t>(ONNX 변환 오류)</a:t>
            </a:r>
            <a:endParaRPr sz="1400" dirty="0">
              <a:solidFill>
                <a:srgbClr val="3E3D43"/>
              </a:solidFill>
              <a:latin typeface="나눔바른고딕OTF" panose="02020603020101020101" pitchFamily="18" charset="-127"/>
              <a:ea typeface="나눔바른고딕OTF" panose="02020603020101020101" pitchFamily="18" charset="-127"/>
              <a:sym typeface="Arial"/>
            </a:endParaRPr>
          </a:p>
        </p:txBody>
      </p:sp>
      <p:sp>
        <p:nvSpPr>
          <p:cNvPr id="804" name="Google Shape;804;p32"/>
          <p:cNvSpPr/>
          <p:nvPr/>
        </p:nvSpPr>
        <p:spPr>
          <a:xfrm rot="10800000" flipH="1">
            <a:off x="2677919" y="5514517"/>
            <a:ext cx="1850560" cy="41587"/>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805" name="Google Shape;805;p32"/>
          <p:cNvSpPr/>
          <p:nvPr/>
        </p:nvSpPr>
        <p:spPr>
          <a:xfrm rot="10800000" flipH="1">
            <a:off x="2677919" y="2578408"/>
            <a:ext cx="1850560" cy="41587"/>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806" name="Google Shape;806;p32"/>
          <p:cNvSpPr/>
          <p:nvPr/>
        </p:nvSpPr>
        <p:spPr>
          <a:xfrm rot="10800000">
            <a:off x="3508423" y="2592116"/>
            <a:ext cx="211957" cy="175066"/>
          </a:xfrm>
          <a:prstGeom prst="triangle">
            <a:avLst>
              <a:gd name="adj" fmla="val 50000"/>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807" name="Google Shape;807;p32"/>
          <p:cNvSpPr/>
          <p:nvPr/>
        </p:nvSpPr>
        <p:spPr>
          <a:xfrm>
            <a:off x="2704766" y="3411015"/>
            <a:ext cx="1796864" cy="1040450"/>
          </a:xfrm>
          <a:prstGeom prst="rect">
            <a:avLst/>
          </a:prstGeom>
          <a:noFill/>
          <a:ln>
            <a:noFill/>
          </a:ln>
        </p:spPr>
        <p:txBody>
          <a:bodyPr spcFirstLastPara="1" wrap="square" lIns="91425" tIns="45700" rIns="91425" bIns="45700" anchor="t" anchorCtr="0">
            <a:noAutofit/>
          </a:bodyPr>
          <a:lstStyle/>
          <a:p>
            <a:pPr marL="86575" marR="0" lvl="0" indent="-86575" algn="l" rtl="0">
              <a:lnSpc>
                <a:spcPct val="109571"/>
              </a:lnSpc>
              <a:spcBef>
                <a:spcPts val="681"/>
              </a:spcBef>
              <a:spcAft>
                <a:spcPts val="0"/>
              </a:spcAft>
              <a:buClr>
                <a:srgbClr val="3E3D43"/>
              </a:buClr>
              <a:buSzPts val="1400"/>
              <a:buFont typeface="Arial"/>
              <a:buChar char="•"/>
            </a:pPr>
            <a:r>
              <a:rPr lang="ko-KR" sz="1400" dirty="0">
                <a:solidFill>
                  <a:srgbClr val="3E3D43"/>
                </a:solidFill>
                <a:latin typeface="나눔바른고딕OTF" panose="02020603020101020101" pitchFamily="18" charset="-127"/>
                <a:ea typeface="나눔바른고딕OTF" panose="02020603020101020101" pitchFamily="18" charset="-127"/>
                <a:sym typeface="Arial"/>
              </a:rPr>
              <a:t>성능 손실이 가장 큼</a:t>
            </a:r>
            <a:endParaRPr sz="1400" dirty="0">
              <a:solidFill>
                <a:srgbClr val="3E3D43"/>
              </a:solidFill>
              <a:latin typeface="나눔바른고딕OTF" panose="02020603020101020101" pitchFamily="18" charset="-127"/>
              <a:ea typeface="나눔바른고딕OTF" panose="02020603020101020101" pitchFamily="18" charset="-127"/>
              <a:sym typeface="Arial"/>
            </a:endParaRPr>
          </a:p>
          <a:p>
            <a:pPr marL="86575" marR="0" lvl="0" indent="-86575" algn="l" rtl="0">
              <a:lnSpc>
                <a:spcPct val="109571"/>
              </a:lnSpc>
              <a:spcBef>
                <a:spcPts val="681"/>
              </a:spcBef>
              <a:spcAft>
                <a:spcPts val="0"/>
              </a:spcAft>
              <a:buClr>
                <a:srgbClr val="3E3D43"/>
              </a:buClr>
              <a:buSzPts val="1400"/>
              <a:buFont typeface="Arial"/>
              <a:buChar char="•"/>
            </a:pPr>
            <a:r>
              <a:rPr lang="ko-KR" sz="1400" dirty="0">
                <a:solidFill>
                  <a:srgbClr val="3E3D43"/>
                </a:solidFill>
                <a:latin typeface="나눔바른고딕OTF" panose="02020603020101020101" pitchFamily="18" charset="-127"/>
                <a:ea typeface="나눔바른고딕OTF" panose="02020603020101020101" pitchFamily="18" charset="-127"/>
                <a:sym typeface="Arial"/>
              </a:rPr>
              <a:t>개발 진행이 </a:t>
            </a:r>
            <a:r>
              <a:rPr lang="ko-KR" sz="1400" b="1" dirty="0">
                <a:solidFill>
                  <a:srgbClr val="3E3D43"/>
                </a:solidFill>
                <a:latin typeface="나눔바른고딕OTF" panose="02020603020101020101" pitchFamily="18" charset="-127"/>
                <a:ea typeface="나눔바른고딕OTF" panose="02020603020101020101" pitchFamily="18" charset="-127"/>
                <a:sym typeface="Arial"/>
              </a:rPr>
              <a:t>멈춤</a:t>
            </a:r>
            <a:endParaRPr sz="1400" b="1" dirty="0">
              <a:solidFill>
                <a:srgbClr val="3E3D43"/>
              </a:solidFill>
              <a:latin typeface="나눔바른고딕OTF" panose="02020603020101020101" pitchFamily="18" charset="-127"/>
              <a:ea typeface="나눔바른고딕OTF" panose="02020603020101020101" pitchFamily="18" charset="-127"/>
              <a:sym typeface="Arial"/>
            </a:endParaRPr>
          </a:p>
        </p:txBody>
      </p:sp>
      <p:sp>
        <p:nvSpPr>
          <p:cNvPr id="808" name="Google Shape;808;p32"/>
          <p:cNvSpPr/>
          <p:nvPr/>
        </p:nvSpPr>
        <p:spPr>
          <a:xfrm rot="10800000" flipH="1">
            <a:off x="4797668" y="5514517"/>
            <a:ext cx="1850560" cy="41587"/>
          </a:xfrm>
          <a:prstGeom prst="rect">
            <a:avLst/>
          </a:prstGeom>
          <a:solidFill>
            <a:srgbClr val="C698B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809" name="Google Shape;809;p32"/>
          <p:cNvSpPr/>
          <p:nvPr/>
        </p:nvSpPr>
        <p:spPr>
          <a:xfrm rot="10800000" flipH="1">
            <a:off x="4797668" y="2578408"/>
            <a:ext cx="1850560" cy="41587"/>
          </a:xfrm>
          <a:prstGeom prst="rect">
            <a:avLst/>
          </a:prstGeom>
          <a:solidFill>
            <a:srgbClr val="C698B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810" name="Google Shape;810;p32"/>
          <p:cNvSpPr/>
          <p:nvPr/>
        </p:nvSpPr>
        <p:spPr>
          <a:xfrm rot="10800000">
            <a:off x="5628172" y="2592116"/>
            <a:ext cx="211957" cy="175066"/>
          </a:xfrm>
          <a:prstGeom prst="triangle">
            <a:avLst>
              <a:gd name="adj" fmla="val 50000"/>
            </a:avLst>
          </a:prstGeom>
          <a:solidFill>
            <a:srgbClr val="C698B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a:solidFill>
                <a:srgbClr val="FFFFFF"/>
              </a:solidFill>
              <a:latin typeface="Arial"/>
              <a:ea typeface="Arial"/>
              <a:cs typeface="Arial"/>
              <a:sym typeface="Arial"/>
            </a:endParaRPr>
          </a:p>
        </p:txBody>
      </p:sp>
      <p:sp>
        <p:nvSpPr>
          <p:cNvPr id="811" name="Google Shape;811;p32"/>
          <p:cNvSpPr/>
          <p:nvPr/>
        </p:nvSpPr>
        <p:spPr>
          <a:xfrm>
            <a:off x="4824514" y="3411015"/>
            <a:ext cx="1823713" cy="1278978"/>
          </a:xfrm>
          <a:prstGeom prst="rect">
            <a:avLst/>
          </a:prstGeom>
          <a:noFill/>
          <a:ln>
            <a:noFill/>
          </a:ln>
        </p:spPr>
        <p:txBody>
          <a:bodyPr spcFirstLastPara="1" wrap="square" lIns="91425" tIns="45700" rIns="91425" bIns="45700" anchor="t" anchorCtr="0">
            <a:noAutofit/>
          </a:bodyPr>
          <a:lstStyle/>
          <a:p>
            <a:pPr marL="86575" marR="0" lvl="0" indent="-86575" algn="l" rtl="0">
              <a:lnSpc>
                <a:spcPct val="109571"/>
              </a:lnSpc>
              <a:spcBef>
                <a:spcPts val="0"/>
              </a:spcBef>
              <a:spcAft>
                <a:spcPts val="0"/>
              </a:spcAft>
              <a:buClr>
                <a:srgbClr val="3E3D43"/>
              </a:buClr>
              <a:buSzPts val="1400"/>
              <a:buFont typeface="Arial"/>
              <a:buChar char="•"/>
            </a:pPr>
            <a:r>
              <a:rPr lang="ko-KR" dirty="0">
                <a:solidFill>
                  <a:srgbClr val="3E3D43"/>
                </a:solidFill>
                <a:latin typeface="나눔바른고딕OTF" panose="02020603020101020101" pitchFamily="18" charset="-127"/>
                <a:ea typeface="나눔바른고딕OTF" panose="02020603020101020101" pitchFamily="18" charset="-127"/>
                <a:sym typeface="Arial"/>
              </a:rPr>
              <a:t>.h5변환 시도 할 경우 </a:t>
            </a:r>
            <a:r>
              <a:rPr lang="ko-KR" b="1" dirty="0">
                <a:solidFill>
                  <a:srgbClr val="3E3D43"/>
                </a:solidFill>
                <a:latin typeface="나눔바른고딕OTF" panose="02020603020101020101" pitchFamily="18" charset="-127"/>
                <a:ea typeface="나눔바른고딕OTF" panose="02020603020101020101" pitchFamily="18" charset="-127"/>
                <a:sym typeface="Arial"/>
              </a:rPr>
              <a:t>정확도 손실</a:t>
            </a:r>
            <a:endParaRPr b="1" dirty="0">
              <a:solidFill>
                <a:srgbClr val="3E3D43"/>
              </a:solidFill>
              <a:latin typeface="나눔바른고딕OTF" panose="02020603020101020101" pitchFamily="18" charset="-127"/>
              <a:ea typeface="나눔바른고딕OTF" panose="02020603020101020101" pitchFamily="18" charset="-127"/>
              <a:sym typeface="Arial"/>
            </a:endParaRPr>
          </a:p>
          <a:p>
            <a:pPr marL="86575" marR="0" lvl="0" indent="-86575" algn="l" rtl="0">
              <a:lnSpc>
                <a:spcPct val="109571"/>
              </a:lnSpc>
              <a:spcBef>
                <a:spcPts val="681"/>
              </a:spcBef>
              <a:spcAft>
                <a:spcPts val="0"/>
              </a:spcAft>
              <a:buClr>
                <a:srgbClr val="3E3D43"/>
              </a:buClr>
              <a:buSzPts val="1400"/>
              <a:buFont typeface="Arial"/>
              <a:buChar char="•"/>
            </a:pPr>
            <a:r>
              <a:rPr lang="ko-KR" dirty="0">
                <a:solidFill>
                  <a:srgbClr val="3E3D43"/>
                </a:solidFill>
                <a:latin typeface="나눔바른고딕OTF" panose="02020603020101020101" pitchFamily="18" charset="-127"/>
                <a:ea typeface="나눔바른고딕OTF" panose="02020603020101020101" pitchFamily="18" charset="-127"/>
                <a:sym typeface="Arial"/>
              </a:rPr>
              <a:t>출력 층 처리가 </a:t>
            </a:r>
            <a:r>
              <a:rPr lang="ko-KR" b="1" dirty="0">
                <a:solidFill>
                  <a:srgbClr val="3E3D43"/>
                </a:solidFill>
                <a:latin typeface="나눔바른고딕OTF" panose="02020603020101020101" pitchFamily="18" charset="-127"/>
                <a:ea typeface="나눔바른고딕OTF" panose="02020603020101020101" pitchFamily="18" charset="-127"/>
                <a:sym typeface="Arial"/>
              </a:rPr>
              <a:t>복잡</a:t>
            </a:r>
            <a:r>
              <a:rPr lang="ko-KR" dirty="0">
                <a:solidFill>
                  <a:srgbClr val="3E3D43"/>
                </a:solidFill>
                <a:latin typeface="나눔바른고딕OTF" panose="02020603020101020101" pitchFamily="18" charset="-127"/>
                <a:ea typeface="나눔바른고딕OTF" panose="02020603020101020101" pitchFamily="18" charset="-127"/>
                <a:sym typeface="Arial"/>
              </a:rPr>
              <a:t>함</a:t>
            </a:r>
            <a:endParaRPr dirty="0">
              <a:solidFill>
                <a:srgbClr val="3E3D43"/>
              </a:solidFill>
              <a:latin typeface="나눔바른고딕OTF" panose="02020603020101020101" pitchFamily="18" charset="-127"/>
              <a:ea typeface="나눔바른고딕OTF" panose="02020603020101020101" pitchFamily="18" charset="-127"/>
              <a:sym typeface="Arial"/>
            </a:endParaRPr>
          </a:p>
        </p:txBody>
      </p:sp>
      <p:sp>
        <p:nvSpPr>
          <p:cNvPr id="812" name="Google Shape;812;p32"/>
          <p:cNvSpPr/>
          <p:nvPr/>
        </p:nvSpPr>
        <p:spPr>
          <a:xfrm rot="10800000" flipH="1">
            <a:off x="6917418" y="5510384"/>
            <a:ext cx="1668413" cy="45719"/>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813" name="Google Shape;813;p32"/>
          <p:cNvSpPr/>
          <p:nvPr/>
        </p:nvSpPr>
        <p:spPr>
          <a:xfrm rot="10800000" flipH="1">
            <a:off x="6917418" y="2573442"/>
            <a:ext cx="1668412" cy="46551"/>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814" name="Google Shape;814;p32"/>
          <p:cNvSpPr/>
          <p:nvPr/>
        </p:nvSpPr>
        <p:spPr>
          <a:xfrm rot="10800000">
            <a:off x="7747921" y="2592116"/>
            <a:ext cx="211957" cy="175066"/>
          </a:xfrm>
          <a:prstGeom prst="triangle">
            <a:avLst>
              <a:gd name="adj" fmla="val 50000"/>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815" name="Google Shape;815;p32"/>
          <p:cNvSpPr/>
          <p:nvPr/>
        </p:nvSpPr>
        <p:spPr>
          <a:xfrm>
            <a:off x="6929166" y="3429000"/>
            <a:ext cx="1796864" cy="603190"/>
          </a:xfrm>
          <a:prstGeom prst="rect">
            <a:avLst/>
          </a:prstGeom>
          <a:noFill/>
          <a:ln>
            <a:noFill/>
          </a:ln>
        </p:spPr>
        <p:txBody>
          <a:bodyPr spcFirstLastPara="1" wrap="square" lIns="91425" tIns="45700" rIns="91425" bIns="45700" anchor="t" anchorCtr="0">
            <a:noAutofit/>
          </a:bodyPr>
          <a:lstStyle/>
          <a:p>
            <a:pPr marL="86575" marR="0" lvl="0" indent="-86575" algn="l" rtl="0">
              <a:lnSpc>
                <a:spcPct val="109571"/>
              </a:lnSpc>
              <a:spcBef>
                <a:spcPts val="0"/>
              </a:spcBef>
              <a:spcAft>
                <a:spcPts val="0"/>
              </a:spcAft>
              <a:buClr>
                <a:srgbClr val="3E3D43"/>
              </a:buClr>
              <a:buSzPts val="1400"/>
              <a:buFont typeface="Arial"/>
              <a:buChar char="•"/>
            </a:pPr>
            <a:r>
              <a:rPr lang="ko-KR" sz="1400" b="1" dirty="0" err="1">
                <a:solidFill>
                  <a:srgbClr val="3E3D43"/>
                </a:solidFill>
                <a:latin typeface="나눔바른고딕OTF" panose="02020603020101020101" pitchFamily="18" charset="-127"/>
                <a:ea typeface="나눔바른고딕OTF" panose="02020603020101020101" pitchFamily="18" charset="-127"/>
                <a:sym typeface="Arial"/>
              </a:rPr>
              <a:t>Memory-limit</a:t>
            </a:r>
            <a:r>
              <a:rPr lang="ko-KR" sz="1400" dirty="0" err="1">
                <a:solidFill>
                  <a:srgbClr val="3E3D43"/>
                </a:solidFill>
                <a:latin typeface="나눔바른고딕OTF" panose="02020603020101020101" pitchFamily="18" charset="-127"/>
                <a:ea typeface="나눔바른고딕OTF" panose="02020603020101020101" pitchFamily="18" charset="-127"/>
                <a:sym typeface="Arial"/>
              </a:rPr>
              <a:t>문제로</a:t>
            </a:r>
            <a:r>
              <a:rPr lang="ko-KR" sz="1400" dirty="0">
                <a:solidFill>
                  <a:srgbClr val="3E3D43"/>
                </a:solidFill>
                <a:latin typeface="나눔바른고딕OTF" panose="02020603020101020101" pitchFamily="18" charset="-127"/>
                <a:ea typeface="나눔바른고딕OTF" panose="02020603020101020101" pitchFamily="18" charset="-127"/>
                <a:sym typeface="Arial"/>
              </a:rPr>
              <a:t> </a:t>
            </a:r>
            <a:r>
              <a:rPr lang="ko-KR" sz="1400" dirty="0" err="1">
                <a:solidFill>
                  <a:srgbClr val="3E3D43"/>
                </a:solidFill>
                <a:latin typeface="나눔바른고딕OTF" panose="02020603020101020101" pitchFamily="18" charset="-127"/>
                <a:ea typeface="나눔바른고딕OTF" panose="02020603020101020101" pitchFamily="18" charset="-127"/>
                <a:sym typeface="Arial"/>
              </a:rPr>
              <a:t>data_load</a:t>
            </a:r>
            <a:r>
              <a:rPr lang="ko-KR" sz="1400" dirty="0">
                <a:solidFill>
                  <a:srgbClr val="3E3D43"/>
                </a:solidFill>
                <a:latin typeface="나눔바른고딕OTF" panose="02020603020101020101" pitchFamily="18" charset="-127"/>
                <a:ea typeface="나눔바른고딕OTF" panose="02020603020101020101" pitchFamily="18" charset="-127"/>
                <a:sym typeface="Arial"/>
              </a:rPr>
              <a:t> </a:t>
            </a:r>
            <a:r>
              <a:rPr lang="ko-KR" sz="1400" dirty="0" err="1">
                <a:solidFill>
                  <a:srgbClr val="3E3D43"/>
                </a:solidFill>
                <a:latin typeface="나눔바른고딕OTF" panose="02020603020101020101" pitchFamily="18" charset="-127"/>
                <a:ea typeface="나눔바른고딕OTF" panose="02020603020101020101" pitchFamily="18" charset="-127"/>
                <a:sym typeface="Arial"/>
              </a:rPr>
              <a:t>error</a:t>
            </a:r>
            <a:endParaRPr sz="1400" dirty="0">
              <a:solidFill>
                <a:srgbClr val="3E3D43"/>
              </a:solidFill>
              <a:latin typeface="나눔바른고딕OTF" panose="02020603020101020101" pitchFamily="18" charset="-127"/>
              <a:ea typeface="나눔바른고딕OTF" panose="02020603020101020101" pitchFamily="18" charset="-127"/>
              <a:sym typeface="Arial"/>
            </a:endParaRPr>
          </a:p>
        </p:txBody>
      </p:sp>
      <p:sp>
        <p:nvSpPr>
          <p:cNvPr id="816" name="Google Shape;816;p32"/>
          <p:cNvSpPr/>
          <p:nvPr/>
        </p:nvSpPr>
        <p:spPr>
          <a:xfrm>
            <a:off x="585375" y="2131377"/>
            <a:ext cx="1850560" cy="375000"/>
          </a:xfrm>
          <a:prstGeom prst="rect">
            <a:avLst/>
          </a:prstGeom>
          <a:solidFill>
            <a:srgbClr val="C698B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5F497A"/>
              </a:buClr>
              <a:buSzPts val="1800"/>
              <a:buFont typeface="Arial"/>
              <a:buNone/>
            </a:pPr>
            <a:r>
              <a:rPr lang="ko-KR" sz="1800" b="1" dirty="0" err="1">
                <a:solidFill>
                  <a:srgbClr val="5F497A"/>
                </a:solidFill>
                <a:latin typeface="나눔바른고딕OTF" panose="02020603020101020101" pitchFamily="18" charset="-127"/>
                <a:ea typeface="나눔바른고딕OTF" panose="02020603020101020101" pitchFamily="18" charset="-127"/>
                <a:sym typeface="Arial"/>
              </a:rPr>
              <a:t>PyTorch</a:t>
            </a:r>
            <a:endParaRPr sz="1800" b="1" dirty="0">
              <a:solidFill>
                <a:srgbClr val="5F497A"/>
              </a:solidFill>
              <a:latin typeface="나눔바른고딕OTF" panose="02020603020101020101" pitchFamily="18" charset="-127"/>
              <a:ea typeface="나눔바른고딕OTF" panose="02020603020101020101" pitchFamily="18" charset="-127"/>
              <a:sym typeface="Arial"/>
            </a:endParaRPr>
          </a:p>
        </p:txBody>
      </p:sp>
      <p:sp>
        <p:nvSpPr>
          <p:cNvPr id="817" name="Google Shape;817;p32"/>
          <p:cNvSpPr/>
          <p:nvPr/>
        </p:nvSpPr>
        <p:spPr>
          <a:xfrm>
            <a:off x="2704766" y="2124510"/>
            <a:ext cx="1850560" cy="388734"/>
          </a:xfrm>
          <a:prstGeom prst="rect">
            <a:avLst/>
          </a:prstGeom>
          <a:solidFill>
            <a:srgbClr val="B4A7D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5F497A"/>
              </a:buClr>
              <a:buSzPts val="1800"/>
              <a:buFont typeface="Arial"/>
              <a:buNone/>
            </a:pPr>
            <a:r>
              <a:rPr lang="ko-KR" sz="1800" b="1" dirty="0" err="1">
                <a:solidFill>
                  <a:srgbClr val="5F497A"/>
                </a:solidFill>
                <a:latin typeface="나눔바른고딕OTF" panose="02020603020101020101" pitchFamily="18" charset="-127"/>
                <a:ea typeface="나눔바른고딕OTF" panose="02020603020101020101" pitchFamily="18" charset="-127"/>
                <a:sym typeface="Arial"/>
              </a:rPr>
              <a:t>Darkflow</a:t>
            </a:r>
            <a:endParaRPr sz="1800" b="1" dirty="0">
              <a:solidFill>
                <a:srgbClr val="5F497A"/>
              </a:solidFill>
              <a:latin typeface="나눔바른고딕OTF" panose="02020603020101020101" pitchFamily="18" charset="-127"/>
              <a:ea typeface="나눔바른고딕OTF" panose="02020603020101020101" pitchFamily="18" charset="-127"/>
              <a:sym typeface="Arial"/>
            </a:endParaRPr>
          </a:p>
        </p:txBody>
      </p:sp>
      <p:sp>
        <p:nvSpPr>
          <p:cNvPr id="818" name="Google Shape;818;p32"/>
          <p:cNvSpPr/>
          <p:nvPr/>
        </p:nvSpPr>
        <p:spPr>
          <a:xfrm>
            <a:off x="4824884" y="2131325"/>
            <a:ext cx="1796864" cy="375052"/>
          </a:xfrm>
          <a:prstGeom prst="rect">
            <a:avLst/>
          </a:prstGeom>
          <a:solidFill>
            <a:srgbClr val="C698B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5F497A"/>
              </a:buClr>
              <a:buSzPts val="1800"/>
              <a:buFont typeface="Arial"/>
              <a:buNone/>
            </a:pPr>
            <a:r>
              <a:rPr lang="ko-KR" sz="1800" b="1" dirty="0" err="1">
                <a:solidFill>
                  <a:srgbClr val="5F497A"/>
                </a:solidFill>
                <a:latin typeface="나눔바른고딕OTF" panose="02020603020101020101" pitchFamily="18" charset="-127"/>
                <a:ea typeface="나눔바른고딕OTF" panose="02020603020101020101" pitchFamily="18" charset="-127"/>
                <a:sym typeface="Arial"/>
              </a:rPr>
              <a:t>Keras</a:t>
            </a:r>
            <a:endParaRPr sz="1800" b="1" dirty="0">
              <a:solidFill>
                <a:srgbClr val="5F497A"/>
              </a:solidFill>
              <a:latin typeface="나눔바른고딕OTF" panose="02020603020101020101" pitchFamily="18" charset="-127"/>
              <a:ea typeface="나눔바른고딕OTF" panose="02020603020101020101" pitchFamily="18" charset="-127"/>
              <a:sym typeface="Arial"/>
            </a:endParaRPr>
          </a:p>
        </p:txBody>
      </p:sp>
      <p:sp>
        <p:nvSpPr>
          <p:cNvPr id="819" name="Google Shape;819;p32"/>
          <p:cNvSpPr/>
          <p:nvPr/>
        </p:nvSpPr>
        <p:spPr>
          <a:xfrm>
            <a:off x="6853125" y="2131325"/>
            <a:ext cx="1780789" cy="375052"/>
          </a:xfrm>
          <a:prstGeom prst="rect">
            <a:avLst/>
          </a:prstGeom>
          <a:solidFill>
            <a:srgbClr val="B4A7D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5F497A"/>
              </a:buClr>
              <a:buSzPts val="1800"/>
              <a:buFont typeface="Arial"/>
              <a:buNone/>
            </a:pPr>
            <a:r>
              <a:rPr lang="ko-KR" sz="1600" b="1" dirty="0" err="1">
                <a:solidFill>
                  <a:srgbClr val="5F497A"/>
                </a:solidFill>
                <a:latin typeface="나눔바른고딕OTF" panose="02020603020101020101" pitchFamily="18" charset="-127"/>
                <a:ea typeface="나눔바른고딕OTF" panose="02020603020101020101" pitchFamily="18" charset="-127"/>
                <a:sym typeface="Arial"/>
              </a:rPr>
              <a:t>Colab</a:t>
            </a:r>
            <a:r>
              <a:rPr lang="ko-KR" sz="1600" b="1" dirty="0">
                <a:solidFill>
                  <a:srgbClr val="5F497A"/>
                </a:solidFill>
                <a:latin typeface="나눔바른고딕OTF" panose="02020603020101020101" pitchFamily="18" charset="-127"/>
                <a:ea typeface="나눔바른고딕OTF" panose="02020603020101020101" pitchFamily="18" charset="-127"/>
                <a:sym typeface="Arial"/>
              </a:rPr>
              <a:t> + </a:t>
            </a:r>
            <a:r>
              <a:rPr lang="ko-KR" sz="1600" b="1" dirty="0" err="1">
                <a:solidFill>
                  <a:srgbClr val="5F497A"/>
                </a:solidFill>
                <a:latin typeface="나눔바른고딕OTF" panose="02020603020101020101" pitchFamily="18" charset="-127"/>
                <a:ea typeface="나눔바른고딕OTF" panose="02020603020101020101" pitchFamily="18" charset="-127"/>
                <a:sym typeface="Arial"/>
              </a:rPr>
              <a:t>Darknet</a:t>
            </a:r>
            <a:endParaRPr sz="1600" b="1" dirty="0">
              <a:solidFill>
                <a:srgbClr val="5F497A"/>
              </a:solidFill>
              <a:latin typeface="나눔바른고딕OTF" panose="02020603020101020101" pitchFamily="18" charset="-127"/>
              <a:ea typeface="나눔바른고딕OTF" panose="02020603020101020101" pitchFamily="18" charset="-127"/>
              <a:sym typeface="Arial"/>
            </a:endParaRPr>
          </a:p>
        </p:txBody>
      </p:sp>
      <p:sp>
        <p:nvSpPr>
          <p:cNvPr id="28" name="Google Shape;798;p32">
            <a:extLst>
              <a:ext uri="{FF2B5EF4-FFF2-40B4-BE49-F238E27FC236}">
                <a16:creationId xmlns:a16="http://schemas.microsoft.com/office/drawing/2014/main" id="{39B68739-6A27-470C-B565-421C0FBA0E44}"/>
              </a:ext>
            </a:extLst>
          </p:cNvPr>
          <p:cNvSpPr txBox="1"/>
          <p:nvPr/>
        </p:nvSpPr>
        <p:spPr>
          <a:xfrm>
            <a:off x="3348080" y="34014"/>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이미지</a:t>
            </a:r>
            <a:endParaRPr dirty="0">
              <a:latin typeface="나눔스퀘어라운드 ExtraBold" panose="020B0600000101010101" pitchFamily="50" charset="-127"/>
              <a:ea typeface="나눔스퀘어라운드 ExtraBold" panose="020B0600000101010101" pitchFamily="50" charset="-12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pic>
        <p:nvPicPr>
          <p:cNvPr id="825" name="Google Shape;825;p33"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826" name="Google Shape;826;p33"/>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27" name="Google Shape;827;p33"/>
          <p:cNvSpPr/>
          <p:nvPr/>
        </p:nvSpPr>
        <p:spPr>
          <a:xfrm>
            <a:off x="482982" y="1526515"/>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28" name="Google Shape;828;p33"/>
          <p:cNvSpPr txBox="1"/>
          <p:nvPr/>
        </p:nvSpPr>
        <p:spPr>
          <a:xfrm>
            <a:off x="3468321" y="6673"/>
            <a:ext cx="24787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나눔스퀘어라운드 ExtraBold" panose="020B0600000101010101" pitchFamily="50" charset="-127"/>
                <a:ea typeface="나눔스퀘어라운드 ExtraBold" panose="020B0600000101010101" pitchFamily="50" charset="-127"/>
                <a:cs typeface="Malgun Gothic"/>
                <a:sym typeface="Malgun Gothic"/>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rgbClr val="947CB0"/>
                </a:solidFill>
                <a:latin typeface="나눔스퀘어라운드 ExtraBold" panose="020B0600000101010101" pitchFamily="50" charset="-127"/>
                <a:ea typeface="나눔스퀘어라운드 ExtraBold" panose="020B0600000101010101" pitchFamily="50" charset="-127"/>
                <a:cs typeface="Malgun Gothic"/>
                <a:sym typeface="Malgun Gothic"/>
              </a:rPr>
              <a:t>프로젝트 수행 결과</a:t>
            </a:r>
            <a:endParaRPr sz="1050" b="1" dirty="0">
              <a:solidFill>
                <a:srgbClr val="947CB0"/>
              </a:solidFill>
              <a:latin typeface="나눔스퀘어라운드 ExtraBold" panose="020B0600000101010101" pitchFamily="50" charset="-127"/>
              <a:ea typeface="나눔스퀘어라운드 ExtraBold" panose="020B0600000101010101" pitchFamily="50" charset="-127"/>
              <a:cs typeface="Malgun Gothic"/>
              <a:sym typeface="Malgun Gothic"/>
            </a:endParaRPr>
          </a:p>
        </p:txBody>
      </p:sp>
      <p:sp>
        <p:nvSpPr>
          <p:cNvPr id="830" name="Google Shape;830;p33"/>
          <p:cNvSpPr txBox="1"/>
          <p:nvPr/>
        </p:nvSpPr>
        <p:spPr>
          <a:xfrm>
            <a:off x="5028199" y="2725584"/>
            <a:ext cx="18831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rgbClr val="5F497A"/>
                </a:solidFill>
                <a:latin typeface="나눔바른고딕OTF" panose="02020603020101020101" pitchFamily="18" charset="-127"/>
                <a:ea typeface="나눔바른고딕OTF" panose="02020603020101020101" pitchFamily="18" charset="-127"/>
              </a:rPr>
              <a:t>DARKNET</a:t>
            </a:r>
            <a:endParaRPr dirty="0">
              <a:latin typeface="나눔바른고딕OTF" panose="02020603020101020101" pitchFamily="18" charset="-127"/>
              <a:ea typeface="나눔바른고딕OTF" panose="02020603020101020101" pitchFamily="18" charset="-127"/>
            </a:endParaRPr>
          </a:p>
        </p:txBody>
      </p:sp>
      <p:sp>
        <p:nvSpPr>
          <p:cNvPr id="831" name="Google Shape;831;p33"/>
          <p:cNvSpPr/>
          <p:nvPr/>
        </p:nvSpPr>
        <p:spPr>
          <a:xfrm>
            <a:off x="5810312" y="2122829"/>
            <a:ext cx="235800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cxnSp>
        <p:nvCxnSpPr>
          <p:cNvPr id="832" name="Google Shape;832;p33"/>
          <p:cNvCxnSpPr/>
          <p:nvPr/>
        </p:nvCxnSpPr>
        <p:spPr>
          <a:xfrm>
            <a:off x="3586175" y="2899950"/>
            <a:ext cx="1289100"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sp>
        <p:nvSpPr>
          <p:cNvPr id="833" name="Google Shape;833;p33"/>
          <p:cNvSpPr/>
          <p:nvPr/>
        </p:nvSpPr>
        <p:spPr>
          <a:xfrm>
            <a:off x="4875275" y="3203050"/>
            <a:ext cx="3801181" cy="23544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dirty="0" err="1">
                <a:solidFill>
                  <a:schemeClr val="dk1"/>
                </a:solidFill>
                <a:latin typeface="나눔바른고딕OTF" panose="02020603020101020101" pitchFamily="18" charset="-127"/>
                <a:ea typeface="나눔바른고딕OTF" panose="02020603020101020101" pitchFamily="18" charset="-127"/>
                <a:sym typeface="Arial"/>
              </a:rPr>
              <a:t>C,CUDA기반의</a:t>
            </a:r>
            <a:r>
              <a:rPr lang="ko-KR" dirty="0">
                <a:solidFill>
                  <a:schemeClr val="dk1"/>
                </a:solidFill>
                <a:latin typeface="나눔바른고딕OTF" panose="02020603020101020101" pitchFamily="18" charset="-127"/>
                <a:ea typeface="나눔바른고딕OTF" panose="02020603020101020101" pitchFamily="18" charset="-127"/>
                <a:sym typeface="Arial"/>
              </a:rPr>
              <a:t> 오픈소스 신경망 프레임워크</a:t>
            </a:r>
            <a:endParaRPr dirty="0">
              <a:solidFill>
                <a:schemeClr val="dk1"/>
              </a:solidFill>
              <a:latin typeface="나눔바른고딕OTF" panose="02020603020101020101" pitchFamily="18" charset="-127"/>
              <a:ea typeface="나눔바른고딕OTF" panose="02020603020101020101" pitchFamily="18" charset="-127"/>
              <a:sym typeface="Arial"/>
            </a:endParaRPr>
          </a:p>
          <a:p>
            <a:pPr marL="0" marR="0" lvl="0" indent="0" algn="l" rtl="0">
              <a:lnSpc>
                <a:spcPct val="150000"/>
              </a:lnSpc>
              <a:spcBef>
                <a:spcPts val="0"/>
              </a:spcBef>
              <a:spcAft>
                <a:spcPts val="0"/>
              </a:spcAft>
              <a:buNone/>
            </a:pPr>
            <a:endParaRPr dirty="0">
              <a:solidFill>
                <a:schemeClr val="dk1"/>
              </a:solidFill>
              <a:latin typeface="나눔바른고딕OTF" panose="02020603020101020101" pitchFamily="18" charset="-127"/>
              <a:ea typeface="나눔바른고딕OTF" panose="02020603020101020101" pitchFamily="18" charset="-127"/>
              <a:sym typeface="Arial"/>
            </a:endParaRPr>
          </a:p>
          <a:p>
            <a:pPr marL="0" marR="0" lvl="0" indent="0" algn="l" rtl="0">
              <a:lnSpc>
                <a:spcPct val="150000"/>
              </a:lnSpc>
              <a:spcBef>
                <a:spcPts val="0"/>
              </a:spcBef>
              <a:spcAft>
                <a:spcPts val="0"/>
              </a:spcAft>
              <a:buNone/>
            </a:pPr>
            <a:r>
              <a:rPr lang="ko-KR" dirty="0">
                <a:solidFill>
                  <a:schemeClr val="dk1"/>
                </a:solidFill>
                <a:latin typeface="나눔바른고딕OTF" panose="02020603020101020101" pitchFamily="18" charset="-127"/>
                <a:ea typeface="나눔바른고딕OTF" panose="02020603020101020101" pitchFamily="18" charset="-127"/>
                <a:sym typeface="Arial"/>
              </a:rPr>
              <a:t>1. </a:t>
            </a:r>
            <a:r>
              <a:rPr lang="ko-KR" dirty="0">
                <a:solidFill>
                  <a:schemeClr val="dk1"/>
                </a:solidFill>
                <a:latin typeface="나눔바른고딕OTF" panose="02020603020101020101" pitchFamily="18" charset="-127"/>
                <a:ea typeface="나눔바른고딕OTF" panose="02020603020101020101" pitchFamily="18" charset="-127"/>
              </a:rPr>
              <a:t>YOLO 만을 위해 제작된 프레임워크</a:t>
            </a:r>
            <a:endParaRPr dirty="0">
              <a:solidFill>
                <a:schemeClr val="dk1"/>
              </a:solidFill>
              <a:latin typeface="나눔바른고딕OTF" panose="02020603020101020101" pitchFamily="18" charset="-127"/>
              <a:ea typeface="나눔바른고딕OTF" panose="02020603020101020101" pitchFamily="18" charset="-127"/>
              <a:sym typeface="Arial"/>
            </a:endParaRPr>
          </a:p>
          <a:p>
            <a:pPr marL="0" marR="0" lvl="0" indent="0" algn="l" rtl="0">
              <a:lnSpc>
                <a:spcPct val="150000"/>
              </a:lnSpc>
              <a:spcBef>
                <a:spcPts val="0"/>
              </a:spcBef>
              <a:spcAft>
                <a:spcPts val="0"/>
              </a:spcAft>
              <a:buNone/>
            </a:pPr>
            <a:endParaRPr dirty="0">
              <a:solidFill>
                <a:schemeClr val="dk1"/>
              </a:solidFill>
              <a:latin typeface="나눔바른고딕OTF" panose="02020603020101020101" pitchFamily="18" charset="-127"/>
              <a:ea typeface="나눔바른고딕OTF" panose="02020603020101020101" pitchFamily="18" charset="-127"/>
            </a:endParaRPr>
          </a:p>
          <a:p>
            <a:pPr marL="0" marR="0" lvl="0" indent="0" algn="l" rtl="0">
              <a:lnSpc>
                <a:spcPct val="150000"/>
              </a:lnSpc>
              <a:spcBef>
                <a:spcPts val="0"/>
              </a:spcBef>
              <a:spcAft>
                <a:spcPts val="0"/>
              </a:spcAft>
              <a:buNone/>
            </a:pPr>
            <a:r>
              <a:rPr lang="ko-KR" dirty="0">
                <a:solidFill>
                  <a:schemeClr val="dk1"/>
                </a:solidFill>
                <a:latin typeface="나눔바른고딕OTF" panose="02020603020101020101" pitchFamily="18" charset="-127"/>
                <a:ea typeface="나눔바른고딕OTF" panose="02020603020101020101" pitchFamily="18" charset="-127"/>
              </a:rPr>
              <a:t>2. 처리 빠름, </a:t>
            </a:r>
            <a:r>
              <a:rPr lang="ko-KR" dirty="0" err="1">
                <a:solidFill>
                  <a:schemeClr val="dk1"/>
                </a:solidFill>
                <a:latin typeface="나눔바른고딕OTF" panose="02020603020101020101" pitchFamily="18" charset="-127"/>
                <a:ea typeface="나눔바른고딕OTF" panose="02020603020101020101" pitchFamily="18" charset="-127"/>
              </a:rPr>
              <a:t>CPU,GPU모두</a:t>
            </a:r>
            <a:r>
              <a:rPr lang="ko-KR" dirty="0">
                <a:solidFill>
                  <a:schemeClr val="dk1"/>
                </a:solidFill>
                <a:latin typeface="나눔바른고딕OTF" panose="02020603020101020101" pitchFamily="18" charset="-127"/>
                <a:ea typeface="나눔바른고딕OTF" panose="02020603020101020101" pitchFamily="18" charset="-127"/>
              </a:rPr>
              <a:t> 지원</a:t>
            </a:r>
            <a:endParaRPr dirty="0">
              <a:solidFill>
                <a:schemeClr val="dk1"/>
              </a:solidFill>
              <a:latin typeface="나눔바른고딕OTF" panose="02020603020101020101" pitchFamily="18" charset="-127"/>
              <a:ea typeface="나눔바른고딕OTF" panose="02020603020101020101" pitchFamily="18" charset="-127"/>
            </a:endParaRPr>
          </a:p>
          <a:p>
            <a:pPr marL="0" marR="0" lvl="0" indent="0" algn="l" rtl="0">
              <a:lnSpc>
                <a:spcPct val="150000"/>
              </a:lnSpc>
              <a:spcBef>
                <a:spcPts val="0"/>
              </a:spcBef>
              <a:spcAft>
                <a:spcPts val="0"/>
              </a:spcAft>
              <a:buNone/>
            </a:pPr>
            <a:endParaRPr dirty="0">
              <a:solidFill>
                <a:schemeClr val="dk1"/>
              </a:solidFill>
              <a:latin typeface="나눔바른고딕OTF" panose="02020603020101020101" pitchFamily="18" charset="-127"/>
              <a:ea typeface="나눔바른고딕OTF" panose="02020603020101020101" pitchFamily="18" charset="-127"/>
            </a:endParaRPr>
          </a:p>
          <a:p>
            <a:pPr marL="0" marR="0" lvl="0" indent="0" algn="l" rtl="0">
              <a:lnSpc>
                <a:spcPct val="150000"/>
              </a:lnSpc>
              <a:spcBef>
                <a:spcPts val="0"/>
              </a:spcBef>
              <a:spcAft>
                <a:spcPts val="0"/>
              </a:spcAft>
              <a:buNone/>
            </a:pPr>
            <a:r>
              <a:rPr lang="ko-KR" dirty="0">
                <a:solidFill>
                  <a:schemeClr val="dk1"/>
                </a:solidFill>
                <a:latin typeface="나눔바른고딕OTF" panose="02020603020101020101" pitchFamily="18" charset="-127"/>
                <a:ea typeface="나눔바른고딕OTF" panose="02020603020101020101" pitchFamily="18" charset="-127"/>
              </a:rPr>
              <a:t>3. </a:t>
            </a:r>
            <a:r>
              <a:rPr lang="ko-KR" dirty="0" err="1">
                <a:solidFill>
                  <a:schemeClr val="dk1"/>
                </a:solidFill>
                <a:latin typeface="나눔바른고딕OTF" panose="02020603020101020101" pitchFamily="18" charset="-127"/>
                <a:ea typeface="나눔바른고딕OTF" panose="02020603020101020101" pitchFamily="18" charset="-127"/>
              </a:rPr>
              <a:t>cuDNN</a:t>
            </a:r>
            <a:r>
              <a:rPr lang="ko-KR" dirty="0">
                <a:solidFill>
                  <a:schemeClr val="dk1"/>
                </a:solidFill>
                <a:latin typeface="나눔바른고딕OTF" panose="02020603020101020101" pitchFamily="18" charset="-127"/>
                <a:ea typeface="나눔바른고딕OTF" panose="02020603020101020101" pitchFamily="18" charset="-127"/>
              </a:rPr>
              <a:t> 사용의 결정판</a:t>
            </a:r>
            <a:endParaRPr dirty="0">
              <a:solidFill>
                <a:schemeClr val="dk1"/>
              </a:solidFill>
              <a:latin typeface="나눔바른고딕OTF" panose="02020603020101020101" pitchFamily="18" charset="-127"/>
              <a:ea typeface="나눔바른고딕OTF" panose="02020603020101020101" pitchFamily="18" charset="-127"/>
            </a:endParaRPr>
          </a:p>
        </p:txBody>
      </p:sp>
      <p:pic>
        <p:nvPicPr>
          <p:cNvPr id="834" name="Google Shape;834;p33"/>
          <p:cNvPicPr preferRelativeResize="0"/>
          <p:nvPr/>
        </p:nvPicPr>
        <p:blipFill rotWithShape="1">
          <a:blip r:embed="rId4">
            <a:alphaModFix/>
          </a:blip>
          <a:srcRect/>
          <a:stretch/>
        </p:blipFill>
        <p:spPr>
          <a:xfrm>
            <a:off x="1419132" y="2605835"/>
            <a:ext cx="2438400" cy="2438400"/>
          </a:xfrm>
          <a:prstGeom prst="rect">
            <a:avLst/>
          </a:prstGeom>
          <a:noFill/>
          <a:ln>
            <a:noFill/>
          </a:ln>
        </p:spPr>
      </p:pic>
      <p:sp>
        <p:nvSpPr>
          <p:cNvPr id="13" name="Google Shape;829;p33">
            <a:extLst>
              <a:ext uri="{FF2B5EF4-FFF2-40B4-BE49-F238E27FC236}">
                <a16:creationId xmlns:a16="http://schemas.microsoft.com/office/drawing/2014/main" id="{4AB8AFE5-939A-4B90-B095-3D1FEF21526A}"/>
              </a:ext>
            </a:extLst>
          </p:cNvPr>
          <p:cNvSpPr txBox="1"/>
          <p:nvPr/>
        </p:nvSpPr>
        <p:spPr>
          <a:xfrm>
            <a:off x="3468321" y="48833"/>
            <a:ext cx="24787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cs typeface="Malgun Gothic"/>
                <a:sym typeface="Malgun Gothic"/>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cs typeface="Malgun Gothic"/>
                <a:sym typeface="Malgun Gothic"/>
              </a:rPr>
              <a:t>프로젝트 수행 결과</a:t>
            </a:r>
            <a:endParaRPr sz="1050" b="1" dirty="0">
              <a:solidFill>
                <a:schemeClr val="lt1"/>
              </a:solidFill>
              <a:latin typeface="나눔스퀘어라운드 ExtraBold" panose="020B0600000101010101" pitchFamily="50" charset="-127"/>
              <a:ea typeface="나눔스퀘어라운드 ExtraBold" panose="020B0600000101010101" pitchFamily="50" charset="-127"/>
              <a:cs typeface="Malgun Gothic"/>
              <a:sym typeface="Malgu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8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3"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127" name="Google Shape;127;p3"/>
          <p:cNvSpPr txBox="1"/>
          <p:nvPr/>
        </p:nvSpPr>
        <p:spPr>
          <a:xfrm>
            <a:off x="3563888" y="260648"/>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rgbClr val="947CB0"/>
              </a:solidFill>
              <a:latin typeface="NanumSquareRound ExtraBold" panose="020B0600000101010101" pitchFamily="34" charset="-127"/>
              <a:ea typeface="NanumSquareRound ExtraBold" panose="020B0600000101010101" pitchFamily="34" charset="-127"/>
              <a:sym typeface="Arial"/>
            </a:endParaRPr>
          </a:p>
        </p:txBody>
      </p:sp>
      <p:sp>
        <p:nvSpPr>
          <p:cNvPr id="128" name="Google Shape;128;p3"/>
          <p:cNvSpPr txBox="1"/>
          <p:nvPr/>
        </p:nvSpPr>
        <p:spPr>
          <a:xfrm>
            <a:off x="3563888" y="299890"/>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sp>
        <p:nvSpPr>
          <p:cNvPr id="125" name="Google Shape;125;p3"/>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26" name="Google Shape;126;p3"/>
          <p:cNvSpPr/>
          <p:nvPr/>
        </p:nvSpPr>
        <p:spPr>
          <a:xfrm>
            <a:off x="611560" y="1478411"/>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29" name="Google Shape;129;p3"/>
          <p:cNvSpPr txBox="1"/>
          <p:nvPr/>
        </p:nvSpPr>
        <p:spPr>
          <a:xfrm>
            <a:off x="1658696" y="1595748"/>
            <a:ext cx="279755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rgbClr val="5F497A"/>
                </a:solidFill>
                <a:latin typeface="NanumSquare Bold" panose="020B0600000101010101" pitchFamily="34" charset="-127"/>
                <a:ea typeface="NanumSquare Bold" panose="020B0600000101010101" pitchFamily="34" charset="-127"/>
                <a:sym typeface="Arial"/>
              </a:rPr>
              <a:t>기술 발전의 긍정적인 효과</a:t>
            </a:r>
            <a:endParaRPr sz="1800" b="1" dirty="0">
              <a:solidFill>
                <a:srgbClr val="5F497A"/>
              </a:solidFill>
              <a:latin typeface="NanumSquare Bold" panose="020B0600000101010101" pitchFamily="34" charset="-127"/>
              <a:ea typeface="NanumSquare Bold" panose="020B0600000101010101" pitchFamily="34" charset="-127"/>
              <a:sym typeface="Arial"/>
            </a:endParaRPr>
          </a:p>
        </p:txBody>
      </p:sp>
      <p:cxnSp>
        <p:nvCxnSpPr>
          <p:cNvPr id="130" name="Google Shape;130;p3"/>
          <p:cNvCxnSpPr/>
          <p:nvPr/>
        </p:nvCxnSpPr>
        <p:spPr>
          <a:xfrm>
            <a:off x="755576" y="1777119"/>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pic>
        <p:nvPicPr>
          <p:cNvPr id="131" name="Google Shape;131;p3"/>
          <p:cNvPicPr preferRelativeResize="0"/>
          <p:nvPr/>
        </p:nvPicPr>
        <p:blipFill rotWithShape="1">
          <a:blip r:embed="rId4">
            <a:alphaModFix/>
          </a:blip>
          <a:srcRect l="2932" t="3515" r="1666"/>
          <a:stretch/>
        </p:blipFill>
        <p:spPr>
          <a:xfrm>
            <a:off x="1835696" y="2014749"/>
            <a:ext cx="5688632" cy="3974727"/>
          </a:xfrm>
          <a:prstGeom prst="rect">
            <a:avLst/>
          </a:prstGeom>
          <a:noFill/>
          <a:ln>
            <a:noFill/>
          </a:ln>
        </p:spPr>
      </p:pic>
      <p:sp>
        <p:nvSpPr>
          <p:cNvPr id="132" name="Google Shape;132;p3"/>
          <p:cNvSpPr/>
          <p:nvPr/>
        </p:nvSpPr>
        <p:spPr>
          <a:xfrm>
            <a:off x="1835696" y="5241946"/>
            <a:ext cx="1152128" cy="275286"/>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p:txBody>
      </p:sp>
      <p:sp>
        <p:nvSpPr>
          <p:cNvPr id="133" name="Google Shape;133;p3"/>
          <p:cNvSpPr/>
          <p:nvPr/>
        </p:nvSpPr>
        <p:spPr>
          <a:xfrm>
            <a:off x="4716016" y="2683510"/>
            <a:ext cx="1334694" cy="282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p:txBody>
      </p:sp>
      <p:sp>
        <p:nvSpPr>
          <p:cNvPr id="134" name="Google Shape;134;p3"/>
          <p:cNvSpPr/>
          <p:nvPr/>
        </p:nvSpPr>
        <p:spPr>
          <a:xfrm>
            <a:off x="5127520" y="4653136"/>
            <a:ext cx="1460704" cy="282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p:txBody>
      </p:sp>
      <p:pic>
        <p:nvPicPr>
          <p:cNvPr id="135" name="Google Shape;135;p3"/>
          <p:cNvPicPr preferRelativeResize="0"/>
          <p:nvPr/>
        </p:nvPicPr>
        <p:blipFill rotWithShape="1">
          <a:blip r:embed="rId5">
            <a:alphaModFix/>
          </a:blip>
          <a:srcRect/>
          <a:stretch/>
        </p:blipFill>
        <p:spPr>
          <a:xfrm>
            <a:off x="4312252" y="1489933"/>
            <a:ext cx="480043" cy="48004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pic>
        <p:nvPicPr>
          <p:cNvPr id="840" name="Google Shape;840;p34"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841" name="Google Shape;841;p34"/>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42" name="Google Shape;842;p34"/>
          <p:cNvSpPr/>
          <p:nvPr/>
        </p:nvSpPr>
        <p:spPr>
          <a:xfrm>
            <a:off x="482982" y="1526515"/>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43" name="Google Shape;843;p34"/>
          <p:cNvSpPr txBox="1"/>
          <p:nvPr/>
        </p:nvSpPr>
        <p:spPr>
          <a:xfrm>
            <a:off x="3372428" y="-121636"/>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프로젝트 수행 </a:t>
            </a:r>
            <a:r>
              <a:rPr lang="ko-KR" sz="2000" b="1" dirty="0" err="1">
                <a:solidFill>
                  <a:srgbClr val="947CB0"/>
                </a:solidFill>
                <a:latin typeface="나눔스퀘어라운드 ExtraBold" panose="020B0600000101010101" pitchFamily="50" charset="-127"/>
                <a:ea typeface="나눔스퀘어라운드 ExtraBold" panose="020B0600000101010101" pitchFamily="50" charset="-127"/>
                <a:sym typeface="Arial"/>
              </a:rPr>
              <a:t>결과</a:t>
            </a:r>
            <a:r>
              <a:rPr lang="ko-KR" sz="1800" b="1" dirty="0" err="1">
                <a:solidFill>
                  <a:srgbClr val="947CB0"/>
                </a:solidFill>
                <a:latin typeface="나눔스퀘어라운드 ExtraBold" panose="020B0600000101010101" pitchFamily="50" charset="-127"/>
                <a:ea typeface="나눔스퀘어라운드 ExtraBold" panose="020B0600000101010101" pitchFamily="50" charset="-127"/>
                <a:sym typeface="Arial"/>
              </a:rPr>
              <a:t>이미지</a:t>
            </a:r>
            <a:endParaRPr sz="1800" b="1" dirty="0">
              <a:solidFill>
                <a:srgbClr val="947CB0"/>
              </a:solidFill>
              <a:latin typeface="나눔스퀘어라운드 ExtraBold" panose="020B0600000101010101" pitchFamily="50" charset="-127"/>
              <a:ea typeface="나눔스퀘어라운드 ExtraBold" panose="020B0600000101010101" pitchFamily="50" charset="-127"/>
              <a:sym typeface="Arial"/>
            </a:endParaRPr>
          </a:p>
        </p:txBody>
      </p:sp>
      <p:sp>
        <p:nvSpPr>
          <p:cNvPr id="844" name="Google Shape;844;p34"/>
          <p:cNvSpPr txBox="1"/>
          <p:nvPr/>
        </p:nvSpPr>
        <p:spPr>
          <a:xfrm>
            <a:off x="1640264" y="4940908"/>
            <a:ext cx="173216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rgbClr val="5F497A"/>
                </a:solidFill>
                <a:latin typeface="나눔바른고딕OTF" panose="02020603020101020101" pitchFamily="18" charset="-127"/>
                <a:ea typeface="나눔바른고딕OTF" panose="02020603020101020101" pitchFamily="18" charset="-127"/>
                <a:sym typeface="Arial"/>
              </a:rPr>
              <a:t>클래스별 평균</a:t>
            </a:r>
            <a:r>
              <a:rPr lang="en-US" altLang="ko-KR" sz="1800" b="1" dirty="0">
                <a:solidFill>
                  <a:srgbClr val="5F497A"/>
                </a:solidFill>
                <a:latin typeface="나눔바른고딕OTF" panose="02020603020101020101" pitchFamily="18" charset="-127"/>
                <a:ea typeface="나눔바른고딕OTF" panose="02020603020101020101" pitchFamily="18" charset="-127"/>
                <a:sym typeface="Arial"/>
              </a:rPr>
              <a:t> AP</a:t>
            </a:r>
            <a:r>
              <a:rPr lang="ko-KR" sz="1800" b="1" dirty="0">
                <a:solidFill>
                  <a:srgbClr val="5F497A"/>
                </a:solidFill>
                <a:latin typeface="나눔바른고딕OTF" panose="02020603020101020101" pitchFamily="18" charset="-127"/>
                <a:ea typeface="나눔바른고딕OTF" panose="02020603020101020101" pitchFamily="18" charset="-127"/>
                <a:sym typeface="Arial"/>
              </a:rPr>
              <a:t>%</a:t>
            </a:r>
            <a:endParaRPr sz="1800" dirty="0">
              <a:latin typeface="나눔바른고딕OTF" panose="02020603020101020101" pitchFamily="18" charset="-127"/>
              <a:ea typeface="나눔바른고딕OTF" panose="02020603020101020101" pitchFamily="18" charset="-127"/>
            </a:endParaRPr>
          </a:p>
        </p:txBody>
      </p:sp>
      <p:sp>
        <p:nvSpPr>
          <p:cNvPr id="846" name="Google Shape;846;p34"/>
          <p:cNvSpPr txBox="1"/>
          <p:nvPr/>
        </p:nvSpPr>
        <p:spPr>
          <a:xfrm>
            <a:off x="5213827" y="1830987"/>
            <a:ext cx="761644"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rgbClr val="5F497A"/>
                </a:solidFill>
                <a:latin typeface="나눔바른고딕OTF" panose="02020603020101020101" pitchFamily="18" charset="-127"/>
                <a:ea typeface="나눔바른고딕OTF" panose="02020603020101020101" pitchFamily="18" charset="-127"/>
                <a:sym typeface="Arial"/>
              </a:rPr>
              <a:t>모델</a:t>
            </a:r>
            <a:endParaRPr sz="1800" b="1" dirty="0">
              <a:solidFill>
                <a:srgbClr val="5F497A"/>
              </a:solidFill>
              <a:latin typeface="나눔바른고딕OTF" panose="02020603020101020101" pitchFamily="18" charset="-127"/>
              <a:ea typeface="나눔바른고딕OTF" panose="02020603020101020101" pitchFamily="18" charset="-127"/>
              <a:sym typeface="Arial"/>
            </a:endParaRPr>
          </a:p>
        </p:txBody>
      </p:sp>
      <p:sp>
        <p:nvSpPr>
          <p:cNvPr id="847" name="Google Shape;847;p34"/>
          <p:cNvSpPr/>
          <p:nvPr/>
        </p:nvSpPr>
        <p:spPr>
          <a:xfrm>
            <a:off x="5810312" y="2122829"/>
            <a:ext cx="235800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cxnSp>
        <p:nvCxnSpPr>
          <p:cNvPr id="848" name="Google Shape;848;p34"/>
          <p:cNvCxnSpPr/>
          <p:nvPr/>
        </p:nvCxnSpPr>
        <p:spPr>
          <a:xfrm>
            <a:off x="4299190" y="1958169"/>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cxnSp>
        <p:nvCxnSpPr>
          <p:cNvPr id="849" name="Google Shape;849;p34"/>
          <p:cNvCxnSpPr/>
          <p:nvPr/>
        </p:nvCxnSpPr>
        <p:spPr>
          <a:xfrm rot="10800000">
            <a:off x="3347864" y="5085184"/>
            <a:ext cx="1008112"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sp>
        <p:nvSpPr>
          <p:cNvPr id="850" name="Google Shape;850;p34"/>
          <p:cNvSpPr/>
          <p:nvPr/>
        </p:nvSpPr>
        <p:spPr>
          <a:xfrm>
            <a:off x="5221441" y="2139583"/>
            <a:ext cx="2735491"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dirty="0" err="1">
                <a:solidFill>
                  <a:schemeClr val="dk1"/>
                </a:solidFill>
                <a:latin typeface="나눔바른고딕OTF" panose="02020603020101020101" pitchFamily="18" charset="-127"/>
                <a:ea typeface="나눔바른고딕OTF" panose="02020603020101020101" pitchFamily="18" charset="-127"/>
                <a:sym typeface="Arial"/>
              </a:rPr>
              <a:t>Average</a:t>
            </a:r>
            <a:r>
              <a:rPr lang="ko-KR" sz="1200" dirty="0">
                <a:solidFill>
                  <a:schemeClr val="dk1"/>
                </a:solidFill>
                <a:latin typeface="나눔바른고딕OTF" panose="02020603020101020101" pitchFamily="18" charset="-127"/>
                <a:ea typeface="나눔바른고딕OTF" panose="02020603020101020101" pitchFamily="18" charset="-127"/>
                <a:sym typeface="Arial"/>
              </a:rPr>
              <a:t> </a:t>
            </a:r>
            <a:r>
              <a:rPr lang="ko-KR" sz="1200" dirty="0" err="1">
                <a:solidFill>
                  <a:schemeClr val="dk1"/>
                </a:solidFill>
                <a:latin typeface="나눔바른고딕OTF" panose="02020603020101020101" pitchFamily="18" charset="-127"/>
                <a:ea typeface="나눔바른고딕OTF" panose="02020603020101020101" pitchFamily="18" charset="-127"/>
                <a:sym typeface="Arial"/>
              </a:rPr>
              <a:t>loss</a:t>
            </a:r>
            <a:r>
              <a:rPr lang="ko-KR" sz="1200" dirty="0">
                <a:solidFill>
                  <a:schemeClr val="dk1"/>
                </a:solidFill>
                <a:latin typeface="나눔바른고딕OTF" panose="02020603020101020101" pitchFamily="18" charset="-127"/>
                <a:ea typeface="나눔바른고딕OTF" panose="02020603020101020101" pitchFamily="18" charset="-127"/>
                <a:sym typeface="Arial"/>
              </a:rPr>
              <a:t> = 0.83</a:t>
            </a:r>
            <a:endParaRPr sz="1200" dirty="0">
              <a:latin typeface="나눔바른고딕OTF" panose="02020603020101020101" pitchFamily="18" charset="-127"/>
              <a:ea typeface="나눔바른고딕OTF" panose="02020603020101020101" pitchFamily="18" charset="-127"/>
            </a:endParaRPr>
          </a:p>
          <a:p>
            <a:pPr marL="0" marR="0" lvl="0" indent="0" algn="l" rtl="0">
              <a:spcBef>
                <a:spcPts val="0"/>
              </a:spcBef>
              <a:spcAft>
                <a:spcPts val="0"/>
              </a:spcAft>
              <a:buNone/>
            </a:pPr>
            <a:r>
              <a:rPr lang="ko-KR" sz="1200" dirty="0" err="1">
                <a:solidFill>
                  <a:schemeClr val="dk1"/>
                </a:solidFill>
                <a:latin typeface="나눔바른고딕OTF" panose="02020603020101020101" pitchFamily="18" charset="-127"/>
                <a:ea typeface="나눔바른고딕OTF" panose="02020603020101020101" pitchFamily="18" charset="-127"/>
                <a:sym typeface="Arial"/>
              </a:rPr>
              <a:t>mAP</a:t>
            </a:r>
            <a:r>
              <a:rPr lang="ko-KR" sz="1200" dirty="0">
                <a:solidFill>
                  <a:schemeClr val="dk1"/>
                </a:solidFill>
                <a:latin typeface="나눔바른고딕OTF" panose="02020603020101020101" pitchFamily="18" charset="-127"/>
                <a:ea typeface="나눔바른고딕OTF" panose="02020603020101020101" pitchFamily="18" charset="-127"/>
                <a:sym typeface="Arial"/>
              </a:rPr>
              <a:t> =45%</a:t>
            </a:r>
            <a:endParaRPr sz="1200" dirty="0">
              <a:solidFill>
                <a:schemeClr val="dk1"/>
              </a:solidFill>
              <a:latin typeface="나눔바른고딕OTF" panose="02020603020101020101" pitchFamily="18" charset="-127"/>
              <a:ea typeface="나눔바른고딕OTF" panose="02020603020101020101" pitchFamily="18" charset="-127"/>
              <a:sym typeface="Arial"/>
            </a:endParaRPr>
          </a:p>
        </p:txBody>
      </p:sp>
      <p:pic>
        <p:nvPicPr>
          <p:cNvPr id="851" name="Google Shape;851;p34"/>
          <p:cNvPicPr preferRelativeResize="0"/>
          <p:nvPr/>
        </p:nvPicPr>
        <p:blipFill rotWithShape="1">
          <a:blip r:embed="rId4">
            <a:alphaModFix/>
          </a:blip>
          <a:srcRect/>
          <a:stretch/>
        </p:blipFill>
        <p:spPr>
          <a:xfrm>
            <a:off x="1049722" y="1605912"/>
            <a:ext cx="3210034" cy="3207065"/>
          </a:xfrm>
          <a:prstGeom prst="rect">
            <a:avLst/>
          </a:prstGeom>
          <a:noFill/>
          <a:ln>
            <a:noFill/>
          </a:ln>
        </p:spPr>
      </p:pic>
      <p:graphicFrame>
        <p:nvGraphicFramePr>
          <p:cNvPr id="852" name="Google Shape;852;p34"/>
          <p:cNvGraphicFramePr/>
          <p:nvPr/>
        </p:nvGraphicFramePr>
        <p:xfrm>
          <a:off x="4299190" y="3460719"/>
          <a:ext cx="4305258" cy="2738549"/>
        </p:xfrm>
        <a:graphic>
          <a:graphicData uri="http://schemas.openxmlformats.org/drawingml/2006/chart">
            <c:chart xmlns:c="http://schemas.openxmlformats.org/drawingml/2006/chart" xmlns:r="http://schemas.openxmlformats.org/officeDocument/2006/relationships" r:id="rId5"/>
          </a:graphicData>
        </a:graphic>
      </p:graphicFrame>
      <p:sp>
        <p:nvSpPr>
          <p:cNvPr id="15" name="Google Shape;845;p34">
            <a:extLst>
              <a:ext uri="{FF2B5EF4-FFF2-40B4-BE49-F238E27FC236}">
                <a16:creationId xmlns:a16="http://schemas.microsoft.com/office/drawing/2014/main" id="{11561AF3-9E3F-412C-9F23-03119413372D}"/>
              </a:ext>
            </a:extLst>
          </p:cNvPr>
          <p:cNvSpPr txBox="1"/>
          <p:nvPr/>
        </p:nvSpPr>
        <p:spPr>
          <a:xfrm>
            <a:off x="3372428" y="-89773"/>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a:t>
            </a:r>
            <a:r>
              <a:rPr lang="ko-KR" sz="2000" b="1" dirty="0" err="1">
                <a:solidFill>
                  <a:schemeClr val="lt1"/>
                </a:solidFill>
                <a:latin typeface="나눔스퀘어라운드 ExtraBold" panose="020B0600000101010101" pitchFamily="50" charset="-127"/>
                <a:ea typeface="나눔스퀘어라운드 ExtraBold" panose="020B0600000101010101" pitchFamily="50" charset="-127"/>
                <a:sym typeface="Arial"/>
              </a:rPr>
              <a:t>결과</a:t>
            </a:r>
            <a:r>
              <a:rPr lang="ko-KR" sz="1800" b="1" dirty="0" err="1">
                <a:solidFill>
                  <a:schemeClr val="lt1"/>
                </a:solidFill>
                <a:latin typeface="나눔스퀘어라운드 ExtraBold" panose="020B0600000101010101" pitchFamily="50" charset="-127"/>
                <a:ea typeface="나눔스퀘어라운드 ExtraBold" panose="020B0600000101010101" pitchFamily="50" charset="-127"/>
                <a:sym typeface="Arial"/>
              </a:rPr>
              <a:t>이미지</a:t>
            </a:r>
            <a:endParaRP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35" descr="제목 없음-2.jpg"/>
          <p:cNvPicPr preferRelativeResize="0"/>
          <p:nvPr/>
        </p:nvPicPr>
        <p:blipFill rotWithShape="1">
          <a:blip r:embed="rId3">
            <a:alphaModFix/>
          </a:blip>
          <a:srcRect/>
          <a:stretch/>
        </p:blipFill>
        <p:spPr>
          <a:xfrm>
            <a:off x="1950" y="0"/>
            <a:ext cx="9140100" cy="6858000"/>
          </a:xfrm>
          <a:prstGeom prst="rect">
            <a:avLst/>
          </a:prstGeom>
          <a:noFill/>
          <a:ln>
            <a:noFill/>
          </a:ln>
        </p:spPr>
      </p:pic>
      <p:sp>
        <p:nvSpPr>
          <p:cNvPr id="859" name="Google Shape;859;p35"/>
          <p:cNvSpPr/>
          <p:nvPr/>
        </p:nvSpPr>
        <p:spPr>
          <a:xfrm>
            <a:off x="467544" y="1412776"/>
            <a:ext cx="8208900" cy="4824600"/>
          </a:xfrm>
          <a:prstGeom prst="rect">
            <a:avLst/>
          </a:prstGeom>
          <a:solidFill>
            <a:schemeClr val="lt1">
              <a:alpha val="29411"/>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Malgun Gothic"/>
              <a:ea typeface="Malgun Gothic"/>
              <a:cs typeface="Malgun Gothic"/>
              <a:sym typeface="Malgun Gothic"/>
            </a:endParaRPr>
          </a:p>
        </p:txBody>
      </p:sp>
      <p:sp>
        <p:nvSpPr>
          <p:cNvPr id="860" name="Google Shape;860;p35"/>
          <p:cNvSpPr txBox="1"/>
          <p:nvPr/>
        </p:nvSpPr>
        <p:spPr>
          <a:xfrm>
            <a:off x="3348075" y="2767350"/>
            <a:ext cx="2475600" cy="133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4000"/>
              <a:buFont typeface="Arial"/>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sz="1800" dirty="0">
              <a:solidFill>
                <a:schemeClr val="dk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Clr>
                <a:schemeClr val="lt1"/>
              </a:buClr>
              <a:buSzPts val="2000"/>
              <a:buFont typeface="Arial"/>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Clr>
                <a:schemeClr val="lt1"/>
              </a:buClr>
              <a:buSzPts val="1800"/>
              <a:buFont typeface="Arial"/>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모듈화</a:t>
            </a:r>
            <a:endParaRPr sz="1800" dirty="0">
              <a:solidFill>
                <a:schemeClr val="dk1"/>
              </a:solidFill>
              <a:latin typeface="나눔스퀘어라운드 ExtraBold" panose="020B0600000101010101" pitchFamily="50" charset="-127"/>
              <a:ea typeface="나눔스퀘어라운드 ExtraBold" panose="020B0600000101010101" pitchFamily="50" charset="-127"/>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제목 없음-2.jpg"/>
          <p:cNvPicPr>
            <a:picLocks noChangeAspect="1"/>
          </p:cNvPicPr>
          <p:nvPr/>
        </p:nvPicPr>
        <p:blipFill>
          <a:blip r:embed="rId3" cstate="print"/>
          <a:stretch>
            <a:fillRect/>
          </a:stretch>
        </p:blipFill>
        <p:spPr>
          <a:xfrm>
            <a:off x="1950" y="0"/>
            <a:ext cx="9140099" cy="6858000"/>
          </a:xfrm>
          <a:prstGeom prst="rect">
            <a:avLst/>
          </a:prstGeom>
        </p:spPr>
      </p:pic>
      <p:sp>
        <p:nvSpPr>
          <p:cNvPr id="16" name="직사각형 15"/>
          <p:cNvSpPr/>
          <p:nvPr/>
        </p:nvSpPr>
        <p:spPr>
          <a:xfrm>
            <a:off x="467544" y="1412776"/>
            <a:ext cx="8208912" cy="4824536"/>
          </a:xfrm>
          <a:prstGeom prst="rect">
            <a:avLst/>
          </a:prstGeom>
          <a:solidFill>
            <a:schemeClr val="bg1">
              <a:alpha val="30000"/>
            </a:schemeClr>
          </a:solidFill>
          <a:ln w="19050">
            <a:noFill/>
          </a:ln>
          <a:effectLst>
            <a:outerShdw blurRad="508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482982" y="1526515"/>
            <a:ext cx="8208912" cy="4824536"/>
          </a:xfrm>
          <a:prstGeom prst="rect">
            <a:avLst/>
          </a:prstGeom>
          <a:solidFill>
            <a:schemeClr val="bg1">
              <a:alpha val="30000"/>
            </a:schemeClr>
          </a:solidFill>
          <a:ln w="19050">
            <a:noFill/>
          </a:ln>
          <a:effectLst>
            <a:outerShdw blurRad="50800" dist="38100" dir="2700000" algn="tl" rotWithShape="0">
              <a:prstClr val="black">
                <a:alpha val="23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TextBox 11"/>
          <p:cNvSpPr txBox="1"/>
          <p:nvPr/>
        </p:nvSpPr>
        <p:spPr>
          <a:xfrm>
            <a:off x="3411256" y="-65191"/>
            <a:ext cx="2478716" cy="1231106"/>
          </a:xfrm>
          <a:prstGeom prst="rect">
            <a:avLst/>
          </a:prstGeom>
          <a:noFill/>
          <a:scene3d>
            <a:camera prst="obliqueTopLeft"/>
            <a:lightRig rig="threePt" dir="t"/>
          </a:scene3d>
        </p:spPr>
        <p:txBody>
          <a:bodyPr wrap="square" rtlCol="0">
            <a:spAutoFit/>
          </a:bodyPr>
          <a:lstStyle/>
          <a:p>
            <a:pPr algn="ctr"/>
            <a:r>
              <a:rPr lang="en-US" altLang="ko-KR" sz="4000" b="1" dirty="0">
                <a:solidFill>
                  <a:srgbClr val="947CB0"/>
                </a:solidFill>
                <a:latin typeface="나눔스퀘어라운드 ExtraBold" panose="020B0600000101010101" pitchFamily="50" charset="-127"/>
                <a:ea typeface="나눔스퀘어라운드 ExtraBold" panose="020B0600000101010101" pitchFamily="50" charset="-127"/>
              </a:rPr>
              <a:t>04.</a:t>
            </a:r>
          </a:p>
          <a:p>
            <a:pPr algn="ctr"/>
            <a:r>
              <a:rPr lang="ko-KR" altLang="en-US" sz="2000" b="1" dirty="0">
                <a:solidFill>
                  <a:srgbClr val="947CB0"/>
                </a:solidFill>
                <a:latin typeface="나눔스퀘어라운드 ExtraBold" panose="020B0600000101010101" pitchFamily="50" charset="-127"/>
                <a:ea typeface="나눔스퀘어라운드 ExtraBold" panose="020B0600000101010101" pitchFamily="50" charset="-127"/>
              </a:rPr>
              <a:t>프로젝트 수행 결과</a:t>
            </a:r>
          </a:p>
          <a:p>
            <a:pPr algn="ctr"/>
            <a:r>
              <a:rPr lang="ko-KR" altLang="en-US" b="1" dirty="0">
                <a:solidFill>
                  <a:srgbClr val="947CB0"/>
                </a:solidFill>
                <a:latin typeface="나눔스퀘어라운드 ExtraBold" panose="020B0600000101010101" pitchFamily="50" charset="-127"/>
                <a:ea typeface="나눔스퀘어라운드 ExtraBold" panose="020B0600000101010101" pitchFamily="50" charset="-127"/>
              </a:rPr>
              <a:t>모듈화</a:t>
            </a:r>
            <a:endParaRPr lang="en-US" altLang="ko-KR" b="1" dirty="0">
              <a:solidFill>
                <a:srgbClr val="947CB0"/>
              </a:solidFill>
              <a:latin typeface="나눔스퀘어라운드 ExtraBold" panose="020B0600000101010101" pitchFamily="50" charset="-127"/>
              <a:ea typeface="나눔스퀘어라운드 ExtraBold" panose="020B0600000101010101" pitchFamily="50" charset="-127"/>
            </a:endParaRPr>
          </a:p>
        </p:txBody>
      </p:sp>
      <p:sp>
        <p:nvSpPr>
          <p:cNvPr id="37" name="TextBox 36"/>
          <p:cNvSpPr txBox="1"/>
          <p:nvPr/>
        </p:nvSpPr>
        <p:spPr>
          <a:xfrm>
            <a:off x="3411256" y="-32099"/>
            <a:ext cx="2478716" cy="1231106"/>
          </a:xfrm>
          <a:prstGeom prst="rect">
            <a:avLst/>
          </a:prstGeom>
          <a:noFill/>
          <a:scene3d>
            <a:camera prst="obliqueTopLeft"/>
            <a:lightRig rig="threePt" dir="t"/>
          </a:scene3d>
        </p:spPr>
        <p:txBody>
          <a:bodyPr wrap="square" rtlCol="0">
            <a:spAutoFit/>
          </a:bodyPr>
          <a:lstStyle/>
          <a:p>
            <a:pPr algn="ctr"/>
            <a:r>
              <a:rPr lang="en-US" altLang="ko-KR" sz="4000" b="1" dirty="0">
                <a:solidFill>
                  <a:schemeClr val="bg1"/>
                </a:solidFill>
                <a:latin typeface="나눔스퀘어라운드 ExtraBold" panose="020B0600000101010101" pitchFamily="50" charset="-127"/>
                <a:ea typeface="나눔스퀘어라운드 ExtraBold" panose="020B0600000101010101" pitchFamily="50" charset="-127"/>
              </a:rPr>
              <a:t>04.</a:t>
            </a:r>
          </a:p>
          <a:p>
            <a:pPr algn="ctr"/>
            <a:r>
              <a:rPr lang="ko-KR" altLang="en-US" sz="2000" b="1" dirty="0">
                <a:solidFill>
                  <a:schemeClr val="bg1"/>
                </a:solidFill>
                <a:latin typeface="나눔스퀘어라운드 ExtraBold" panose="020B0600000101010101" pitchFamily="50" charset="-127"/>
                <a:ea typeface="나눔스퀘어라운드 ExtraBold" panose="020B0600000101010101" pitchFamily="50" charset="-127"/>
              </a:rPr>
              <a:t>프로젝트 수행 결과</a:t>
            </a:r>
            <a:endParaRPr lang="en-US" altLang="ko-KR" sz="2000" b="1" dirty="0">
              <a:solidFill>
                <a:schemeClr val="bg1"/>
              </a:solidFill>
              <a:latin typeface="나눔스퀘어라운드 ExtraBold" panose="020B0600000101010101" pitchFamily="50" charset="-127"/>
              <a:ea typeface="나눔스퀘어라운드 ExtraBold" panose="020B0600000101010101" pitchFamily="50" charset="-127"/>
            </a:endParaRPr>
          </a:p>
          <a:p>
            <a:pPr algn="ctr"/>
            <a:r>
              <a:rPr lang="ko-KR" altLang="en-US" b="1" dirty="0">
                <a:solidFill>
                  <a:schemeClr val="bg1"/>
                </a:solidFill>
                <a:latin typeface="나눔스퀘어라운드 ExtraBold" panose="020B0600000101010101" pitchFamily="50" charset="-127"/>
                <a:ea typeface="나눔스퀘어라운드 ExtraBold" panose="020B0600000101010101" pitchFamily="50" charset="-127"/>
              </a:rPr>
              <a:t>모듈화</a:t>
            </a:r>
          </a:p>
        </p:txBody>
      </p:sp>
      <p:sp>
        <p:nvSpPr>
          <p:cNvPr id="41" name="직사각형 40"/>
          <p:cNvSpPr/>
          <p:nvPr/>
        </p:nvSpPr>
        <p:spPr>
          <a:xfrm>
            <a:off x="5810312" y="2122829"/>
            <a:ext cx="2358008" cy="246221"/>
          </a:xfrm>
          <a:prstGeom prst="rect">
            <a:avLst/>
          </a:prstGeom>
          <a:scene3d>
            <a:camera prst="obliqueTopLeft"/>
            <a:lightRig rig="threePt" dir="t"/>
          </a:scene3d>
        </p:spPr>
        <p:txBody>
          <a:bodyPr wrap="square">
            <a:spAutoFit/>
          </a:bodyPr>
          <a:lstStyle/>
          <a:p>
            <a:endParaRPr lang="ko-KR" altLang="en-US" sz="1000" dirty="0">
              <a:latin typeface="나눔바른고딕 Light" pitchFamily="50" charset="-127"/>
              <a:ea typeface="나눔바른고딕 Light" pitchFamily="50" charset="-127"/>
            </a:endParaRPr>
          </a:p>
        </p:txBody>
      </p:sp>
      <p:pic>
        <p:nvPicPr>
          <p:cNvPr id="3074" name="Picture 2">
            <a:extLst>
              <a:ext uri="{FF2B5EF4-FFF2-40B4-BE49-F238E27FC236}">
                <a16:creationId xmlns:a16="http://schemas.microsoft.com/office/drawing/2014/main" id="{B5D8F74E-05F8-4D68-A553-FF2C5024E55E}"/>
              </a:ext>
            </a:extLst>
          </p:cNvPr>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2346" y="2822035"/>
            <a:ext cx="1070248" cy="1172359"/>
          </a:xfrm>
          <a:prstGeom prst="rect">
            <a:avLst/>
          </a:prstGeom>
          <a:extLst>
            <a:ext uri="{909E8E84-426E-40DD-AFC4-6F175D3DCCD1}">
              <a14:hiddenFill xmlns:a14="http://schemas.microsoft.com/office/drawing/2010/main">
                <a:solidFill>
                  <a:srgbClr val="FFFFFF"/>
                </a:solidFill>
              </a14:hiddenFill>
            </a:ext>
          </a:extLst>
        </p:spPr>
      </p:pic>
      <p:cxnSp>
        <p:nvCxnSpPr>
          <p:cNvPr id="3" name="직선 연결선 2">
            <a:extLst>
              <a:ext uri="{FF2B5EF4-FFF2-40B4-BE49-F238E27FC236}">
                <a16:creationId xmlns:a16="http://schemas.microsoft.com/office/drawing/2014/main" id="{0FEE246C-6876-4A5A-B068-66129576DD0F}"/>
              </a:ext>
            </a:extLst>
          </p:cNvPr>
          <p:cNvCxnSpPr/>
          <p:nvPr/>
        </p:nvCxnSpPr>
        <p:spPr>
          <a:xfrm>
            <a:off x="1681808" y="3429000"/>
            <a:ext cx="441920" cy="0"/>
          </a:xfrm>
          <a:prstGeom prst="line">
            <a:avLst/>
          </a:prstGeom>
          <a:ln w="19050">
            <a:solidFill>
              <a:srgbClr val="7175B5"/>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87AA35D6-3E2B-403E-A77F-4820BA685D74}"/>
              </a:ext>
            </a:extLst>
          </p:cNvPr>
          <p:cNvSpPr/>
          <p:nvPr/>
        </p:nvSpPr>
        <p:spPr>
          <a:xfrm>
            <a:off x="2123728" y="3050964"/>
            <a:ext cx="1070248" cy="756071"/>
          </a:xfrm>
          <a:prstGeom prst="rect">
            <a:avLst/>
          </a:prstGeom>
          <a:solidFill>
            <a:srgbClr val="717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바른고딕"/>
              </a:rPr>
              <a:t>STT</a:t>
            </a:r>
            <a:endParaRPr lang="ko-KR" altLang="en-US" b="1" dirty="0">
              <a:latin typeface="나눔스퀘어라운드 Light" panose="020B0600000101010101" pitchFamily="50" charset="-127"/>
              <a:ea typeface="나눔바른고딕"/>
            </a:endParaRPr>
          </a:p>
        </p:txBody>
      </p:sp>
      <p:cxnSp>
        <p:nvCxnSpPr>
          <p:cNvPr id="22" name="직선 연결선 21">
            <a:extLst>
              <a:ext uri="{FF2B5EF4-FFF2-40B4-BE49-F238E27FC236}">
                <a16:creationId xmlns:a16="http://schemas.microsoft.com/office/drawing/2014/main" id="{74ADBF07-DA61-45D9-A0F4-4BAFB4F7AD4D}"/>
              </a:ext>
            </a:extLst>
          </p:cNvPr>
          <p:cNvCxnSpPr/>
          <p:nvPr/>
        </p:nvCxnSpPr>
        <p:spPr>
          <a:xfrm>
            <a:off x="3193976" y="3428999"/>
            <a:ext cx="441920" cy="0"/>
          </a:xfrm>
          <a:prstGeom prst="line">
            <a:avLst/>
          </a:prstGeom>
          <a:ln w="19050">
            <a:solidFill>
              <a:srgbClr val="7175B5"/>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E987A0DA-1FB6-45E4-BB2F-C6D8C494E0C8}"/>
              </a:ext>
            </a:extLst>
          </p:cNvPr>
          <p:cNvSpPr/>
          <p:nvPr/>
        </p:nvSpPr>
        <p:spPr>
          <a:xfrm>
            <a:off x="3581804" y="3050963"/>
            <a:ext cx="1070248" cy="756071"/>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바른고딕"/>
              </a:rPr>
              <a:t>Control</a:t>
            </a:r>
            <a:endParaRPr lang="ko-KR" altLang="en-US" dirty="0">
              <a:ea typeface="나눔바른고딕"/>
            </a:endParaRPr>
          </a:p>
        </p:txBody>
      </p:sp>
      <p:sp>
        <p:nvSpPr>
          <p:cNvPr id="54" name="직사각형 53">
            <a:extLst>
              <a:ext uri="{FF2B5EF4-FFF2-40B4-BE49-F238E27FC236}">
                <a16:creationId xmlns:a16="http://schemas.microsoft.com/office/drawing/2014/main" id="{B310B101-3520-430E-B92F-02DED83A0145}"/>
              </a:ext>
            </a:extLst>
          </p:cNvPr>
          <p:cNvSpPr/>
          <p:nvPr/>
        </p:nvSpPr>
        <p:spPr>
          <a:xfrm>
            <a:off x="4938946" y="4284627"/>
            <a:ext cx="1070248" cy="756071"/>
          </a:xfrm>
          <a:prstGeom prst="rect">
            <a:avLst/>
          </a:prstGeom>
          <a:solidFill>
            <a:srgbClr val="A88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바른고딕"/>
              </a:rPr>
              <a:t>Text</a:t>
            </a:r>
            <a:endParaRPr lang="ko-KR" altLang="en-US" dirty="0">
              <a:ea typeface="나눔바른고딕"/>
            </a:endParaRPr>
          </a:p>
        </p:txBody>
      </p:sp>
      <p:sp>
        <p:nvSpPr>
          <p:cNvPr id="55" name="직사각형 54">
            <a:extLst>
              <a:ext uri="{FF2B5EF4-FFF2-40B4-BE49-F238E27FC236}">
                <a16:creationId xmlns:a16="http://schemas.microsoft.com/office/drawing/2014/main" id="{3328B52F-E36E-47EF-9424-7B5C716B3955}"/>
              </a:ext>
            </a:extLst>
          </p:cNvPr>
          <p:cNvSpPr/>
          <p:nvPr/>
        </p:nvSpPr>
        <p:spPr>
          <a:xfrm>
            <a:off x="4938946" y="1643402"/>
            <a:ext cx="1070248" cy="756071"/>
          </a:xfrm>
          <a:prstGeom prst="rect">
            <a:avLst/>
          </a:prstGeom>
          <a:solidFill>
            <a:srgbClr val="A88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바른고딕"/>
              </a:rPr>
              <a:t>Object</a:t>
            </a:r>
            <a:endParaRPr lang="ko-KR" altLang="en-US" dirty="0">
              <a:ea typeface="나눔바른고딕"/>
            </a:endParaRPr>
          </a:p>
        </p:txBody>
      </p:sp>
      <p:cxnSp>
        <p:nvCxnSpPr>
          <p:cNvPr id="62" name="Google Shape;835;ga95a01dc7e_0_26">
            <a:extLst>
              <a:ext uri="{FF2B5EF4-FFF2-40B4-BE49-F238E27FC236}">
                <a16:creationId xmlns:a16="http://schemas.microsoft.com/office/drawing/2014/main" id="{EDBC4A55-0EA2-47AB-9743-4D1E9F4DB00D}"/>
              </a:ext>
            </a:extLst>
          </p:cNvPr>
          <p:cNvCxnSpPr/>
          <p:nvPr/>
        </p:nvCxnSpPr>
        <p:spPr>
          <a:xfrm rot="10800000" flipH="1">
            <a:off x="4650614" y="2028325"/>
            <a:ext cx="290100" cy="1400700"/>
          </a:xfrm>
          <a:prstGeom prst="bentConnector3">
            <a:avLst>
              <a:gd name="adj1" fmla="val 50011"/>
            </a:avLst>
          </a:prstGeom>
          <a:noFill/>
          <a:ln w="19050" cap="flat" cmpd="sng">
            <a:solidFill>
              <a:srgbClr val="4F81BD"/>
            </a:solidFill>
            <a:prstDash val="solid"/>
            <a:round/>
            <a:headEnd type="none" w="med" len="med"/>
            <a:tailEnd type="none" w="med" len="med"/>
          </a:ln>
        </p:spPr>
      </p:cxnSp>
      <p:cxnSp>
        <p:nvCxnSpPr>
          <p:cNvPr id="63" name="Google Shape;836;ga95a01dc7e_0_26">
            <a:extLst>
              <a:ext uri="{FF2B5EF4-FFF2-40B4-BE49-F238E27FC236}">
                <a16:creationId xmlns:a16="http://schemas.microsoft.com/office/drawing/2014/main" id="{A7B91CA1-F7DB-4405-AC6F-C3D111DBE6A3}"/>
              </a:ext>
            </a:extLst>
          </p:cNvPr>
          <p:cNvCxnSpPr/>
          <p:nvPr/>
        </p:nvCxnSpPr>
        <p:spPr>
          <a:xfrm>
            <a:off x="4650614" y="3429025"/>
            <a:ext cx="290100" cy="1400700"/>
          </a:xfrm>
          <a:prstGeom prst="bentConnector3">
            <a:avLst>
              <a:gd name="adj1" fmla="val 50011"/>
            </a:avLst>
          </a:prstGeom>
          <a:noFill/>
          <a:ln w="19050" cap="flat" cmpd="sng">
            <a:solidFill>
              <a:srgbClr val="4F81BD"/>
            </a:solidFill>
            <a:prstDash val="solid"/>
            <a:round/>
            <a:headEnd type="none" w="med" len="med"/>
            <a:tailEnd type="none" w="med" len="med"/>
          </a:ln>
        </p:spPr>
      </p:cxnSp>
      <p:cxnSp>
        <p:nvCxnSpPr>
          <p:cNvPr id="64" name="Google Shape;837;ga95a01dc7e_0_26">
            <a:extLst>
              <a:ext uri="{FF2B5EF4-FFF2-40B4-BE49-F238E27FC236}">
                <a16:creationId xmlns:a16="http://schemas.microsoft.com/office/drawing/2014/main" id="{D52D080D-0D67-4AF4-93AA-086E716B93D6}"/>
              </a:ext>
            </a:extLst>
          </p:cNvPr>
          <p:cNvCxnSpPr/>
          <p:nvPr/>
        </p:nvCxnSpPr>
        <p:spPr>
          <a:xfrm>
            <a:off x="6024632" y="2021025"/>
            <a:ext cx="317100" cy="1400700"/>
          </a:xfrm>
          <a:prstGeom prst="bentConnector3">
            <a:avLst>
              <a:gd name="adj1" fmla="val 49988"/>
            </a:avLst>
          </a:prstGeom>
          <a:noFill/>
          <a:ln w="19050" cap="flat" cmpd="sng">
            <a:solidFill>
              <a:srgbClr val="A88EBE"/>
            </a:solidFill>
            <a:prstDash val="solid"/>
            <a:round/>
            <a:headEnd type="none" w="med" len="med"/>
            <a:tailEnd type="none" w="med" len="med"/>
          </a:ln>
        </p:spPr>
      </p:cxnSp>
      <p:cxnSp>
        <p:nvCxnSpPr>
          <p:cNvPr id="65" name="Google Shape;838;ga95a01dc7e_0_26">
            <a:extLst>
              <a:ext uri="{FF2B5EF4-FFF2-40B4-BE49-F238E27FC236}">
                <a16:creationId xmlns:a16="http://schemas.microsoft.com/office/drawing/2014/main" id="{8AF7D088-BDCD-48F5-B097-A13D2EDE9367}"/>
              </a:ext>
            </a:extLst>
          </p:cNvPr>
          <p:cNvCxnSpPr/>
          <p:nvPr/>
        </p:nvCxnSpPr>
        <p:spPr>
          <a:xfrm rot="10800000" flipH="1">
            <a:off x="6024632" y="3421800"/>
            <a:ext cx="317100" cy="1400700"/>
          </a:xfrm>
          <a:prstGeom prst="bentConnector3">
            <a:avLst>
              <a:gd name="adj1" fmla="val 49988"/>
            </a:avLst>
          </a:prstGeom>
          <a:noFill/>
          <a:ln w="19050" cap="flat" cmpd="sng">
            <a:solidFill>
              <a:srgbClr val="A88EBE"/>
            </a:solidFill>
            <a:prstDash val="solid"/>
            <a:round/>
            <a:headEnd type="none" w="med" len="med"/>
            <a:tailEnd type="none" w="med" len="med"/>
          </a:ln>
        </p:spPr>
      </p:cxnSp>
      <p:sp>
        <p:nvSpPr>
          <p:cNvPr id="66" name="직사각형 65">
            <a:extLst>
              <a:ext uri="{FF2B5EF4-FFF2-40B4-BE49-F238E27FC236}">
                <a16:creationId xmlns:a16="http://schemas.microsoft.com/office/drawing/2014/main" id="{E0BA25C2-FA2A-457E-9EAE-7413AABA8F5C}"/>
              </a:ext>
            </a:extLst>
          </p:cNvPr>
          <p:cNvSpPr/>
          <p:nvPr/>
        </p:nvSpPr>
        <p:spPr>
          <a:xfrm>
            <a:off x="6335935" y="3005141"/>
            <a:ext cx="1070248" cy="756071"/>
          </a:xfrm>
          <a:prstGeom prst="rect">
            <a:avLst/>
          </a:prstGeom>
          <a:solidFill>
            <a:srgbClr val="C69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바른고딕"/>
              </a:rPr>
              <a:t>TTS</a:t>
            </a:r>
            <a:endParaRPr lang="ko-KR" altLang="en-US" dirty="0">
              <a:ea typeface="나눔바른고딕"/>
            </a:endParaRPr>
          </a:p>
        </p:txBody>
      </p:sp>
      <p:cxnSp>
        <p:nvCxnSpPr>
          <p:cNvPr id="67" name="직선 연결선 66">
            <a:extLst>
              <a:ext uri="{FF2B5EF4-FFF2-40B4-BE49-F238E27FC236}">
                <a16:creationId xmlns:a16="http://schemas.microsoft.com/office/drawing/2014/main" id="{64FF20E1-36B8-402F-9005-1415295C067F}"/>
              </a:ext>
            </a:extLst>
          </p:cNvPr>
          <p:cNvCxnSpPr>
            <a:cxnSpLocks/>
          </p:cNvCxnSpPr>
          <p:nvPr/>
        </p:nvCxnSpPr>
        <p:spPr>
          <a:xfrm>
            <a:off x="7406183" y="3428998"/>
            <a:ext cx="262161" cy="0"/>
          </a:xfrm>
          <a:prstGeom prst="line">
            <a:avLst/>
          </a:prstGeom>
          <a:ln w="19050">
            <a:solidFill>
              <a:srgbClr val="C698BD"/>
            </a:solidFill>
          </a:ln>
        </p:spPr>
        <p:style>
          <a:lnRef idx="1">
            <a:schemeClr val="accent1"/>
          </a:lnRef>
          <a:fillRef idx="0">
            <a:schemeClr val="accent1"/>
          </a:fillRef>
          <a:effectRef idx="0">
            <a:schemeClr val="accent1"/>
          </a:effectRef>
          <a:fontRef idx="minor">
            <a:schemeClr val="tx1"/>
          </a:fontRef>
        </p:style>
      </p:cxnSp>
      <p:pic>
        <p:nvPicPr>
          <p:cNvPr id="69" name="Google Shape;828;ga95a01dc7e_0_26">
            <a:extLst>
              <a:ext uri="{FF2B5EF4-FFF2-40B4-BE49-F238E27FC236}">
                <a16:creationId xmlns:a16="http://schemas.microsoft.com/office/drawing/2014/main" id="{58A18053-E38A-4EF7-A61D-54E0165B1649}"/>
              </a:ext>
            </a:extLst>
          </p:cNvPr>
          <p:cNvPicPr preferRelativeResize="0"/>
          <p:nvPr/>
        </p:nvPicPr>
        <p:blipFill>
          <a:blip r:embed="rId6">
            <a:alphaModFix/>
            <a:duotone>
              <a:schemeClr val="bg2">
                <a:shade val="45000"/>
                <a:satMod val="135000"/>
              </a:schemeClr>
              <a:prstClr val="white"/>
            </a:duotone>
          </a:blip>
          <a:stretch>
            <a:fillRect/>
          </a:stretch>
        </p:blipFill>
        <p:spPr>
          <a:xfrm>
            <a:off x="7541550" y="2819388"/>
            <a:ext cx="1070248" cy="1219200"/>
          </a:xfrm>
          <a:prstGeom prst="rect">
            <a:avLst/>
          </a:prstGeom>
          <a:noFill/>
          <a:ln>
            <a:noFill/>
          </a:ln>
        </p:spPr>
      </p:pic>
    </p:spTree>
    <p:extLst>
      <p:ext uri="{BB962C8B-B14F-4D97-AF65-F5344CB8AC3E}">
        <p14:creationId xmlns:p14="http://schemas.microsoft.com/office/powerpoint/2010/main" val="1673596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제목 없음-2.jpg"/>
          <p:cNvPicPr>
            <a:picLocks noChangeAspect="1"/>
          </p:cNvPicPr>
          <p:nvPr/>
        </p:nvPicPr>
        <p:blipFill>
          <a:blip r:embed="rId3" cstate="print"/>
          <a:stretch>
            <a:fillRect/>
          </a:stretch>
        </p:blipFill>
        <p:spPr>
          <a:xfrm>
            <a:off x="1950" y="0"/>
            <a:ext cx="9140099" cy="6858000"/>
          </a:xfrm>
          <a:prstGeom prst="rect">
            <a:avLst/>
          </a:prstGeom>
        </p:spPr>
      </p:pic>
      <p:sp>
        <p:nvSpPr>
          <p:cNvPr id="16" name="직사각형 15"/>
          <p:cNvSpPr/>
          <p:nvPr/>
        </p:nvSpPr>
        <p:spPr>
          <a:xfrm>
            <a:off x="467544" y="1412776"/>
            <a:ext cx="8208912" cy="4824536"/>
          </a:xfrm>
          <a:prstGeom prst="rect">
            <a:avLst/>
          </a:prstGeom>
          <a:solidFill>
            <a:schemeClr val="bg1">
              <a:alpha val="30000"/>
            </a:schemeClr>
          </a:solidFill>
          <a:ln w="19050">
            <a:noFill/>
          </a:ln>
          <a:effectLst>
            <a:outerShdw blurRad="508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482982" y="1526515"/>
            <a:ext cx="8208912" cy="4824536"/>
          </a:xfrm>
          <a:prstGeom prst="rect">
            <a:avLst/>
          </a:prstGeom>
          <a:solidFill>
            <a:schemeClr val="bg1">
              <a:alpha val="30000"/>
            </a:schemeClr>
          </a:solidFill>
          <a:ln w="19050">
            <a:noFill/>
          </a:ln>
          <a:effectLst>
            <a:outerShdw blurRad="50800" dist="38100" dir="2700000" algn="tl" rotWithShape="0">
              <a:prstClr val="black">
                <a:alpha val="23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TextBox 11"/>
          <p:cNvSpPr txBox="1"/>
          <p:nvPr/>
        </p:nvSpPr>
        <p:spPr>
          <a:xfrm>
            <a:off x="3372428" y="-121636"/>
            <a:ext cx="2478716" cy="1231106"/>
          </a:xfrm>
          <a:prstGeom prst="rect">
            <a:avLst/>
          </a:prstGeom>
          <a:noFill/>
          <a:scene3d>
            <a:camera prst="obliqueTopLeft"/>
            <a:lightRig rig="threePt" dir="t"/>
          </a:scene3d>
        </p:spPr>
        <p:txBody>
          <a:bodyPr wrap="square" rtlCol="0">
            <a:spAutoFit/>
          </a:bodyPr>
          <a:lstStyle/>
          <a:p>
            <a:pPr algn="ctr"/>
            <a:r>
              <a:rPr lang="en-US" altLang="ko-KR" sz="4000" b="1" dirty="0">
                <a:solidFill>
                  <a:srgbClr val="947CB0"/>
                </a:solidFill>
                <a:latin typeface="나눔스퀘어라운드 ExtraBold" panose="020B0600000101010101" pitchFamily="50" charset="-127"/>
                <a:ea typeface="나눔스퀘어라운드 ExtraBold" panose="020B0600000101010101" pitchFamily="50" charset="-127"/>
              </a:rPr>
              <a:t>04.</a:t>
            </a:r>
          </a:p>
          <a:p>
            <a:pPr algn="ctr"/>
            <a:r>
              <a:rPr lang="ko-KR" altLang="en-US" sz="2000" b="1" dirty="0">
                <a:solidFill>
                  <a:srgbClr val="947CB0"/>
                </a:solidFill>
                <a:latin typeface="나눔스퀘어라운드 ExtraBold" panose="020B0600000101010101" pitchFamily="50" charset="-127"/>
                <a:ea typeface="나눔스퀘어라운드 ExtraBold" panose="020B0600000101010101" pitchFamily="50" charset="-127"/>
              </a:rPr>
              <a:t>프로젝트 수행 결과</a:t>
            </a:r>
          </a:p>
          <a:p>
            <a:pPr algn="ctr"/>
            <a:r>
              <a:rPr lang="ko-KR" altLang="en-US" b="1" dirty="0">
                <a:solidFill>
                  <a:srgbClr val="947CB0"/>
                </a:solidFill>
                <a:latin typeface="나눔스퀘어라운드 ExtraBold" panose="020B0600000101010101" pitchFamily="50" charset="-127"/>
                <a:ea typeface="나눔스퀘어라운드 ExtraBold" panose="020B0600000101010101" pitchFamily="50" charset="-127"/>
              </a:rPr>
              <a:t>모듈화</a:t>
            </a:r>
            <a:endParaRPr lang="en-US" altLang="ko-KR" b="1" dirty="0">
              <a:solidFill>
                <a:srgbClr val="947CB0"/>
              </a:solidFill>
              <a:latin typeface="나눔스퀘어라운드 ExtraBold" panose="020B0600000101010101" pitchFamily="50" charset="-127"/>
              <a:ea typeface="나눔스퀘어라운드 ExtraBold" panose="020B0600000101010101" pitchFamily="50" charset="-127"/>
            </a:endParaRPr>
          </a:p>
        </p:txBody>
      </p:sp>
      <p:sp>
        <p:nvSpPr>
          <p:cNvPr id="37" name="TextBox 36"/>
          <p:cNvSpPr txBox="1"/>
          <p:nvPr/>
        </p:nvSpPr>
        <p:spPr>
          <a:xfrm>
            <a:off x="3372428" y="-87683"/>
            <a:ext cx="2478716" cy="1231106"/>
          </a:xfrm>
          <a:prstGeom prst="rect">
            <a:avLst/>
          </a:prstGeom>
          <a:noFill/>
          <a:scene3d>
            <a:camera prst="obliqueTopLeft"/>
            <a:lightRig rig="threePt" dir="t"/>
          </a:scene3d>
        </p:spPr>
        <p:txBody>
          <a:bodyPr wrap="square" rtlCol="0">
            <a:spAutoFit/>
          </a:bodyPr>
          <a:lstStyle/>
          <a:p>
            <a:pPr algn="ctr"/>
            <a:r>
              <a:rPr lang="en-US" altLang="ko-KR" sz="4000" b="1" dirty="0">
                <a:solidFill>
                  <a:schemeClr val="bg1"/>
                </a:solidFill>
                <a:latin typeface="나눔스퀘어라운드 ExtraBold" panose="020B0600000101010101" pitchFamily="50" charset="-127"/>
                <a:ea typeface="나눔스퀘어라운드 ExtraBold" panose="020B0600000101010101" pitchFamily="50" charset="-127"/>
              </a:rPr>
              <a:t>04.</a:t>
            </a:r>
          </a:p>
          <a:p>
            <a:pPr algn="ctr"/>
            <a:r>
              <a:rPr lang="ko-KR" altLang="en-US" sz="2000" b="1" dirty="0">
                <a:solidFill>
                  <a:schemeClr val="bg1"/>
                </a:solidFill>
                <a:latin typeface="나눔스퀘어라운드 ExtraBold" panose="020B0600000101010101" pitchFamily="50" charset="-127"/>
                <a:ea typeface="나눔스퀘어라운드 ExtraBold" panose="020B0600000101010101" pitchFamily="50" charset="-127"/>
              </a:rPr>
              <a:t>프로젝트 수행 결과</a:t>
            </a:r>
            <a:endParaRPr lang="en-US" altLang="ko-KR" sz="2000" b="1" dirty="0">
              <a:solidFill>
                <a:schemeClr val="bg1"/>
              </a:solidFill>
              <a:latin typeface="나눔스퀘어라운드 ExtraBold" panose="020B0600000101010101" pitchFamily="50" charset="-127"/>
              <a:ea typeface="나눔스퀘어라운드 ExtraBold" panose="020B0600000101010101" pitchFamily="50" charset="-127"/>
            </a:endParaRPr>
          </a:p>
          <a:p>
            <a:pPr algn="ctr"/>
            <a:r>
              <a:rPr lang="ko-KR" altLang="en-US" b="1" dirty="0">
                <a:solidFill>
                  <a:schemeClr val="bg1"/>
                </a:solidFill>
                <a:latin typeface="나눔스퀘어라운드 ExtraBold" panose="020B0600000101010101" pitchFamily="50" charset="-127"/>
                <a:ea typeface="나눔스퀘어라운드 ExtraBold" panose="020B0600000101010101" pitchFamily="50" charset="-127"/>
              </a:rPr>
              <a:t>모듈화</a:t>
            </a:r>
          </a:p>
        </p:txBody>
      </p:sp>
      <p:sp>
        <p:nvSpPr>
          <p:cNvPr id="41" name="직사각형 40"/>
          <p:cNvSpPr/>
          <p:nvPr/>
        </p:nvSpPr>
        <p:spPr>
          <a:xfrm>
            <a:off x="5810312" y="2122829"/>
            <a:ext cx="2358008" cy="246221"/>
          </a:xfrm>
          <a:prstGeom prst="rect">
            <a:avLst/>
          </a:prstGeom>
          <a:scene3d>
            <a:camera prst="obliqueTopLeft"/>
            <a:lightRig rig="threePt" dir="t"/>
          </a:scene3d>
        </p:spPr>
        <p:txBody>
          <a:bodyPr wrap="square">
            <a:spAutoFit/>
          </a:bodyPr>
          <a:lstStyle/>
          <a:p>
            <a:endParaRPr lang="ko-KR" altLang="en-US" sz="1000" dirty="0">
              <a:latin typeface="나눔바른고딕 Light" pitchFamily="50" charset="-127"/>
              <a:ea typeface="나눔바른고딕 Light" pitchFamily="50" charset="-127"/>
            </a:endParaRPr>
          </a:p>
        </p:txBody>
      </p:sp>
      <p:pic>
        <p:nvPicPr>
          <p:cNvPr id="3074" name="Picture 2">
            <a:extLst>
              <a:ext uri="{FF2B5EF4-FFF2-40B4-BE49-F238E27FC236}">
                <a16:creationId xmlns:a16="http://schemas.microsoft.com/office/drawing/2014/main" id="{B5D8F74E-05F8-4D68-A553-FF2C5024E55E}"/>
              </a:ext>
            </a:extLst>
          </p:cNvPr>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2346" y="2822035"/>
            <a:ext cx="1070248" cy="1172359"/>
          </a:xfrm>
          <a:prstGeom prst="rect">
            <a:avLst/>
          </a:prstGeom>
          <a:extLst>
            <a:ext uri="{909E8E84-426E-40DD-AFC4-6F175D3DCCD1}">
              <a14:hiddenFill xmlns:a14="http://schemas.microsoft.com/office/drawing/2010/main">
                <a:solidFill>
                  <a:srgbClr val="FFFFFF"/>
                </a:solidFill>
              </a14:hiddenFill>
            </a:ext>
          </a:extLst>
        </p:spPr>
      </p:pic>
      <p:cxnSp>
        <p:nvCxnSpPr>
          <p:cNvPr id="3" name="직선 연결선 2">
            <a:extLst>
              <a:ext uri="{FF2B5EF4-FFF2-40B4-BE49-F238E27FC236}">
                <a16:creationId xmlns:a16="http://schemas.microsoft.com/office/drawing/2014/main" id="{0FEE246C-6876-4A5A-B068-66129576DD0F}"/>
              </a:ext>
            </a:extLst>
          </p:cNvPr>
          <p:cNvCxnSpPr/>
          <p:nvPr/>
        </p:nvCxnSpPr>
        <p:spPr>
          <a:xfrm>
            <a:off x="1681808" y="3429000"/>
            <a:ext cx="441920" cy="0"/>
          </a:xfrm>
          <a:prstGeom prst="line">
            <a:avLst/>
          </a:prstGeom>
          <a:ln w="19050">
            <a:solidFill>
              <a:srgbClr val="7175B5"/>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87AA35D6-3E2B-403E-A77F-4820BA685D74}"/>
              </a:ext>
            </a:extLst>
          </p:cNvPr>
          <p:cNvSpPr/>
          <p:nvPr/>
        </p:nvSpPr>
        <p:spPr>
          <a:xfrm>
            <a:off x="2123728" y="3050964"/>
            <a:ext cx="1070248" cy="756071"/>
          </a:xfrm>
          <a:prstGeom prst="rect">
            <a:avLst/>
          </a:prstGeom>
          <a:solidFill>
            <a:srgbClr val="717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스퀘어라운드 Light" panose="020B0600000101010101" pitchFamily="50" charset="-127"/>
              </a:rPr>
              <a:t>STT</a:t>
            </a:r>
            <a:endParaRPr lang="ko-KR" altLang="en-US" b="1" dirty="0">
              <a:latin typeface="나눔스퀘어라운드 Light" panose="020B0600000101010101" pitchFamily="50" charset="-127"/>
              <a:ea typeface="나눔스퀘어라운드 Light" panose="020B0600000101010101" pitchFamily="50" charset="-127"/>
            </a:endParaRPr>
          </a:p>
        </p:txBody>
      </p:sp>
      <p:cxnSp>
        <p:nvCxnSpPr>
          <p:cNvPr id="22" name="직선 연결선 21">
            <a:extLst>
              <a:ext uri="{FF2B5EF4-FFF2-40B4-BE49-F238E27FC236}">
                <a16:creationId xmlns:a16="http://schemas.microsoft.com/office/drawing/2014/main" id="{74ADBF07-DA61-45D9-A0F4-4BAFB4F7AD4D}"/>
              </a:ext>
            </a:extLst>
          </p:cNvPr>
          <p:cNvCxnSpPr/>
          <p:nvPr/>
        </p:nvCxnSpPr>
        <p:spPr>
          <a:xfrm>
            <a:off x="3193976" y="3428999"/>
            <a:ext cx="441920" cy="0"/>
          </a:xfrm>
          <a:prstGeom prst="line">
            <a:avLst/>
          </a:prstGeom>
          <a:ln w="19050">
            <a:solidFill>
              <a:srgbClr val="7175B5"/>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E987A0DA-1FB6-45E4-BB2F-C6D8C494E0C8}"/>
              </a:ext>
            </a:extLst>
          </p:cNvPr>
          <p:cNvSpPr/>
          <p:nvPr/>
        </p:nvSpPr>
        <p:spPr>
          <a:xfrm>
            <a:off x="3581804" y="3050963"/>
            <a:ext cx="1070248" cy="756071"/>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스퀘어라운드 Light" panose="020B0600000101010101" pitchFamily="50" charset="-127"/>
              </a:rPr>
              <a:t>Control</a:t>
            </a:r>
            <a:endParaRPr lang="ko-KR" altLang="en-US" b="1" dirty="0">
              <a:latin typeface="나눔스퀘어라운드 Light" panose="020B0600000101010101" pitchFamily="50" charset="-127"/>
              <a:ea typeface="나눔스퀘어라운드 Light" panose="020B0600000101010101" pitchFamily="50" charset="-127"/>
            </a:endParaRPr>
          </a:p>
        </p:txBody>
      </p:sp>
      <p:sp>
        <p:nvSpPr>
          <p:cNvPr id="54" name="직사각형 53">
            <a:extLst>
              <a:ext uri="{FF2B5EF4-FFF2-40B4-BE49-F238E27FC236}">
                <a16:creationId xmlns:a16="http://schemas.microsoft.com/office/drawing/2014/main" id="{B310B101-3520-430E-B92F-02DED83A0145}"/>
              </a:ext>
            </a:extLst>
          </p:cNvPr>
          <p:cNvSpPr/>
          <p:nvPr/>
        </p:nvSpPr>
        <p:spPr>
          <a:xfrm>
            <a:off x="4938946" y="4284627"/>
            <a:ext cx="1070248" cy="756071"/>
          </a:xfrm>
          <a:prstGeom prst="rect">
            <a:avLst/>
          </a:prstGeom>
          <a:solidFill>
            <a:srgbClr val="A88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스퀘어라운드 Light" panose="020B0600000101010101" pitchFamily="50" charset="-127"/>
              </a:rPr>
              <a:t>Text</a:t>
            </a:r>
            <a:endParaRPr lang="ko-KR" altLang="en-US" b="1" dirty="0">
              <a:latin typeface="나눔스퀘어라운드 Light" panose="020B0600000101010101" pitchFamily="50" charset="-127"/>
              <a:ea typeface="나눔스퀘어라운드 Light" panose="020B0600000101010101" pitchFamily="50" charset="-127"/>
            </a:endParaRPr>
          </a:p>
        </p:txBody>
      </p:sp>
      <p:sp>
        <p:nvSpPr>
          <p:cNvPr id="55" name="직사각형 54">
            <a:extLst>
              <a:ext uri="{FF2B5EF4-FFF2-40B4-BE49-F238E27FC236}">
                <a16:creationId xmlns:a16="http://schemas.microsoft.com/office/drawing/2014/main" id="{3328B52F-E36E-47EF-9424-7B5C716B3955}"/>
              </a:ext>
            </a:extLst>
          </p:cNvPr>
          <p:cNvSpPr/>
          <p:nvPr/>
        </p:nvSpPr>
        <p:spPr>
          <a:xfrm>
            <a:off x="4938946" y="1643402"/>
            <a:ext cx="1070248" cy="756071"/>
          </a:xfrm>
          <a:prstGeom prst="rect">
            <a:avLst/>
          </a:prstGeom>
          <a:solidFill>
            <a:srgbClr val="A88EB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바른고딕"/>
              </a:rPr>
              <a:t>Object</a:t>
            </a:r>
            <a:endParaRPr lang="ko-KR" altLang="en-US" b="1" dirty="0">
              <a:latin typeface="나눔스퀘어라운드 Light" panose="020B0600000101010101" pitchFamily="50" charset="-127"/>
              <a:ea typeface="나눔바른고딕"/>
            </a:endParaRPr>
          </a:p>
        </p:txBody>
      </p:sp>
      <p:cxnSp>
        <p:nvCxnSpPr>
          <p:cNvPr id="62" name="Google Shape;835;ga95a01dc7e_0_26">
            <a:extLst>
              <a:ext uri="{FF2B5EF4-FFF2-40B4-BE49-F238E27FC236}">
                <a16:creationId xmlns:a16="http://schemas.microsoft.com/office/drawing/2014/main" id="{EDBC4A55-0EA2-47AB-9743-4D1E9F4DB00D}"/>
              </a:ext>
            </a:extLst>
          </p:cNvPr>
          <p:cNvCxnSpPr/>
          <p:nvPr/>
        </p:nvCxnSpPr>
        <p:spPr>
          <a:xfrm rot="10800000" flipH="1">
            <a:off x="4650614" y="2028325"/>
            <a:ext cx="290100" cy="1400700"/>
          </a:xfrm>
          <a:prstGeom prst="bentConnector3">
            <a:avLst>
              <a:gd name="adj1" fmla="val 50011"/>
            </a:avLst>
          </a:prstGeom>
          <a:noFill/>
          <a:ln w="19050" cap="flat" cmpd="sng">
            <a:solidFill>
              <a:srgbClr val="4F81BD"/>
            </a:solidFill>
            <a:prstDash val="solid"/>
            <a:round/>
            <a:headEnd type="none" w="med" len="med"/>
            <a:tailEnd type="none" w="med" len="med"/>
          </a:ln>
        </p:spPr>
      </p:cxnSp>
      <p:cxnSp>
        <p:nvCxnSpPr>
          <p:cNvPr id="63" name="Google Shape;836;ga95a01dc7e_0_26">
            <a:extLst>
              <a:ext uri="{FF2B5EF4-FFF2-40B4-BE49-F238E27FC236}">
                <a16:creationId xmlns:a16="http://schemas.microsoft.com/office/drawing/2014/main" id="{A7B91CA1-F7DB-4405-AC6F-C3D111DBE6A3}"/>
              </a:ext>
            </a:extLst>
          </p:cNvPr>
          <p:cNvCxnSpPr/>
          <p:nvPr/>
        </p:nvCxnSpPr>
        <p:spPr>
          <a:xfrm>
            <a:off x="4650614" y="3429025"/>
            <a:ext cx="290100" cy="1400700"/>
          </a:xfrm>
          <a:prstGeom prst="bentConnector3">
            <a:avLst>
              <a:gd name="adj1" fmla="val 50011"/>
            </a:avLst>
          </a:prstGeom>
          <a:noFill/>
          <a:ln w="19050" cap="flat" cmpd="sng">
            <a:solidFill>
              <a:srgbClr val="4F81BD"/>
            </a:solidFill>
            <a:prstDash val="solid"/>
            <a:round/>
            <a:headEnd type="none" w="med" len="med"/>
            <a:tailEnd type="none" w="med" len="med"/>
          </a:ln>
        </p:spPr>
      </p:cxnSp>
      <p:cxnSp>
        <p:nvCxnSpPr>
          <p:cNvPr id="64" name="Google Shape;837;ga95a01dc7e_0_26">
            <a:extLst>
              <a:ext uri="{FF2B5EF4-FFF2-40B4-BE49-F238E27FC236}">
                <a16:creationId xmlns:a16="http://schemas.microsoft.com/office/drawing/2014/main" id="{D52D080D-0D67-4AF4-93AA-086E716B93D6}"/>
              </a:ext>
            </a:extLst>
          </p:cNvPr>
          <p:cNvCxnSpPr/>
          <p:nvPr/>
        </p:nvCxnSpPr>
        <p:spPr>
          <a:xfrm>
            <a:off x="6024632" y="2021025"/>
            <a:ext cx="317100" cy="1400700"/>
          </a:xfrm>
          <a:prstGeom prst="bentConnector3">
            <a:avLst>
              <a:gd name="adj1" fmla="val 49988"/>
            </a:avLst>
          </a:prstGeom>
          <a:noFill/>
          <a:ln w="19050" cap="flat" cmpd="sng">
            <a:solidFill>
              <a:srgbClr val="A88EBE"/>
            </a:solidFill>
            <a:prstDash val="solid"/>
            <a:round/>
            <a:headEnd type="none" w="med" len="med"/>
            <a:tailEnd type="none" w="med" len="med"/>
          </a:ln>
        </p:spPr>
      </p:cxnSp>
      <p:cxnSp>
        <p:nvCxnSpPr>
          <p:cNvPr id="65" name="Google Shape;838;ga95a01dc7e_0_26">
            <a:extLst>
              <a:ext uri="{FF2B5EF4-FFF2-40B4-BE49-F238E27FC236}">
                <a16:creationId xmlns:a16="http://schemas.microsoft.com/office/drawing/2014/main" id="{8AF7D088-BDCD-48F5-B097-A13D2EDE9367}"/>
              </a:ext>
            </a:extLst>
          </p:cNvPr>
          <p:cNvCxnSpPr/>
          <p:nvPr/>
        </p:nvCxnSpPr>
        <p:spPr>
          <a:xfrm rot="10800000" flipH="1">
            <a:off x="6024632" y="3421800"/>
            <a:ext cx="317100" cy="1400700"/>
          </a:xfrm>
          <a:prstGeom prst="bentConnector3">
            <a:avLst>
              <a:gd name="adj1" fmla="val 49988"/>
            </a:avLst>
          </a:prstGeom>
          <a:noFill/>
          <a:ln w="19050" cap="flat" cmpd="sng">
            <a:solidFill>
              <a:srgbClr val="A88EBE"/>
            </a:solidFill>
            <a:prstDash val="solid"/>
            <a:round/>
            <a:headEnd type="none" w="med" len="med"/>
            <a:tailEnd type="none" w="med" len="med"/>
          </a:ln>
        </p:spPr>
      </p:cxnSp>
      <p:sp>
        <p:nvSpPr>
          <p:cNvPr id="66" name="직사각형 65">
            <a:extLst>
              <a:ext uri="{FF2B5EF4-FFF2-40B4-BE49-F238E27FC236}">
                <a16:creationId xmlns:a16="http://schemas.microsoft.com/office/drawing/2014/main" id="{E0BA25C2-FA2A-457E-9EAE-7413AABA8F5C}"/>
              </a:ext>
            </a:extLst>
          </p:cNvPr>
          <p:cNvSpPr/>
          <p:nvPr/>
        </p:nvSpPr>
        <p:spPr>
          <a:xfrm>
            <a:off x="6335935" y="3005141"/>
            <a:ext cx="1070248" cy="756071"/>
          </a:xfrm>
          <a:prstGeom prst="rect">
            <a:avLst/>
          </a:prstGeom>
          <a:solidFill>
            <a:srgbClr val="C69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스퀘어라운드 Light" panose="020B0600000101010101" pitchFamily="50" charset="-127"/>
              </a:rPr>
              <a:t>TTS</a:t>
            </a:r>
            <a:endParaRPr lang="ko-KR" altLang="en-US" b="1" dirty="0">
              <a:latin typeface="나눔스퀘어라운드 Light" panose="020B0600000101010101" pitchFamily="50" charset="-127"/>
              <a:ea typeface="나눔스퀘어라운드 Light" panose="020B0600000101010101" pitchFamily="50" charset="-127"/>
            </a:endParaRPr>
          </a:p>
        </p:txBody>
      </p:sp>
      <p:cxnSp>
        <p:nvCxnSpPr>
          <p:cNvPr id="67" name="직선 연결선 66">
            <a:extLst>
              <a:ext uri="{FF2B5EF4-FFF2-40B4-BE49-F238E27FC236}">
                <a16:creationId xmlns:a16="http://schemas.microsoft.com/office/drawing/2014/main" id="{64FF20E1-36B8-402F-9005-1415295C067F}"/>
              </a:ext>
            </a:extLst>
          </p:cNvPr>
          <p:cNvCxnSpPr>
            <a:cxnSpLocks/>
          </p:cNvCxnSpPr>
          <p:nvPr/>
        </p:nvCxnSpPr>
        <p:spPr>
          <a:xfrm>
            <a:off x="7406183" y="3428998"/>
            <a:ext cx="262161" cy="0"/>
          </a:xfrm>
          <a:prstGeom prst="line">
            <a:avLst/>
          </a:prstGeom>
          <a:ln w="19050">
            <a:solidFill>
              <a:srgbClr val="C698BD"/>
            </a:solidFill>
          </a:ln>
        </p:spPr>
        <p:style>
          <a:lnRef idx="1">
            <a:schemeClr val="accent1"/>
          </a:lnRef>
          <a:fillRef idx="0">
            <a:schemeClr val="accent1"/>
          </a:fillRef>
          <a:effectRef idx="0">
            <a:schemeClr val="accent1"/>
          </a:effectRef>
          <a:fontRef idx="minor">
            <a:schemeClr val="tx1"/>
          </a:fontRef>
        </p:style>
      </p:cxnSp>
      <p:pic>
        <p:nvPicPr>
          <p:cNvPr id="69" name="Google Shape;828;ga95a01dc7e_0_26">
            <a:extLst>
              <a:ext uri="{FF2B5EF4-FFF2-40B4-BE49-F238E27FC236}">
                <a16:creationId xmlns:a16="http://schemas.microsoft.com/office/drawing/2014/main" id="{58A18053-E38A-4EF7-A61D-54E0165B1649}"/>
              </a:ext>
            </a:extLst>
          </p:cNvPr>
          <p:cNvPicPr preferRelativeResize="0"/>
          <p:nvPr/>
        </p:nvPicPr>
        <p:blipFill>
          <a:blip r:embed="rId6">
            <a:alphaModFix/>
            <a:duotone>
              <a:schemeClr val="bg2">
                <a:shade val="45000"/>
                <a:satMod val="135000"/>
              </a:schemeClr>
              <a:prstClr val="white"/>
            </a:duotone>
          </a:blip>
          <a:stretch>
            <a:fillRect/>
          </a:stretch>
        </p:blipFill>
        <p:spPr>
          <a:xfrm>
            <a:off x="7541550" y="2819388"/>
            <a:ext cx="1070248" cy="1219200"/>
          </a:xfrm>
          <a:prstGeom prst="rect">
            <a:avLst/>
          </a:prstGeom>
          <a:noFill/>
          <a:ln>
            <a:noFill/>
          </a:ln>
        </p:spPr>
      </p:pic>
      <p:grpSp>
        <p:nvGrpSpPr>
          <p:cNvPr id="6" name="그룹 5">
            <a:extLst>
              <a:ext uri="{FF2B5EF4-FFF2-40B4-BE49-F238E27FC236}">
                <a16:creationId xmlns:a16="http://schemas.microsoft.com/office/drawing/2014/main" id="{EB9CC278-14EF-4FFC-8BE3-287AF1EC1032}"/>
              </a:ext>
            </a:extLst>
          </p:cNvPr>
          <p:cNvGrpSpPr/>
          <p:nvPr/>
        </p:nvGrpSpPr>
        <p:grpSpPr>
          <a:xfrm>
            <a:off x="2244725" y="1645671"/>
            <a:ext cx="1940296" cy="970019"/>
            <a:chOff x="3174455" y="1625827"/>
            <a:chExt cx="1213124" cy="729465"/>
          </a:xfrm>
        </p:grpSpPr>
        <p:sp>
          <p:nvSpPr>
            <p:cNvPr id="26" name="이등변 삼각형 25">
              <a:extLst>
                <a:ext uri="{FF2B5EF4-FFF2-40B4-BE49-F238E27FC236}">
                  <a16:creationId xmlns:a16="http://schemas.microsoft.com/office/drawing/2014/main" id="{A4475309-2ADF-4F74-A43C-0EE45373A6D3}"/>
                </a:ext>
              </a:extLst>
            </p:cNvPr>
            <p:cNvSpPr/>
            <p:nvPr/>
          </p:nvSpPr>
          <p:spPr>
            <a:xfrm rot="16200000">
              <a:off x="4059374" y="2027087"/>
              <a:ext cx="357477" cy="298932"/>
            </a:xfrm>
            <a:custGeom>
              <a:avLst/>
              <a:gdLst>
                <a:gd name="connsiteX0" fmla="*/ 0 w 357477"/>
                <a:gd name="connsiteY0" fmla="*/ 298932 h 298932"/>
                <a:gd name="connsiteX1" fmla="*/ 0 w 357477"/>
                <a:gd name="connsiteY1" fmla="*/ 0 h 298932"/>
                <a:gd name="connsiteX2" fmla="*/ 357477 w 357477"/>
                <a:gd name="connsiteY2" fmla="*/ 298932 h 298932"/>
                <a:gd name="connsiteX3" fmla="*/ 0 w 357477"/>
                <a:gd name="connsiteY3" fmla="*/ 298932 h 298932"/>
                <a:gd name="connsiteX0" fmla="*/ 27709 w 357477"/>
                <a:gd name="connsiteY0" fmla="*/ 261990 h 298932"/>
                <a:gd name="connsiteX1" fmla="*/ 0 w 357477"/>
                <a:gd name="connsiteY1" fmla="*/ 0 h 298932"/>
                <a:gd name="connsiteX2" fmla="*/ 357477 w 357477"/>
                <a:gd name="connsiteY2" fmla="*/ 298932 h 298932"/>
                <a:gd name="connsiteX3" fmla="*/ 27709 w 357477"/>
                <a:gd name="connsiteY3" fmla="*/ 261990 h 298932"/>
                <a:gd name="connsiteX0" fmla="*/ 27709 w 357477"/>
                <a:gd name="connsiteY0" fmla="*/ 298938 h 298938"/>
                <a:gd name="connsiteX1" fmla="*/ 0 w 357477"/>
                <a:gd name="connsiteY1" fmla="*/ 0 h 298938"/>
                <a:gd name="connsiteX2" fmla="*/ 357477 w 357477"/>
                <a:gd name="connsiteY2" fmla="*/ 298932 h 298938"/>
                <a:gd name="connsiteX3" fmla="*/ 27709 w 357477"/>
                <a:gd name="connsiteY3" fmla="*/ 298938 h 298938"/>
                <a:gd name="connsiteX0" fmla="*/ 27709 w 357477"/>
                <a:gd name="connsiteY0" fmla="*/ 298938 h 298938"/>
                <a:gd name="connsiteX1" fmla="*/ 0 w 357477"/>
                <a:gd name="connsiteY1" fmla="*/ 0 h 298938"/>
                <a:gd name="connsiteX2" fmla="*/ 357477 w 357477"/>
                <a:gd name="connsiteY2" fmla="*/ 298932 h 298938"/>
                <a:gd name="connsiteX3" fmla="*/ 27709 w 357477"/>
                <a:gd name="connsiteY3" fmla="*/ 298938 h 298938"/>
                <a:gd name="connsiteX0" fmla="*/ 27709 w 357477"/>
                <a:gd name="connsiteY0" fmla="*/ 289705 h 298932"/>
                <a:gd name="connsiteX1" fmla="*/ 0 w 357477"/>
                <a:gd name="connsiteY1" fmla="*/ 0 h 298932"/>
                <a:gd name="connsiteX2" fmla="*/ 357477 w 357477"/>
                <a:gd name="connsiteY2" fmla="*/ 298932 h 298932"/>
                <a:gd name="connsiteX3" fmla="*/ 27709 w 357477"/>
                <a:gd name="connsiteY3" fmla="*/ 289705 h 298932"/>
              </a:gdLst>
              <a:ahLst/>
              <a:cxnLst>
                <a:cxn ang="0">
                  <a:pos x="connsiteX0" y="connsiteY0"/>
                </a:cxn>
                <a:cxn ang="0">
                  <a:pos x="connsiteX1" y="connsiteY1"/>
                </a:cxn>
                <a:cxn ang="0">
                  <a:pos x="connsiteX2" y="connsiteY2"/>
                </a:cxn>
                <a:cxn ang="0">
                  <a:pos x="connsiteX3" y="connsiteY3"/>
                </a:cxn>
              </a:cxnLst>
              <a:rect l="l" t="t" r="r" b="b"/>
              <a:pathLst>
                <a:path w="357477" h="298932">
                  <a:moveTo>
                    <a:pt x="27709" y="289705"/>
                  </a:moveTo>
                  <a:cubicBezTo>
                    <a:pt x="-18474" y="190062"/>
                    <a:pt x="9236" y="99646"/>
                    <a:pt x="0" y="0"/>
                  </a:cubicBezTo>
                  <a:lnTo>
                    <a:pt x="357477" y="298932"/>
                  </a:lnTo>
                  <a:lnTo>
                    <a:pt x="27709" y="289705"/>
                  </a:lnTo>
                  <a:close/>
                </a:path>
              </a:pathLst>
            </a:custGeom>
            <a:solidFill>
              <a:srgbClr val="A88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사각형: 둥근 모서리 4">
              <a:extLst>
                <a:ext uri="{FF2B5EF4-FFF2-40B4-BE49-F238E27FC236}">
                  <a16:creationId xmlns:a16="http://schemas.microsoft.com/office/drawing/2014/main" id="{A6024FF2-5A33-44BD-B4AD-FCFAB99C478F}"/>
                </a:ext>
              </a:extLst>
            </p:cNvPr>
            <p:cNvSpPr/>
            <p:nvPr/>
          </p:nvSpPr>
          <p:spPr>
            <a:xfrm>
              <a:off x="3174455" y="1625827"/>
              <a:ext cx="1213121" cy="729465"/>
            </a:xfrm>
            <a:prstGeom prst="roundRect">
              <a:avLst/>
            </a:prstGeom>
            <a:noFill/>
            <a:ln>
              <a:solidFill>
                <a:srgbClr val="A88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TextBox 29">
            <a:extLst>
              <a:ext uri="{FF2B5EF4-FFF2-40B4-BE49-F238E27FC236}">
                <a16:creationId xmlns:a16="http://schemas.microsoft.com/office/drawing/2014/main" id="{C3D4FEAA-855D-49E0-86CC-CD03A6BE3927}"/>
              </a:ext>
            </a:extLst>
          </p:cNvPr>
          <p:cNvSpPr txBox="1"/>
          <p:nvPr/>
        </p:nvSpPr>
        <p:spPr>
          <a:xfrm>
            <a:off x="2698835" y="1737478"/>
            <a:ext cx="1390727" cy="830997"/>
          </a:xfrm>
          <a:prstGeom prst="rect">
            <a:avLst/>
          </a:prstGeom>
          <a:noFill/>
        </p:spPr>
        <p:txBody>
          <a:bodyPr wrap="square" rtlCol="0">
            <a:spAutoFit/>
          </a:bodyPr>
          <a:lstStyle/>
          <a:p>
            <a:r>
              <a:rPr lang="en-US" altLang="ko-KR" sz="1600" b="1" dirty="0">
                <a:latin typeface="나눔스퀘어라운드 Light" panose="020B0600000101010101" pitchFamily="50" charset="-127"/>
                <a:ea typeface="나눔바른고딕"/>
              </a:rPr>
              <a:t>Darknet</a:t>
            </a:r>
          </a:p>
          <a:p>
            <a:r>
              <a:rPr lang="en-US" altLang="ko-KR" sz="1600" b="1" dirty="0">
                <a:latin typeface="나눔스퀘어라운드 Light" panose="020B0600000101010101" pitchFamily="50" charset="-127"/>
                <a:ea typeface="나눔바른고딕"/>
              </a:rPr>
              <a:t>YoloV3</a:t>
            </a:r>
          </a:p>
          <a:p>
            <a:r>
              <a:rPr lang="en-US" altLang="ko-KR" sz="1600" b="1" dirty="0">
                <a:latin typeface="나눔스퀘어라운드 Light" panose="020B0600000101010101" pitchFamily="50" charset="-127"/>
                <a:ea typeface="나눔바른고딕"/>
              </a:rPr>
              <a:t>OpenCV</a:t>
            </a:r>
            <a:endParaRPr lang="ko-KR" altLang="en-US" sz="1600" b="1" dirty="0">
              <a:latin typeface="나눔스퀘어라운드 Light" panose="020B0600000101010101" pitchFamily="50" charset="-127"/>
              <a:ea typeface="나눔바른고딕"/>
            </a:endParaRPr>
          </a:p>
        </p:txBody>
      </p:sp>
      <p:cxnSp>
        <p:nvCxnSpPr>
          <p:cNvPr id="32" name="직선 화살표 연결선 31">
            <a:extLst>
              <a:ext uri="{FF2B5EF4-FFF2-40B4-BE49-F238E27FC236}">
                <a16:creationId xmlns:a16="http://schemas.microsoft.com/office/drawing/2014/main" id="{E215C1D5-BCB8-4039-8908-ED06714E847E}"/>
              </a:ext>
            </a:extLst>
          </p:cNvPr>
          <p:cNvCxnSpPr>
            <a:cxnSpLocks/>
          </p:cNvCxnSpPr>
          <p:nvPr/>
        </p:nvCxnSpPr>
        <p:spPr>
          <a:xfrm flipH="1">
            <a:off x="4224635" y="1802696"/>
            <a:ext cx="731517" cy="0"/>
          </a:xfrm>
          <a:prstGeom prst="straightConnector1">
            <a:avLst/>
          </a:prstGeom>
          <a:ln w="19050">
            <a:solidFill>
              <a:srgbClr val="A88EBE"/>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487F9D7F-9C83-44DE-9681-A6449FC1648B}"/>
              </a:ext>
            </a:extLst>
          </p:cNvPr>
          <p:cNvSpPr/>
          <p:nvPr/>
        </p:nvSpPr>
        <p:spPr>
          <a:xfrm>
            <a:off x="3580366" y="3048547"/>
            <a:ext cx="1070248" cy="756071"/>
          </a:xfrm>
          <a:prstGeom prst="rect">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나눔스퀘어라운드 Light" panose="020B0600000101010101" pitchFamily="50" charset="-127"/>
              <a:ea typeface="나눔바른고딕"/>
            </a:endParaRPr>
          </a:p>
        </p:txBody>
      </p:sp>
      <p:sp>
        <p:nvSpPr>
          <p:cNvPr id="46" name="직사각형 45">
            <a:extLst>
              <a:ext uri="{FF2B5EF4-FFF2-40B4-BE49-F238E27FC236}">
                <a16:creationId xmlns:a16="http://schemas.microsoft.com/office/drawing/2014/main" id="{08DEBC1E-9685-47DC-9662-D748FE46B1A3}"/>
              </a:ext>
            </a:extLst>
          </p:cNvPr>
          <p:cNvSpPr/>
          <p:nvPr/>
        </p:nvSpPr>
        <p:spPr>
          <a:xfrm>
            <a:off x="2124889" y="3050952"/>
            <a:ext cx="1070248" cy="756071"/>
          </a:xfrm>
          <a:prstGeom prst="rect">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나눔스퀘어라운드 Light" panose="020B0600000101010101" pitchFamily="50" charset="-127"/>
              <a:ea typeface="나눔바른고딕"/>
            </a:endParaRPr>
          </a:p>
        </p:txBody>
      </p:sp>
      <p:sp>
        <p:nvSpPr>
          <p:cNvPr id="47" name="직사각형 46">
            <a:extLst>
              <a:ext uri="{FF2B5EF4-FFF2-40B4-BE49-F238E27FC236}">
                <a16:creationId xmlns:a16="http://schemas.microsoft.com/office/drawing/2014/main" id="{FA3E019E-F54F-498B-9884-1B7F94741AD0}"/>
              </a:ext>
            </a:extLst>
          </p:cNvPr>
          <p:cNvSpPr/>
          <p:nvPr/>
        </p:nvSpPr>
        <p:spPr>
          <a:xfrm>
            <a:off x="4938946" y="4282606"/>
            <a:ext cx="1070248" cy="756071"/>
          </a:xfrm>
          <a:prstGeom prst="rect">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나눔스퀘어라운드 Light" panose="020B0600000101010101" pitchFamily="50" charset="-127"/>
              <a:ea typeface="나눔바른고딕"/>
            </a:endParaRPr>
          </a:p>
        </p:txBody>
      </p:sp>
      <p:sp>
        <p:nvSpPr>
          <p:cNvPr id="49" name="직사각형 48">
            <a:extLst>
              <a:ext uri="{FF2B5EF4-FFF2-40B4-BE49-F238E27FC236}">
                <a16:creationId xmlns:a16="http://schemas.microsoft.com/office/drawing/2014/main" id="{82B0C1E8-A580-48B2-929A-ABC68C693127}"/>
              </a:ext>
            </a:extLst>
          </p:cNvPr>
          <p:cNvSpPr/>
          <p:nvPr/>
        </p:nvSpPr>
        <p:spPr>
          <a:xfrm>
            <a:off x="6335935" y="3003112"/>
            <a:ext cx="1070248" cy="756071"/>
          </a:xfrm>
          <a:prstGeom prst="rect">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나눔스퀘어라운드 Light" panose="020B0600000101010101" pitchFamily="50" charset="-127"/>
              <a:ea typeface="나눔바른고딕"/>
            </a:endParaRPr>
          </a:p>
        </p:txBody>
      </p:sp>
    </p:spTree>
    <p:extLst>
      <p:ext uri="{BB962C8B-B14F-4D97-AF65-F5344CB8AC3E}">
        <p14:creationId xmlns:p14="http://schemas.microsoft.com/office/powerpoint/2010/main" val="3296576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제목 없음-2.jpg"/>
          <p:cNvPicPr>
            <a:picLocks noChangeAspect="1"/>
          </p:cNvPicPr>
          <p:nvPr/>
        </p:nvPicPr>
        <p:blipFill>
          <a:blip r:embed="rId3" cstate="print"/>
          <a:stretch>
            <a:fillRect/>
          </a:stretch>
        </p:blipFill>
        <p:spPr>
          <a:xfrm>
            <a:off x="1950" y="0"/>
            <a:ext cx="9140099" cy="6858000"/>
          </a:xfrm>
          <a:prstGeom prst="rect">
            <a:avLst/>
          </a:prstGeom>
        </p:spPr>
      </p:pic>
      <p:sp>
        <p:nvSpPr>
          <p:cNvPr id="16" name="직사각형 15"/>
          <p:cNvSpPr/>
          <p:nvPr/>
        </p:nvSpPr>
        <p:spPr>
          <a:xfrm>
            <a:off x="467544" y="1412776"/>
            <a:ext cx="8208912" cy="4824536"/>
          </a:xfrm>
          <a:prstGeom prst="rect">
            <a:avLst/>
          </a:prstGeom>
          <a:solidFill>
            <a:schemeClr val="bg1">
              <a:alpha val="30000"/>
            </a:schemeClr>
          </a:solidFill>
          <a:ln w="19050">
            <a:noFill/>
          </a:ln>
          <a:effectLst>
            <a:outerShdw blurRad="508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482982" y="1526515"/>
            <a:ext cx="8208912" cy="4824536"/>
          </a:xfrm>
          <a:prstGeom prst="rect">
            <a:avLst/>
          </a:prstGeom>
          <a:solidFill>
            <a:schemeClr val="bg1">
              <a:alpha val="30000"/>
            </a:schemeClr>
          </a:solidFill>
          <a:ln w="19050">
            <a:noFill/>
          </a:ln>
          <a:effectLst>
            <a:outerShdw blurRad="50800" dist="38100" dir="2700000" algn="tl" rotWithShape="0">
              <a:prstClr val="black">
                <a:alpha val="23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TextBox 11"/>
          <p:cNvSpPr txBox="1"/>
          <p:nvPr/>
        </p:nvSpPr>
        <p:spPr>
          <a:xfrm>
            <a:off x="3358979" y="0"/>
            <a:ext cx="2478716" cy="1231106"/>
          </a:xfrm>
          <a:prstGeom prst="rect">
            <a:avLst/>
          </a:prstGeom>
          <a:noFill/>
          <a:scene3d>
            <a:camera prst="obliqueTopLeft"/>
            <a:lightRig rig="threePt" dir="t"/>
          </a:scene3d>
        </p:spPr>
        <p:txBody>
          <a:bodyPr wrap="square" rtlCol="0">
            <a:spAutoFit/>
          </a:bodyPr>
          <a:lstStyle/>
          <a:p>
            <a:pPr algn="ctr"/>
            <a:r>
              <a:rPr lang="en-US" altLang="ko-KR" sz="4000" b="1" dirty="0">
                <a:solidFill>
                  <a:srgbClr val="947CB0"/>
                </a:solidFill>
                <a:latin typeface="나눔스퀘어라운드 ExtraBold" panose="020B0600000101010101" pitchFamily="50" charset="-127"/>
                <a:ea typeface="나눔스퀘어라운드 ExtraBold" panose="020B0600000101010101" pitchFamily="50" charset="-127"/>
              </a:rPr>
              <a:t>04.</a:t>
            </a:r>
          </a:p>
          <a:p>
            <a:pPr algn="ctr"/>
            <a:r>
              <a:rPr lang="ko-KR" altLang="en-US" sz="2000" b="1" dirty="0">
                <a:solidFill>
                  <a:srgbClr val="947CB0"/>
                </a:solidFill>
                <a:latin typeface="나눔스퀘어라운드 ExtraBold" panose="020B0600000101010101" pitchFamily="50" charset="-127"/>
                <a:ea typeface="나눔스퀘어라운드 ExtraBold" panose="020B0600000101010101" pitchFamily="50" charset="-127"/>
              </a:rPr>
              <a:t>프로젝트 수행 결과</a:t>
            </a:r>
          </a:p>
          <a:p>
            <a:pPr algn="ctr"/>
            <a:r>
              <a:rPr lang="ko-KR" altLang="en-US" b="1" dirty="0">
                <a:solidFill>
                  <a:srgbClr val="947CB0"/>
                </a:solidFill>
                <a:latin typeface="나눔스퀘어라운드 ExtraBold" panose="020B0600000101010101" pitchFamily="50" charset="-127"/>
                <a:ea typeface="나눔스퀘어라운드 ExtraBold" panose="020B0600000101010101" pitchFamily="50" charset="-127"/>
              </a:rPr>
              <a:t>모듈화</a:t>
            </a:r>
            <a:endParaRPr lang="en-US" altLang="ko-KR" b="1" dirty="0">
              <a:solidFill>
                <a:srgbClr val="947CB0"/>
              </a:solidFill>
              <a:latin typeface="나눔스퀘어라운드 ExtraBold" panose="020B0600000101010101" pitchFamily="50" charset="-127"/>
              <a:ea typeface="나눔스퀘어라운드 ExtraBold" panose="020B0600000101010101" pitchFamily="50" charset="-127"/>
            </a:endParaRPr>
          </a:p>
        </p:txBody>
      </p:sp>
      <p:sp>
        <p:nvSpPr>
          <p:cNvPr id="37" name="TextBox 36"/>
          <p:cNvSpPr txBox="1"/>
          <p:nvPr/>
        </p:nvSpPr>
        <p:spPr>
          <a:xfrm>
            <a:off x="3358979" y="48418"/>
            <a:ext cx="2478716" cy="1231106"/>
          </a:xfrm>
          <a:prstGeom prst="rect">
            <a:avLst/>
          </a:prstGeom>
          <a:noFill/>
          <a:scene3d>
            <a:camera prst="obliqueTopLeft"/>
            <a:lightRig rig="threePt" dir="t"/>
          </a:scene3d>
        </p:spPr>
        <p:txBody>
          <a:bodyPr wrap="square" rtlCol="0">
            <a:spAutoFit/>
          </a:bodyPr>
          <a:lstStyle/>
          <a:p>
            <a:pPr algn="ctr"/>
            <a:r>
              <a:rPr lang="en-US" altLang="ko-KR" sz="4000" b="1" dirty="0">
                <a:solidFill>
                  <a:schemeClr val="bg1"/>
                </a:solidFill>
                <a:latin typeface="나눔스퀘어라운드 ExtraBold" panose="020B0600000101010101" pitchFamily="50" charset="-127"/>
                <a:ea typeface="나눔스퀘어라운드 ExtraBold" panose="020B0600000101010101" pitchFamily="50" charset="-127"/>
              </a:rPr>
              <a:t>04.</a:t>
            </a:r>
          </a:p>
          <a:p>
            <a:pPr algn="ctr"/>
            <a:r>
              <a:rPr lang="ko-KR" altLang="en-US" sz="2000" b="1" dirty="0">
                <a:solidFill>
                  <a:schemeClr val="bg1"/>
                </a:solidFill>
                <a:latin typeface="나눔스퀘어라운드 ExtraBold" panose="020B0600000101010101" pitchFamily="50" charset="-127"/>
                <a:ea typeface="나눔스퀘어라운드 ExtraBold" panose="020B0600000101010101" pitchFamily="50" charset="-127"/>
              </a:rPr>
              <a:t>프로젝트 수행 결과</a:t>
            </a:r>
            <a:endParaRPr lang="en-US" altLang="ko-KR" sz="2000" b="1" dirty="0">
              <a:solidFill>
                <a:schemeClr val="bg1"/>
              </a:solidFill>
              <a:latin typeface="나눔스퀘어라운드 ExtraBold" panose="020B0600000101010101" pitchFamily="50" charset="-127"/>
              <a:ea typeface="나눔스퀘어라운드 ExtraBold" panose="020B0600000101010101" pitchFamily="50" charset="-127"/>
            </a:endParaRPr>
          </a:p>
          <a:p>
            <a:pPr algn="ctr"/>
            <a:r>
              <a:rPr lang="ko-KR" altLang="en-US" b="1" dirty="0">
                <a:solidFill>
                  <a:schemeClr val="bg1"/>
                </a:solidFill>
                <a:latin typeface="나눔스퀘어라운드 ExtraBold" panose="020B0600000101010101" pitchFamily="50" charset="-127"/>
                <a:ea typeface="나눔스퀘어라운드 ExtraBold" panose="020B0600000101010101" pitchFamily="50" charset="-127"/>
              </a:rPr>
              <a:t>모듈화</a:t>
            </a:r>
          </a:p>
        </p:txBody>
      </p:sp>
      <p:sp>
        <p:nvSpPr>
          <p:cNvPr id="41" name="직사각형 40"/>
          <p:cNvSpPr/>
          <p:nvPr/>
        </p:nvSpPr>
        <p:spPr>
          <a:xfrm>
            <a:off x="5810312" y="2122829"/>
            <a:ext cx="2358008" cy="246221"/>
          </a:xfrm>
          <a:prstGeom prst="rect">
            <a:avLst/>
          </a:prstGeom>
          <a:scene3d>
            <a:camera prst="obliqueTopLeft"/>
            <a:lightRig rig="threePt" dir="t"/>
          </a:scene3d>
        </p:spPr>
        <p:txBody>
          <a:bodyPr wrap="square">
            <a:spAutoFit/>
          </a:bodyPr>
          <a:lstStyle/>
          <a:p>
            <a:endParaRPr lang="ko-KR" altLang="en-US" sz="1000" dirty="0">
              <a:latin typeface="나눔바른고딕 Light" pitchFamily="50" charset="-127"/>
              <a:ea typeface="나눔바른고딕 Light" pitchFamily="50" charset="-127"/>
            </a:endParaRPr>
          </a:p>
        </p:txBody>
      </p:sp>
      <p:pic>
        <p:nvPicPr>
          <p:cNvPr id="3074" name="Picture 2">
            <a:extLst>
              <a:ext uri="{FF2B5EF4-FFF2-40B4-BE49-F238E27FC236}">
                <a16:creationId xmlns:a16="http://schemas.microsoft.com/office/drawing/2014/main" id="{B5D8F74E-05F8-4D68-A553-FF2C5024E55E}"/>
              </a:ext>
            </a:extLst>
          </p:cNvPr>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2346" y="2822035"/>
            <a:ext cx="1070248" cy="1172359"/>
          </a:xfrm>
          <a:prstGeom prst="rect">
            <a:avLst/>
          </a:prstGeom>
          <a:extLst>
            <a:ext uri="{909E8E84-426E-40DD-AFC4-6F175D3DCCD1}">
              <a14:hiddenFill xmlns:a14="http://schemas.microsoft.com/office/drawing/2010/main">
                <a:solidFill>
                  <a:srgbClr val="FFFFFF"/>
                </a:solidFill>
              </a14:hiddenFill>
            </a:ext>
          </a:extLst>
        </p:spPr>
      </p:pic>
      <p:cxnSp>
        <p:nvCxnSpPr>
          <p:cNvPr id="3" name="직선 연결선 2">
            <a:extLst>
              <a:ext uri="{FF2B5EF4-FFF2-40B4-BE49-F238E27FC236}">
                <a16:creationId xmlns:a16="http://schemas.microsoft.com/office/drawing/2014/main" id="{0FEE246C-6876-4A5A-B068-66129576DD0F}"/>
              </a:ext>
            </a:extLst>
          </p:cNvPr>
          <p:cNvCxnSpPr/>
          <p:nvPr/>
        </p:nvCxnSpPr>
        <p:spPr>
          <a:xfrm>
            <a:off x="1681808" y="3429000"/>
            <a:ext cx="441920" cy="0"/>
          </a:xfrm>
          <a:prstGeom prst="line">
            <a:avLst/>
          </a:prstGeom>
          <a:ln w="19050">
            <a:solidFill>
              <a:srgbClr val="7175B5"/>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87AA35D6-3E2B-403E-A77F-4820BA685D74}"/>
              </a:ext>
            </a:extLst>
          </p:cNvPr>
          <p:cNvSpPr/>
          <p:nvPr/>
        </p:nvSpPr>
        <p:spPr>
          <a:xfrm>
            <a:off x="2123728" y="3050964"/>
            <a:ext cx="1070248" cy="756071"/>
          </a:xfrm>
          <a:prstGeom prst="rect">
            <a:avLst/>
          </a:prstGeom>
          <a:solidFill>
            <a:srgbClr val="717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스퀘어라운드 Light" panose="020B0600000101010101" pitchFamily="50" charset="-127"/>
              </a:rPr>
              <a:t>STT</a:t>
            </a:r>
            <a:endParaRPr lang="ko-KR" altLang="en-US" b="1" dirty="0">
              <a:latin typeface="나눔스퀘어라운드 Light" panose="020B0600000101010101" pitchFamily="50" charset="-127"/>
              <a:ea typeface="나눔스퀘어라운드 Light" panose="020B0600000101010101" pitchFamily="50" charset="-127"/>
            </a:endParaRPr>
          </a:p>
        </p:txBody>
      </p:sp>
      <p:cxnSp>
        <p:nvCxnSpPr>
          <p:cNvPr id="22" name="직선 연결선 21">
            <a:extLst>
              <a:ext uri="{FF2B5EF4-FFF2-40B4-BE49-F238E27FC236}">
                <a16:creationId xmlns:a16="http://schemas.microsoft.com/office/drawing/2014/main" id="{74ADBF07-DA61-45D9-A0F4-4BAFB4F7AD4D}"/>
              </a:ext>
            </a:extLst>
          </p:cNvPr>
          <p:cNvCxnSpPr/>
          <p:nvPr/>
        </p:nvCxnSpPr>
        <p:spPr>
          <a:xfrm>
            <a:off x="3193976" y="3428999"/>
            <a:ext cx="441920" cy="0"/>
          </a:xfrm>
          <a:prstGeom prst="line">
            <a:avLst/>
          </a:prstGeom>
          <a:ln w="19050">
            <a:solidFill>
              <a:srgbClr val="7175B5"/>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E987A0DA-1FB6-45E4-BB2F-C6D8C494E0C8}"/>
              </a:ext>
            </a:extLst>
          </p:cNvPr>
          <p:cNvSpPr/>
          <p:nvPr/>
        </p:nvSpPr>
        <p:spPr>
          <a:xfrm>
            <a:off x="3581804" y="3050963"/>
            <a:ext cx="1070248" cy="756071"/>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스퀘어라운드 Light" panose="020B0600000101010101" pitchFamily="50" charset="-127"/>
              </a:rPr>
              <a:t>Control</a:t>
            </a:r>
            <a:endParaRPr lang="ko-KR" altLang="en-US" b="1" dirty="0">
              <a:latin typeface="나눔스퀘어라운드 Light" panose="020B0600000101010101" pitchFamily="50" charset="-127"/>
              <a:ea typeface="나눔스퀘어라운드 Light" panose="020B0600000101010101" pitchFamily="50" charset="-127"/>
            </a:endParaRPr>
          </a:p>
        </p:txBody>
      </p:sp>
      <p:sp>
        <p:nvSpPr>
          <p:cNvPr id="54" name="직사각형 53">
            <a:extLst>
              <a:ext uri="{FF2B5EF4-FFF2-40B4-BE49-F238E27FC236}">
                <a16:creationId xmlns:a16="http://schemas.microsoft.com/office/drawing/2014/main" id="{B310B101-3520-430E-B92F-02DED83A0145}"/>
              </a:ext>
            </a:extLst>
          </p:cNvPr>
          <p:cNvSpPr/>
          <p:nvPr/>
        </p:nvSpPr>
        <p:spPr>
          <a:xfrm>
            <a:off x="4938946" y="4284627"/>
            <a:ext cx="1070248" cy="756071"/>
          </a:xfrm>
          <a:prstGeom prst="rect">
            <a:avLst/>
          </a:prstGeom>
          <a:solidFill>
            <a:srgbClr val="A88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바른고딕"/>
              </a:rPr>
              <a:t>Text</a:t>
            </a:r>
            <a:endParaRPr lang="ko-KR" altLang="en-US" b="1" dirty="0">
              <a:latin typeface="나눔스퀘어라운드 Light" panose="020B0600000101010101" pitchFamily="50" charset="-127"/>
              <a:ea typeface="나눔바른고딕"/>
            </a:endParaRPr>
          </a:p>
        </p:txBody>
      </p:sp>
      <p:sp>
        <p:nvSpPr>
          <p:cNvPr id="55" name="직사각형 54">
            <a:extLst>
              <a:ext uri="{FF2B5EF4-FFF2-40B4-BE49-F238E27FC236}">
                <a16:creationId xmlns:a16="http://schemas.microsoft.com/office/drawing/2014/main" id="{3328B52F-E36E-47EF-9424-7B5C716B3955}"/>
              </a:ext>
            </a:extLst>
          </p:cNvPr>
          <p:cNvSpPr/>
          <p:nvPr/>
        </p:nvSpPr>
        <p:spPr>
          <a:xfrm>
            <a:off x="4938946" y="1643402"/>
            <a:ext cx="1070248" cy="756071"/>
          </a:xfrm>
          <a:prstGeom prst="rect">
            <a:avLst/>
          </a:prstGeom>
          <a:solidFill>
            <a:srgbClr val="A88EB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스퀘어라운드 Light" panose="020B0600000101010101" pitchFamily="50" charset="-127"/>
              </a:rPr>
              <a:t>Object</a:t>
            </a:r>
            <a:endParaRPr lang="ko-KR" altLang="en-US" b="1" dirty="0">
              <a:latin typeface="나눔스퀘어라운드 Light" panose="020B0600000101010101" pitchFamily="50" charset="-127"/>
              <a:ea typeface="나눔스퀘어라운드 Light" panose="020B0600000101010101" pitchFamily="50" charset="-127"/>
            </a:endParaRPr>
          </a:p>
        </p:txBody>
      </p:sp>
      <p:cxnSp>
        <p:nvCxnSpPr>
          <p:cNvPr id="62" name="Google Shape;835;ga95a01dc7e_0_26">
            <a:extLst>
              <a:ext uri="{FF2B5EF4-FFF2-40B4-BE49-F238E27FC236}">
                <a16:creationId xmlns:a16="http://schemas.microsoft.com/office/drawing/2014/main" id="{EDBC4A55-0EA2-47AB-9743-4D1E9F4DB00D}"/>
              </a:ext>
            </a:extLst>
          </p:cNvPr>
          <p:cNvCxnSpPr/>
          <p:nvPr/>
        </p:nvCxnSpPr>
        <p:spPr>
          <a:xfrm rot="10800000" flipH="1">
            <a:off x="4650614" y="2028325"/>
            <a:ext cx="290100" cy="1400700"/>
          </a:xfrm>
          <a:prstGeom prst="bentConnector3">
            <a:avLst>
              <a:gd name="adj1" fmla="val 50011"/>
            </a:avLst>
          </a:prstGeom>
          <a:noFill/>
          <a:ln w="19050" cap="flat" cmpd="sng">
            <a:solidFill>
              <a:srgbClr val="4F81BD"/>
            </a:solidFill>
            <a:prstDash val="solid"/>
            <a:round/>
            <a:headEnd type="none" w="med" len="med"/>
            <a:tailEnd type="none" w="med" len="med"/>
          </a:ln>
        </p:spPr>
      </p:cxnSp>
      <p:cxnSp>
        <p:nvCxnSpPr>
          <p:cNvPr id="63" name="Google Shape;836;ga95a01dc7e_0_26">
            <a:extLst>
              <a:ext uri="{FF2B5EF4-FFF2-40B4-BE49-F238E27FC236}">
                <a16:creationId xmlns:a16="http://schemas.microsoft.com/office/drawing/2014/main" id="{A7B91CA1-F7DB-4405-AC6F-C3D111DBE6A3}"/>
              </a:ext>
            </a:extLst>
          </p:cNvPr>
          <p:cNvCxnSpPr/>
          <p:nvPr/>
        </p:nvCxnSpPr>
        <p:spPr>
          <a:xfrm>
            <a:off x="4650614" y="3429025"/>
            <a:ext cx="290100" cy="1400700"/>
          </a:xfrm>
          <a:prstGeom prst="bentConnector3">
            <a:avLst>
              <a:gd name="adj1" fmla="val 50011"/>
            </a:avLst>
          </a:prstGeom>
          <a:noFill/>
          <a:ln w="19050" cap="flat" cmpd="sng">
            <a:solidFill>
              <a:srgbClr val="4F81BD"/>
            </a:solidFill>
            <a:prstDash val="solid"/>
            <a:round/>
            <a:headEnd type="none" w="med" len="med"/>
            <a:tailEnd type="none" w="med" len="med"/>
          </a:ln>
        </p:spPr>
      </p:cxnSp>
      <p:cxnSp>
        <p:nvCxnSpPr>
          <p:cNvPr id="64" name="Google Shape;837;ga95a01dc7e_0_26">
            <a:extLst>
              <a:ext uri="{FF2B5EF4-FFF2-40B4-BE49-F238E27FC236}">
                <a16:creationId xmlns:a16="http://schemas.microsoft.com/office/drawing/2014/main" id="{D52D080D-0D67-4AF4-93AA-086E716B93D6}"/>
              </a:ext>
            </a:extLst>
          </p:cNvPr>
          <p:cNvCxnSpPr/>
          <p:nvPr/>
        </p:nvCxnSpPr>
        <p:spPr>
          <a:xfrm>
            <a:off x="6024632" y="2021025"/>
            <a:ext cx="317100" cy="1400700"/>
          </a:xfrm>
          <a:prstGeom prst="bentConnector3">
            <a:avLst>
              <a:gd name="adj1" fmla="val 49988"/>
            </a:avLst>
          </a:prstGeom>
          <a:noFill/>
          <a:ln w="19050" cap="flat" cmpd="sng">
            <a:solidFill>
              <a:srgbClr val="A88EBE"/>
            </a:solidFill>
            <a:prstDash val="solid"/>
            <a:round/>
            <a:headEnd type="none" w="med" len="med"/>
            <a:tailEnd type="none" w="med" len="med"/>
          </a:ln>
        </p:spPr>
      </p:cxnSp>
      <p:cxnSp>
        <p:nvCxnSpPr>
          <p:cNvPr id="65" name="Google Shape;838;ga95a01dc7e_0_26">
            <a:extLst>
              <a:ext uri="{FF2B5EF4-FFF2-40B4-BE49-F238E27FC236}">
                <a16:creationId xmlns:a16="http://schemas.microsoft.com/office/drawing/2014/main" id="{8AF7D088-BDCD-48F5-B097-A13D2EDE9367}"/>
              </a:ext>
            </a:extLst>
          </p:cNvPr>
          <p:cNvCxnSpPr/>
          <p:nvPr/>
        </p:nvCxnSpPr>
        <p:spPr>
          <a:xfrm rot="10800000" flipH="1">
            <a:off x="6024632" y="3421800"/>
            <a:ext cx="317100" cy="1400700"/>
          </a:xfrm>
          <a:prstGeom prst="bentConnector3">
            <a:avLst>
              <a:gd name="adj1" fmla="val 49988"/>
            </a:avLst>
          </a:prstGeom>
          <a:noFill/>
          <a:ln w="19050" cap="flat" cmpd="sng">
            <a:solidFill>
              <a:srgbClr val="A88EBE"/>
            </a:solidFill>
            <a:prstDash val="solid"/>
            <a:round/>
            <a:headEnd type="none" w="med" len="med"/>
            <a:tailEnd type="none" w="med" len="med"/>
          </a:ln>
        </p:spPr>
      </p:cxnSp>
      <p:sp>
        <p:nvSpPr>
          <p:cNvPr id="66" name="직사각형 65">
            <a:extLst>
              <a:ext uri="{FF2B5EF4-FFF2-40B4-BE49-F238E27FC236}">
                <a16:creationId xmlns:a16="http://schemas.microsoft.com/office/drawing/2014/main" id="{E0BA25C2-FA2A-457E-9EAE-7413AABA8F5C}"/>
              </a:ext>
            </a:extLst>
          </p:cNvPr>
          <p:cNvSpPr/>
          <p:nvPr/>
        </p:nvSpPr>
        <p:spPr>
          <a:xfrm>
            <a:off x="6335935" y="3005141"/>
            <a:ext cx="1070248" cy="756071"/>
          </a:xfrm>
          <a:prstGeom prst="rect">
            <a:avLst/>
          </a:prstGeom>
          <a:solidFill>
            <a:srgbClr val="C69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스퀘어라운드 Light" panose="020B0600000101010101" pitchFamily="50" charset="-127"/>
              </a:rPr>
              <a:t>TTS</a:t>
            </a:r>
            <a:endParaRPr lang="ko-KR" altLang="en-US" b="1" dirty="0">
              <a:latin typeface="나눔스퀘어라운드 Light" panose="020B0600000101010101" pitchFamily="50" charset="-127"/>
              <a:ea typeface="나눔스퀘어라운드 Light" panose="020B0600000101010101" pitchFamily="50" charset="-127"/>
            </a:endParaRPr>
          </a:p>
        </p:txBody>
      </p:sp>
      <p:cxnSp>
        <p:nvCxnSpPr>
          <p:cNvPr id="67" name="직선 연결선 66">
            <a:extLst>
              <a:ext uri="{FF2B5EF4-FFF2-40B4-BE49-F238E27FC236}">
                <a16:creationId xmlns:a16="http://schemas.microsoft.com/office/drawing/2014/main" id="{64FF20E1-36B8-402F-9005-1415295C067F}"/>
              </a:ext>
            </a:extLst>
          </p:cNvPr>
          <p:cNvCxnSpPr>
            <a:cxnSpLocks/>
          </p:cNvCxnSpPr>
          <p:nvPr/>
        </p:nvCxnSpPr>
        <p:spPr>
          <a:xfrm>
            <a:off x="7406183" y="3428998"/>
            <a:ext cx="262161" cy="0"/>
          </a:xfrm>
          <a:prstGeom prst="line">
            <a:avLst/>
          </a:prstGeom>
          <a:ln w="19050">
            <a:solidFill>
              <a:srgbClr val="C698BD"/>
            </a:solidFill>
          </a:ln>
        </p:spPr>
        <p:style>
          <a:lnRef idx="1">
            <a:schemeClr val="accent1"/>
          </a:lnRef>
          <a:fillRef idx="0">
            <a:schemeClr val="accent1"/>
          </a:fillRef>
          <a:effectRef idx="0">
            <a:schemeClr val="accent1"/>
          </a:effectRef>
          <a:fontRef idx="minor">
            <a:schemeClr val="tx1"/>
          </a:fontRef>
        </p:style>
      </p:cxnSp>
      <p:pic>
        <p:nvPicPr>
          <p:cNvPr id="69" name="Google Shape;828;ga95a01dc7e_0_26">
            <a:extLst>
              <a:ext uri="{FF2B5EF4-FFF2-40B4-BE49-F238E27FC236}">
                <a16:creationId xmlns:a16="http://schemas.microsoft.com/office/drawing/2014/main" id="{58A18053-E38A-4EF7-A61D-54E0165B1649}"/>
              </a:ext>
            </a:extLst>
          </p:cNvPr>
          <p:cNvPicPr preferRelativeResize="0"/>
          <p:nvPr/>
        </p:nvPicPr>
        <p:blipFill>
          <a:blip r:embed="rId6">
            <a:alphaModFix/>
            <a:duotone>
              <a:schemeClr val="bg2">
                <a:shade val="45000"/>
                <a:satMod val="135000"/>
              </a:schemeClr>
              <a:prstClr val="white"/>
            </a:duotone>
          </a:blip>
          <a:stretch>
            <a:fillRect/>
          </a:stretch>
        </p:blipFill>
        <p:spPr>
          <a:xfrm>
            <a:off x="7541550" y="2819388"/>
            <a:ext cx="1070248" cy="1219200"/>
          </a:xfrm>
          <a:prstGeom prst="rect">
            <a:avLst/>
          </a:prstGeom>
          <a:noFill/>
          <a:ln>
            <a:noFill/>
          </a:ln>
        </p:spPr>
      </p:pic>
      <p:grpSp>
        <p:nvGrpSpPr>
          <p:cNvPr id="6" name="그룹 5">
            <a:extLst>
              <a:ext uri="{FF2B5EF4-FFF2-40B4-BE49-F238E27FC236}">
                <a16:creationId xmlns:a16="http://schemas.microsoft.com/office/drawing/2014/main" id="{EB9CC278-14EF-4FFC-8BE3-287AF1EC1032}"/>
              </a:ext>
            </a:extLst>
          </p:cNvPr>
          <p:cNvGrpSpPr/>
          <p:nvPr/>
        </p:nvGrpSpPr>
        <p:grpSpPr>
          <a:xfrm>
            <a:off x="6564508" y="4480456"/>
            <a:ext cx="1940296" cy="970019"/>
            <a:chOff x="3174455" y="1625827"/>
            <a:chExt cx="1213124" cy="729465"/>
          </a:xfrm>
        </p:grpSpPr>
        <p:sp>
          <p:nvSpPr>
            <p:cNvPr id="26" name="이등변 삼각형 25">
              <a:extLst>
                <a:ext uri="{FF2B5EF4-FFF2-40B4-BE49-F238E27FC236}">
                  <a16:creationId xmlns:a16="http://schemas.microsoft.com/office/drawing/2014/main" id="{A4475309-2ADF-4F74-A43C-0EE45373A6D3}"/>
                </a:ext>
              </a:extLst>
            </p:cNvPr>
            <p:cNvSpPr/>
            <p:nvPr/>
          </p:nvSpPr>
          <p:spPr>
            <a:xfrm rot="16200000">
              <a:off x="4059374" y="2027087"/>
              <a:ext cx="357477" cy="298932"/>
            </a:xfrm>
            <a:custGeom>
              <a:avLst/>
              <a:gdLst>
                <a:gd name="connsiteX0" fmla="*/ 0 w 357477"/>
                <a:gd name="connsiteY0" fmla="*/ 298932 h 298932"/>
                <a:gd name="connsiteX1" fmla="*/ 0 w 357477"/>
                <a:gd name="connsiteY1" fmla="*/ 0 h 298932"/>
                <a:gd name="connsiteX2" fmla="*/ 357477 w 357477"/>
                <a:gd name="connsiteY2" fmla="*/ 298932 h 298932"/>
                <a:gd name="connsiteX3" fmla="*/ 0 w 357477"/>
                <a:gd name="connsiteY3" fmla="*/ 298932 h 298932"/>
                <a:gd name="connsiteX0" fmla="*/ 27709 w 357477"/>
                <a:gd name="connsiteY0" fmla="*/ 261990 h 298932"/>
                <a:gd name="connsiteX1" fmla="*/ 0 w 357477"/>
                <a:gd name="connsiteY1" fmla="*/ 0 h 298932"/>
                <a:gd name="connsiteX2" fmla="*/ 357477 w 357477"/>
                <a:gd name="connsiteY2" fmla="*/ 298932 h 298932"/>
                <a:gd name="connsiteX3" fmla="*/ 27709 w 357477"/>
                <a:gd name="connsiteY3" fmla="*/ 261990 h 298932"/>
                <a:gd name="connsiteX0" fmla="*/ 27709 w 357477"/>
                <a:gd name="connsiteY0" fmla="*/ 298938 h 298938"/>
                <a:gd name="connsiteX1" fmla="*/ 0 w 357477"/>
                <a:gd name="connsiteY1" fmla="*/ 0 h 298938"/>
                <a:gd name="connsiteX2" fmla="*/ 357477 w 357477"/>
                <a:gd name="connsiteY2" fmla="*/ 298932 h 298938"/>
                <a:gd name="connsiteX3" fmla="*/ 27709 w 357477"/>
                <a:gd name="connsiteY3" fmla="*/ 298938 h 298938"/>
                <a:gd name="connsiteX0" fmla="*/ 27709 w 357477"/>
                <a:gd name="connsiteY0" fmla="*/ 298938 h 298938"/>
                <a:gd name="connsiteX1" fmla="*/ 0 w 357477"/>
                <a:gd name="connsiteY1" fmla="*/ 0 h 298938"/>
                <a:gd name="connsiteX2" fmla="*/ 357477 w 357477"/>
                <a:gd name="connsiteY2" fmla="*/ 298932 h 298938"/>
                <a:gd name="connsiteX3" fmla="*/ 27709 w 357477"/>
                <a:gd name="connsiteY3" fmla="*/ 298938 h 298938"/>
                <a:gd name="connsiteX0" fmla="*/ 27709 w 357477"/>
                <a:gd name="connsiteY0" fmla="*/ 289705 h 298932"/>
                <a:gd name="connsiteX1" fmla="*/ 0 w 357477"/>
                <a:gd name="connsiteY1" fmla="*/ 0 h 298932"/>
                <a:gd name="connsiteX2" fmla="*/ 357477 w 357477"/>
                <a:gd name="connsiteY2" fmla="*/ 298932 h 298932"/>
                <a:gd name="connsiteX3" fmla="*/ 27709 w 357477"/>
                <a:gd name="connsiteY3" fmla="*/ 289705 h 298932"/>
              </a:gdLst>
              <a:ahLst/>
              <a:cxnLst>
                <a:cxn ang="0">
                  <a:pos x="connsiteX0" y="connsiteY0"/>
                </a:cxn>
                <a:cxn ang="0">
                  <a:pos x="connsiteX1" y="connsiteY1"/>
                </a:cxn>
                <a:cxn ang="0">
                  <a:pos x="connsiteX2" y="connsiteY2"/>
                </a:cxn>
                <a:cxn ang="0">
                  <a:pos x="connsiteX3" y="connsiteY3"/>
                </a:cxn>
              </a:cxnLst>
              <a:rect l="l" t="t" r="r" b="b"/>
              <a:pathLst>
                <a:path w="357477" h="298932">
                  <a:moveTo>
                    <a:pt x="27709" y="289705"/>
                  </a:moveTo>
                  <a:cubicBezTo>
                    <a:pt x="-18474" y="190062"/>
                    <a:pt x="9236" y="99646"/>
                    <a:pt x="0" y="0"/>
                  </a:cubicBezTo>
                  <a:lnTo>
                    <a:pt x="357477" y="298932"/>
                  </a:lnTo>
                  <a:lnTo>
                    <a:pt x="27709" y="289705"/>
                  </a:lnTo>
                  <a:close/>
                </a:path>
              </a:pathLst>
            </a:custGeom>
            <a:solidFill>
              <a:srgbClr val="A88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사각형: 둥근 모서리 4">
              <a:extLst>
                <a:ext uri="{FF2B5EF4-FFF2-40B4-BE49-F238E27FC236}">
                  <a16:creationId xmlns:a16="http://schemas.microsoft.com/office/drawing/2014/main" id="{A6024FF2-5A33-44BD-B4AD-FCFAB99C478F}"/>
                </a:ext>
              </a:extLst>
            </p:cNvPr>
            <p:cNvSpPr/>
            <p:nvPr/>
          </p:nvSpPr>
          <p:spPr>
            <a:xfrm>
              <a:off x="3174455" y="1625827"/>
              <a:ext cx="1213121" cy="729465"/>
            </a:xfrm>
            <a:prstGeom prst="roundRect">
              <a:avLst/>
            </a:prstGeom>
            <a:noFill/>
            <a:ln>
              <a:solidFill>
                <a:srgbClr val="A88E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TextBox 29">
            <a:extLst>
              <a:ext uri="{FF2B5EF4-FFF2-40B4-BE49-F238E27FC236}">
                <a16:creationId xmlns:a16="http://schemas.microsoft.com/office/drawing/2014/main" id="{C3D4FEAA-855D-49E0-86CC-CD03A6BE3927}"/>
              </a:ext>
            </a:extLst>
          </p:cNvPr>
          <p:cNvSpPr txBox="1"/>
          <p:nvPr/>
        </p:nvSpPr>
        <p:spPr>
          <a:xfrm>
            <a:off x="6887553" y="4549966"/>
            <a:ext cx="1390727" cy="830997"/>
          </a:xfrm>
          <a:prstGeom prst="rect">
            <a:avLst/>
          </a:prstGeom>
          <a:noFill/>
        </p:spPr>
        <p:txBody>
          <a:bodyPr wrap="square" rtlCol="0">
            <a:spAutoFit/>
          </a:bodyPr>
          <a:lstStyle/>
          <a:p>
            <a:r>
              <a:rPr lang="en-US" altLang="ko-KR" sz="1600" b="1" dirty="0" err="1">
                <a:latin typeface="나눔스퀘어라운드 Light" panose="020B0600000101010101" pitchFamily="50" charset="-127"/>
                <a:ea typeface="나눔바른고딕"/>
              </a:rPr>
              <a:t>deskew</a:t>
            </a:r>
            <a:endParaRPr lang="en-US" altLang="ko-KR" sz="1600" b="1" dirty="0">
              <a:latin typeface="나눔스퀘어라운드 Light" panose="020B0600000101010101" pitchFamily="50" charset="-127"/>
              <a:ea typeface="나눔바른고딕"/>
            </a:endParaRPr>
          </a:p>
          <a:p>
            <a:r>
              <a:rPr lang="en-US" altLang="ko-KR" sz="1600" b="1" dirty="0" err="1">
                <a:latin typeface="나눔스퀘어라운드 Light" panose="020B0600000101010101" pitchFamily="50" charset="-127"/>
                <a:ea typeface="나눔바른고딕"/>
              </a:rPr>
              <a:t>pytesseract</a:t>
            </a:r>
            <a:endParaRPr lang="en-US" altLang="ko-KR" sz="1600" b="1" dirty="0">
              <a:latin typeface="나눔스퀘어라운드 Light" panose="020B0600000101010101" pitchFamily="50" charset="-127"/>
              <a:ea typeface="나눔바른고딕"/>
            </a:endParaRPr>
          </a:p>
          <a:p>
            <a:r>
              <a:rPr lang="en-US" altLang="ko-KR" sz="1600" b="1" dirty="0">
                <a:latin typeface="나눔스퀘어라운드 Light" panose="020B0600000101010101" pitchFamily="50" charset="-127"/>
                <a:ea typeface="나눔바른고딕"/>
              </a:rPr>
              <a:t>OpenCV</a:t>
            </a:r>
            <a:endParaRPr lang="ko-KR" altLang="en-US" sz="1600" b="1" dirty="0">
              <a:latin typeface="나눔스퀘어라운드 Light" panose="020B0600000101010101" pitchFamily="50" charset="-127"/>
              <a:ea typeface="나눔바른고딕"/>
            </a:endParaRPr>
          </a:p>
        </p:txBody>
      </p:sp>
      <p:cxnSp>
        <p:nvCxnSpPr>
          <p:cNvPr id="32" name="직선 화살표 연결선 31">
            <a:extLst>
              <a:ext uri="{FF2B5EF4-FFF2-40B4-BE49-F238E27FC236}">
                <a16:creationId xmlns:a16="http://schemas.microsoft.com/office/drawing/2014/main" id="{E215C1D5-BCB8-4039-8908-ED06714E847E}"/>
              </a:ext>
            </a:extLst>
          </p:cNvPr>
          <p:cNvCxnSpPr>
            <a:cxnSpLocks/>
          </p:cNvCxnSpPr>
          <p:nvPr/>
        </p:nvCxnSpPr>
        <p:spPr>
          <a:xfrm>
            <a:off x="5859261" y="4975113"/>
            <a:ext cx="705247" cy="0"/>
          </a:xfrm>
          <a:prstGeom prst="straightConnector1">
            <a:avLst/>
          </a:prstGeom>
          <a:ln w="19050">
            <a:solidFill>
              <a:srgbClr val="A88EBE"/>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487F9D7F-9C83-44DE-9681-A6449FC1648B}"/>
              </a:ext>
            </a:extLst>
          </p:cNvPr>
          <p:cNvSpPr/>
          <p:nvPr/>
        </p:nvSpPr>
        <p:spPr>
          <a:xfrm>
            <a:off x="3580366" y="3048547"/>
            <a:ext cx="1070248" cy="756071"/>
          </a:xfrm>
          <a:prstGeom prst="rect">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나눔스퀘어라운드 Light" panose="020B0600000101010101" pitchFamily="50" charset="-127"/>
              <a:ea typeface="나눔바른고딕"/>
            </a:endParaRPr>
          </a:p>
        </p:txBody>
      </p:sp>
      <p:sp>
        <p:nvSpPr>
          <p:cNvPr id="46" name="직사각형 45">
            <a:extLst>
              <a:ext uri="{FF2B5EF4-FFF2-40B4-BE49-F238E27FC236}">
                <a16:creationId xmlns:a16="http://schemas.microsoft.com/office/drawing/2014/main" id="{08DEBC1E-9685-47DC-9662-D748FE46B1A3}"/>
              </a:ext>
            </a:extLst>
          </p:cNvPr>
          <p:cNvSpPr/>
          <p:nvPr/>
        </p:nvSpPr>
        <p:spPr>
          <a:xfrm>
            <a:off x="2124889" y="3050952"/>
            <a:ext cx="1070248" cy="756071"/>
          </a:xfrm>
          <a:prstGeom prst="rect">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나눔스퀘어라운드 Light" panose="020B0600000101010101" pitchFamily="50" charset="-127"/>
              <a:ea typeface="나눔바른고딕"/>
            </a:endParaRPr>
          </a:p>
        </p:txBody>
      </p:sp>
      <p:sp>
        <p:nvSpPr>
          <p:cNvPr id="47" name="직사각형 46">
            <a:extLst>
              <a:ext uri="{FF2B5EF4-FFF2-40B4-BE49-F238E27FC236}">
                <a16:creationId xmlns:a16="http://schemas.microsoft.com/office/drawing/2014/main" id="{FA3E019E-F54F-498B-9884-1B7F94741AD0}"/>
              </a:ext>
            </a:extLst>
          </p:cNvPr>
          <p:cNvSpPr/>
          <p:nvPr/>
        </p:nvSpPr>
        <p:spPr>
          <a:xfrm>
            <a:off x="4938946" y="1642989"/>
            <a:ext cx="1077967" cy="756071"/>
          </a:xfrm>
          <a:prstGeom prst="rect">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나눔스퀘어라운드 Light" panose="020B0600000101010101" pitchFamily="50" charset="-127"/>
              <a:ea typeface="나눔바른고딕"/>
            </a:endParaRPr>
          </a:p>
        </p:txBody>
      </p:sp>
      <p:sp>
        <p:nvSpPr>
          <p:cNvPr id="49" name="직사각형 48">
            <a:extLst>
              <a:ext uri="{FF2B5EF4-FFF2-40B4-BE49-F238E27FC236}">
                <a16:creationId xmlns:a16="http://schemas.microsoft.com/office/drawing/2014/main" id="{82B0C1E8-A580-48B2-929A-ABC68C693127}"/>
              </a:ext>
            </a:extLst>
          </p:cNvPr>
          <p:cNvSpPr/>
          <p:nvPr/>
        </p:nvSpPr>
        <p:spPr>
          <a:xfrm>
            <a:off x="6335935" y="3003112"/>
            <a:ext cx="1070248" cy="756071"/>
          </a:xfrm>
          <a:prstGeom prst="rect">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나눔스퀘어라운드 Light" panose="020B0600000101010101" pitchFamily="50" charset="-127"/>
              <a:ea typeface="나눔바른고딕"/>
            </a:endParaRPr>
          </a:p>
        </p:txBody>
      </p:sp>
    </p:spTree>
    <p:extLst>
      <p:ext uri="{BB962C8B-B14F-4D97-AF65-F5344CB8AC3E}">
        <p14:creationId xmlns:p14="http://schemas.microsoft.com/office/powerpoint/2010/main" val="4202301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제목 없음-2.jpg"/>
          <p:cNvPicPr>
            <a:picLocks noChangeAspect="1"/>
          </p:cNvPicPr>
          <p:nvPr/>
        </p:nvPicPr>
        <p:blipFill>
          <a:blip r:embed="rId3" cstate="print"/>
          <a:stretch>
            <a:fillRect/>
          </a:stretch>
        </p:blipFill>
        <p:spPr>
          <a:xfrm>
            <a:off x="1950" y="0"/>
            <a:ext cx="9140099" cy="6858000"/>
          </a:xfrm>
          <a:prstGeom prst="rect">
            <a:avLst/>
          </a:prstGeom>
        </p:spPr>
      </p:pic>
      <p:sp>
        <p:nvSpPr>
          <p:cNvPr id="16" name="직사각형 15"/>
          <p:cNvSpPr/>
          <p:nvPr/>
        </p:nvSpPr>
        <p:spPr>
          <a:xfrm>
            <a:off x="467544" y="1412776"/>
            <a:ext cx="8208912" cy="4824536"/>
          </a:xfrm>
          <a:prstGeom prst="rect">
            <a:avLst/>
          </a:prstGeom>
          <a:solidFill>
            <a:schemeClr val="bg1">
              <a:alpha val="30000"/>
            </a:schemeClr>
          </a:solidFill>
          <a:ln w="19050">
            <a:noFill/>
          </a:ln>
          <a:effectLst>
            <a:outerShdw blurRad="508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482982" y="1526515"/>
            <a:ext cx="8208912" cy="4824536"/>
          </a:xfrm>
          <a:prstGeom prst="rect">
            <a:avLst/>
          </a:prstGeom>
          <a:solidFill>
            <a:schemeClr val="bg1">
              <a:alpha val="30000"/>
            </a:schemeClr>
          </a:solidFill>
          <a:ln w="19050">
            <a:noFill/>
          </a:ln>
          <a:effectLst>
            <a:outerShdw blurRad="50800" dist="38100" dir="2700000" algn="tl" rotWithShape="0">
              <a:prstClr val="black">
                <a:alpha val="23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TextBox 11"/>
          <p:cNvSpPr txBox="1"/>
          <p:nvPr/>
        </p:nvSpPr>
        <p:spPr>
          <a:xfrm>
            <a:off x="3372218" y="-49843"/>
            <a:ext cx="2478716" cy="1231106"/>
          </a:xfrm>
          <a:prstGeom prst="rect">
            <a:avLst/>
          </a:prstGeom>
          <a:noFill/>
          <a:scene3d>
            <a:camera prst="obliqueTopLeft"/>
            <a:lightRig rig="threePt" dir="t"/>
          </a:scene3d>
        </p:spPr>
        <p:txBody>
          <a:bodyPr wrap="square" rtlCol="0">
            <a:spAutoFit/>
          </a:bodyPr>
          <a:lstStyle/>
          <a:p>
            <a:pPr algn="ctr"/>
            <a:r>
              <a:rPr lang="en-US" altLang="ko-KR" sz="4000" b="1" dirty="0">
                <a:solidFill>
                  <a:srgbClr val="947CB0"/>
                </a:solidFill>
                <a:latin typeface="나눔스퀘어라운드 ExtraBold" panose="020B0600000101010101" pitchFamily="50" charset="-127"/>
                <a:ea typeface="나눔스퀘어라운드 ExtraBold" panose="020B0600000101010101" pitchFamily="50" charset="-127"/>
              </a:rPr>
              <a:t>04.</a:t>
            </a:r>
          </a:p>
          <a:p>
            <a:pPr algn="ctr"/>
            <a:r>
              <a:rPr lang="ko-KR" altLang="en-US" sz="2000" b="1" dirty="0">
                <a:solidFill>
                  <a:srgbClr val="947CB0"/>
                </a:solidFill>
                <a:latin typeface="나눔스퀘어라운드 ExtraBold" panose="020B0600000101010101" pitchFamily="50" charset="-127"/>
                <a:ea typeface="나눔스퀘어라운드 ExtraBold" panose="020B0600000101010101" pitchFamily="50" charset="-127"/>
              </a:rPr>
              <a:t>프로젝트 수행 결과</a:t>
            </a:r>
          </a:p>
          <a:p>
            <a:pPr algn="ctr"/>
            <a:r>
              <a:rPr lang="ko-KR" altLang="en-US" b="1" dirty="0">
                <a:solidFill>
                  <a:srgbClr val="947CB0"/>
                </a:solidFill>
                <a:latin typeface="나눔스퀘어라운드 ExtraBold" panose="020B0600000101010101" pitchFamily="50" charset="-127"/>
                <a:ea typeface="나눔스퀘어라운드 ExtraBold" panose="020B0600000101010101" pitchFamily="50" charset="-127"/>
              </a:rPr>
              <a:t>모듈화</a:t>
            </a:r>
            <a:endParaRPr lang="en-US" altLang="ko-KR" b="1" dirty="0">
              <a:solidFill>
                <a:srgbClr val="947CB0"/>
              </a:solidFill>
              <a:latin typeface="나눔스퀘어라운드 ExtraBold" panose="020B0600000101010101" pitchFamily="50" charset="-127"/>
              <a:ea typeface="나눔스퀘어라운드 ExtraBold" panose="020B0600000101010101" pitchFamily="50" charset="-127"/>
            </a:endParaRPr>
          </a:p>
        </p:txBody>
      </p:sp>
      <p:sp>
        <p:nvSpPr>
          <p:cNvPr id="37" name="TextBox 36"/>
          <p:cNvSpPr txBox="1"/>
          <p:nvPr/>
        </p:nvSpPr>
        <p:spPr>
          <a:xfrm>
            <a:off x="3391079" y="-21358"/>
            <a:ext cx="2478716" cy="1231106"/>
          </a:xfrm>
          <a:prstGeom prst="rect">
            <a:avLst/>
          </a:prstGeom>
          <a:noFill/>
          <a:scene3d>
            <a:camera prst="obliqueTopLeft"/>
            <a:lightRig rig="threePt" dir="t"/>
          </a:scene3d>
        </p:spPr>
        <p:txBody>
          <a:bodyPr wrap="square" rtlCol="0">
            <a:spAutoFit/>
          </a:bodyPr>
          <a:lstStyle/>
          <a:p>
            <a:pPr algn="ctr"/>
            <a:r>
              <a:rPr lang="en-US" altLang="ko-KR" sz="4000" b="1" dirty="0">
                <a:solidFill>
                  <a:schemeClr val="bg1"/>
                </a:solidFill>
                <a:latin typeface="나눔스퀘어라운드 ExtraBold" panose="020B0600000101010101" pitchFamily="50" charset="-127"/>
                <a:ea typeface="나눔스퀘어라운드 ExtraBold" panose="020B0600000101010101" pitchFamily="50" charset="-127"/>
              </a:rPr>
              <a:t>04.</a:t>
            </a:r>
          </a:p>
          <a:p>
            <a:pPr algn="ctr"/>
            <a:r>
              <a:rPr lang="ko-KR" altLang="en-US" sz="2000" b="1" dirty="0">
                <a:solidFill>
                  <a:schemeClr val="bg1"/>
                </a:solidFill>
                <a:latin typeface="나눔스퀘어라운드 ExtraBold" panose="020B0600000101010101" pitchFamily="50" charset="-127"/>
                <a:ea typeface="나눔스퀘어라운드 ExtraBold" panose="020B0600000101010101" pitchFamily="50" charset="-127"/>
              </a:rPr>
              <a:t>프로젝트 수행 결과</a:t>
            </a:r>
            <a:endParaRPr lang="en-US" altLang="ko-KR" sz="2000" b="1" dirty="0">
              <a:solidFill>
                <a:schemeClr val="bg1"/>
              </a:solidFill>
              <a:latin typeface="나눔스퀘어라운드 ExtraBold" panose="020B0600000101010101" pitchFamily="50" charset="-127"/>
              <a:ea typeface="나눔스퀘어라운드 ExtraBold" panose="020B0600000101010101" pitchFamily="50" charset="-127"/>
            </a:endParaRPr>
          </a:p>
          <a:p>
            <a:pPr algn="ctr"/>
            <a:r>
              <a:rPr lang="ko-KR" altLang="en-US" b="1" dirty="0">
                <a:solidFill>
                  <a:schemeClr val="bg1"/>
                </a:solidFill>
                <a:latin typeface="나눔스퀘어라운드 ExtraBold" panose="020B0600000101010101" pitchFamily="50" charset="-127"/>
                <a:ea typeface="나눔스퀘어라운드 ExtraBold" panose="020B0600000101010101" pitchFamily="50" charset="-127"/>
              </a:rPr>
              <a:t>모듈화</a:t>
            </a:r>
          </a:p>
        </p:txBody>
      </p:sp>
      <p:sp>
        <p:nvSpPr>
          <p:cNvPr id="41" name="직사각형 40"/>
          <p:cNvSpPr/>
          <p:nvPr/>
        </p:nvSpPr>
        <p:spPr>
          <a:xfrm>
            <a:off x="5810312" y="2122829"/>
            <a:ext cx="2358008" cy="246221"/>
          </a:xfrm>
          <a:prstGeom prst="rect">
            <a:avLst/>
          </a:prstGeom>
          <a:scene3d>
            <a:camera prst="obliqueTopLeft"/>
            <a:lightRig rig="threePt" dir="t"/>
          </a:scene3d>
        </p:spPr>
        <p:txBody>
          <a:bodyPr wrap="square">
            <a:spAutoFit/>
          </a:bodyPr>
          <a:lstStyle/>
          <a:p>
            <a:endParaRPr lang="ko-KR" altLang="en-US" sz="1000" dirty="0">
              <a:latin typeface="나눔바른고딕 Light" pitchFamily="50" charset="-127"/>
              <a:ea typeface="나눔바른고딕 Light" pitchFamily="50" charset="-127"/>
            </a:endParaRPr>
          </a:p>
        </p:txBody>
      </p:sp>
      <p:pic>
        <p:nvPicPr>
          <p:cNvPr id="3074" name="Picture 2">
            <a:extLst>
              <a:ext uri="{FF2B5EF4-FFF2-40B4-BE49-F238E27FC236}">
                <a16:creationId xmlns:a16="http://schemas.microsoft.com/office/drawing/2014/main" id="{B5D8F74E-05F8-4D68-A553-FF2C5024E55E}"/>
              </a:ext>
            </a:extLst>
          </p:cNvPr>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2346" y="2822035"/>
            <a:ext cx="1070248" cy="1172359"/>
          </a:xfrm>
          <a:prstGeom prst="rect">
            <a:avLst/>
          </a:prstGeom>
          <a:extLst>
            <a:ext uri="{909E8E84-426E-40DD-AFC4-6F175D3DCCD1}">
              <a14:hiddenFill xmlns:a14="http://schemas.microsoft.com/office/drawing/2010/main">
                <a:solidFill>
                  <a:srgbClr val="FFFFFF"/>
                </a:solidFill>
              </a14:hiddenFill>
            </a:ext>
          </a:extLst>
        </p:spPr>
      </p:pic>
      <p:cxnSp>
        <p:nvCxnSpPr>
          <p:cNvPr id="3" name="직선 연결선 2">
            <a:extLst>
              <a:ext uri="{FF2B5EF4-FFF2-40B4-BE49-F238E27FC236}">
                <a16:creationId xmlns:a16="http://schemas.microsoft.com/office/drawing/2014/main" id="{0FEE246C-6876-4A5A-B068-66129576DD0F}"/>
              </a:ext>
            </a:extLst>
          </p:cNvPr>
          <p:cNvCxnSpPr/>
          <p:nvPr/>
        </p:nvCxnSpPr>
        <p:spPr>
          <a:xfrm>
            <a:off x="1681808" y="3429000"/>
            <a:ext cx="441920" cy="0"/>
          </a:xfrm>
          <a:prstGeom prst="line">
            <a:avLst/>
          </a:prstGeom>
          <a:ln w="19050">
            <a:solidFill>
              <a:srgbClr val="7175B5"/>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87AA35D6-3E2B-403E-A77F-4820BA685D74}"/>
              </a:ext>
            </a:extLst>
          </p:cNvPr>
          <p:cNvSpPr/>
          <p:nvPr/>
        </p:nvSpPr>
        <p:spPr>
          <a:xfrm>
            <a:off x="2123728" y="3050964"/>
            <a:ext cx="1070248" cy="756071"/>
          </a:xfrm>
          <a:prstGeom prst="rect">
            <a:avLst/>
          </a:prstGeom>
          <a:solidFill>
            <a:srgbClr val="717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ea typeface="나눔바른고딕"/>
              </a:rPr>
              <a:t>STT</a:t>
            </a:r>
            <a:endParaRPr lang="ko-KR" altLang="en-US" dirty="0">
              <a:ea typeface="나눔바른고딕"/>
            </a:endParaRPr>
          </a:p>
        </p:txBody>
      </p:sp>
      <p:cxnSp>
        <p:nvCxnSpPr>
          <p:cNvPr id="22" name="직선 연결선 21">
            <a:extLst>
              <a:ext uri="{FF2B5EF4-FFF2-40B4-BE49-F238E27FC236}">
                <a16:creationId xmlns:a16="http://schemas.microsoft.com/office/drawing/2014/main" id="{74ADBF07-DA61-45D9-A0F4-4BAFB4F7AD4D}"/>
              </a:ext>
            </a:extLst>
          </p:cNvPr>
          <p:cNvCxnSpPr/>
          <p:nvPr/>
        </p:nvCxnSpPr>
        <p:spPr>
          <a:xfrm>
            <a:off x="3193976" y="3428999"/>
            <a:ext cx="441920" cy="0"/>
          </a:xfrm>
          <a:prstGeom prst="line">
            <a:avLst/>
          </a:prstGeom>
          <a:ln w="19050">
            <a:solidFill>
              <a:srgbClr val="7175B5"/>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E987A0DA-1FB6-45E4-BB2F-C6D8C494E0C8}"/>
              </a:ext>
            </a:extLst>
          </p:cNvPr>
          <p:cNvSpPr/>
          <p:nvPr/>
        </p:nvSpPr>
        <p:spPr>
          <a:xfrm>
            <a:off x="3581804" y="3050963"/>
            <a:ext cx="1070248" cy="756071"/>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B310B101-3520-430E-B92F-02DED83A0145}"/>
              </a:ext>
            </a:extLst>
          </p:cNvPr>
          <p:cNvSpPr/>
          <p:nvPr/>
        </p:nvSpPr>
        <p:spPr>
          <a:xfrm>
            <a:off x="4938946" y="4284627"/>
            <a:ext cx="1070248" cy="756071"/>
          </a:xfrm>
          <a:prstGeom prst="rect">
            <a:avLst/>
          </a:prstGeom>
          <a:solidFill>
            <a:srgbClr val="A88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3328B52F-E36E-47EF-9424-7B5C716B3955}"/>
              </a:ext>
            </a:extLst>
          </p:cNvPr>
          <p:cNvSpPr/>
          <p:nvPr/>
        </p:nvSpPr>
        <p:spPr>
          <a:xfrm>
            <a:off x="4938946" y="1643402"/>
            <a:ext cx="1070248" cy="756071"/>
          </a:xfrm>
          <a:prstGeom prst="rect">
            <a:avLst/>
          </a:prstGeom>
          <a:solidFill>
            <a:srgbClr val="A88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Google Shape;835;ga95a01dc7e_0_26">
            <a:extLst>
              <a:ext uri="{FF2B5EF4-FFF2-40B4-BE49-F238E27FC236}">
                <a16:creationId xmlns:a16="http://schemas.microsoft.com/office/drawing/2014/main" id="{EDBC4A55-0EA2-47AB-9743-4D1E9F4DB00D}"/>
              </a:ext>
            </a:extLst>
          </p:cNvPr>
          <p:cNvCxnSpPr/>
          <p:nvPr/>
        </p:nvCxnSpPr>
        <p:spPr>
          <a:xfrm rot="10800000" flipH="1">
            <a:off x="4650614" y="2028325"/>
            <a:ext cx="290100" cy="1400700"/>
          </a:xfrm>
          <a:prstGeom prst="bentConnector3">
            <a:avLst>
              <a:gd name="adj1" fmla="val 50011"/>
            </a:avLst>
          </a:prstGeom>
          <a:noFill/>
          <a:ln w="19050" cap="flat" cmpd="sng">
            <a:solidFill>
              <a:srgbClr val="4F81BD"/>
            </a:solidFill>
            <a:prstDash val="solid"/>
            <a:round/>
            <a:headEnd type="none" w="med" len="med"/>
            <a:tailEnd type="none" w="med" len="med"/>
          </a:ln>
        </p:spPr>
      </p:cxnSp>
      <p:cxnSp>
        <p:nvCxnSpPr>
          <p:cNvPr id="63" name="Google Shape;836;ga95a01dc7e_0_26">
            <a:extLst>
              <a:ext uri="{FF2B5EF4-FFF2-40B4-BE49-F238E27FC236}">
                <a16:creationId xmlns:a16="http://schemas.microsoft.com/office/drawing/2014/main" id="{A7B91CA1-F7DB-4405-AC6F-C3D111DBE6A3}"/>
              </a:ext>
            </a:extLst>
          </p:cNvPr>
          <p:cNvCxnSpPr/>
          <p:nvPr/>
        </p:nvCxnSpPr>
        <p:spPr>
          <a:xfrm>
            <a:off x="4650614" y="3429025"/>
            <a:ext cx="290100" cy="1400700"/>
          </a:xfrm>
          <a:prstGeom prst="bentConnector3">
            <a:avLst>
              <a:gd name="adj1" fmla="val 50011"/>
            </a:avLst>
          </a:prstGeom>
          <a:noFill/>
          <a:ln w="19050" cap="flat" cmpd="sng">
            <a:solidFill>
              <a:srgbClr val="4F81BD"/>
            </a:solidFill>
            <a:prstDash val="solid"/>
            <a:round/>
            <a:headEnd type="none" w="med" len="med"/>
            <a:tailEnd type="none" w="med" len="med"/>
          </a:ln>
        </p:spPr>
      </p:cxnSp>
      <p:cxnSp>
        <p:nvCxnSpPr>
          <p:cNvPr id="64" name="Google Shape;837;ga95a01dc7e_0_26">
            <a:extLst>
              <a:ext uri="{FF2B5EF4-FFF2-40B4-BE49-F238E27FC236}">
                <a16:creationId xmlns:a16="http://schemas.microsoft.com/office/drawing/2014/main" id="{D52D080D-0D67-4AF4-93AA-086E716B93D6}"/>
              </a:ext>
            </a:extLst>
          </p:cNvPr>
          <p:cNvCxnSpPr/>
          <p:nvPr/>
        </p:nvCxnSpPr>
        <p:spPr>
          <a:xfrm>
            <a:off x="6024632" y="2021025"/>
            <a:ext cx="317100" cy="1400700"/>
          </a:xfrm>
          <a:prstGeom prst="bentConnector3">
            <a:avLst>
              <a:gd name="adj1" fmla="val 49988"/>
            </a:avLst>
          </a:prstGeom>
          <a:noFill/>
          <a:ln w="19050" cap="flat" cmpd="sng">
            <a:solidFill>
              <a:srgbClr val="A88EBE"/>
            </a:solidFill>
            <a:prstDash val="solid"/>
            <a:round/>
            <a:headEnd type="none" w="med" len="med"/>
            <a:tailEnd type="none" w="med" len="med"/>
          </a:ln>
        </p:spPr>
      </p:cxnSp>
      <p:cxnSp>
        <p:nvCxnSpPr>
          <p:cNvPr id="65" name="Google Shape;838;ga95a01dc7e_0_26">
            <a:extLst>
              <a:ext uri="{FF2B5EF4-FFF2-40B4-BE49-F238E27FC236}">
                <a16:creationId xmlns:a16="http://schemas.microsoft.com/office/drawing/2014/main" id="{8AF7D088-BDCD-48F5-B097-A13D2EDE9367}"/>
              </a:ext>
            </a:extLst>
          </p:cNvPr>
          <p:cNvCxnSpPr/>
          <p:nvPr/>
        </p:nvCxnSpPr>
        <p:spPr>
          <a:xfrm rot="10800000" flipH="1">
            <a:off x="6024632" y="3421800"/>
            <a:ext cx="317100" cy="1400700"/>
          </a:xfrm>
          <a:prstGeom prst="bentConnector3">
            <a:avLst>
              <a:gd name="adj1" fmla="val 49988"/>
            </a:avLst>
          </a:prstGeom>
          <a:noFill/>
          <a:ln w="19050" cap="flat" cmpd="sng">
            <a:solidFill>
              <a:srgbClr val="A88EBE"/>
            </a:solidFill>
            <a:prstDash val="solid"/>
            <a:round/>
            <a:headEnd type="none" w="med" len="med"/>
            <a:tailEnd type="none" w="med" len="med"/>
          </a:ln>
        </p:spPr>
      </p:cxnSp>
      <p:sp>
        <p:nvSpPr>
          <p:cNvPr id="66" name="직사각형 65">
            <a:extLst>
              <a:ext uri="{FF2B5EF4-FFF2-40B4-BE49-F238E27FC236}">
                <a16:creationId xmlns:a16="http://schemas.microsoft.com/office/drawing/2014/main" id="{E0BA25C2-FA2A-457E-9EAE-7413AABA8F5C}"/>
              </a:ext>
            </a:extLst>
          </p:cNvPr>
          <p:cNvSpPr/>
          <p:nvPr/>
        </p:nvSpPr>
        <p:spPr>
          <a:xfrm>
            <a:off x="6335935" y="3005141"/>
            <a:ext cx="1070248" cy="756071"/>
          </a:xfrm>
          <a:prstGeom prst="rect">
            <a:avLst/>
          </a:prstGeom>
          <a:solidFill>
            <a:srgbClr val="C69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ea typeface="나눔바른고딕"/>
              </a:rPr>
              <a:t>TTS</a:t>
            </a:r>
            <a:endParaRPr lang="ko-KR" altLang="en-US" dirty="0">
              <a:ea typeface="나눔바른고딕"/>
            </a:endParaRPr>
          </a:p>
        </p:txBody>
      </p:sp>
      <p:cxnSp>
        <p:nvCxnSpPr>
          <p:cNvPr id="67" name="직선 연결선 66">
            <a:extLst>
              <a:ext uri="{FF2B5EF4-FFF2-40B4-BE49-F238E27FC236}">
                <a16:creationId xmlns:a16="http://schemas.microsoft.com/office/drawing/2014/main" id="{64FF20E1-36B8-402F-9005-1415295C067F}"/>
              </a:ext>
            </a:extLst>
          </p:cNvPr>
          <p:cNvCxnSpPr>
            <a:cxnSpLocks/>
          </p:cNvCxnSpPr>
          <p:nvPr/>
        </p:nvCxnSpPr>
        <p:spPr>
          <a:xfrm>
            <a:off x="7406183" y="3428998"/>
            <a:ext cx="262161" cy="0"/>
          </a:xfrm>
          <a:prstGeom prst="line">
            <a:avLst/>
          </a:prstGeom>
          <a:ln w="19050">
            <a:solidFill>
              <a:srgbClr val="C698BD"/>
            </a:solidFill>
          </a:ln>
        </p:spPr>
        <p:style>
          <a:lnRef idx="1">
            <a:schemeClr val="accent1"/>
          </a:lnRef>
          <a:fillRef idx="0">
            <a:schemeClr val="accent1"/>
          </a:fillRef>
          <a:effectRef idx="0">
            <a:schemeClr val="accent1"/>
          </a:effectRef>
          <a:fontRef idx="minor">
            <a:schemeClr val="tx1"/>
          </a:fontRef>
        </p:style>
      </p:cxnSp>
      <p:pic>
        <p:nvPicPr>
          <p:cNvPr id="69" name="Google Shape;828;ga95a01dc7e_0_26">
            <a:extLst>
              <a:ext uri="{FF2B5EF4-FFF2-40B4-BE49-F238E27FC236}">
                <a16:creationId xmlns:a16="http://schemas.microsoft.com/office/drawing/2014/main" id="{58A18053-E38A-4EF7-A61D-54E0165B1649}"/>
              </a:ext>
            </a:extLst>
          </p:cNvPr>
          <p:cNvPicPr preferRelativeResize="0"/>
          <p:nvPr/>
        </p:nvPicPr>
        <p:blipFill>
          <a:blip r:embed="rId6">
            <a:alphaModFix/>
            <a:duotone>
              <a:schemeClr val="bg2">
                <a:shade val="45000"/>
                <a:satMod val="135000"/>
              </a:schemeClr>
              <a:prstClr val="white"/>
            </a:duotone>
          </a:blip>
          <a:stretch>
            <a:fillRect/>
          </a:stretch>
        </p:blipFill>
        <p:spPr>
          <a:xfrm>
            <a:off x="7541550" y="2819388"/>
            <a:ext cx="1070248" cy="1219200"/>
          </a:xfrm>
          <a:prstGeom prst="rect">
            <a:avLst/>
          </a:prstGeom>
          <a:noFill/>
          <a:ln>
            <a:noFill/>
          </a:ln>
        </p:spPr>
      </p:pic>
      <p:sp>
        <p:nvSpPr>
          <p:cNvPr id="26" name="직사각형 25">
            <a:extLst>
              <a:ext uri="{FF2B5EF4-FFF2-40B4-BE49-F238E27FC236}">
                <a16:creationId xmlns:a16="http://schemas.microsoft.com/office/drawing/2014/main" id="{0262A54B-C8C6-414E-A3E8-D0C7F4BD4498}"/>
              </a:ext>
            </a:extLst>
          </p:cNvPr>
          <p:cNvSpPr/>
          <p:nvPr/>
        </p:nvSpPr>
        <p:spPr>
          <a:xfrm>
            <a:off x="3580366" y="3048547"/>
            <a:ext cx="1070248" cy="756071"/>
          </a:xfrm>
          <a:prstGeom prst="rect">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바른고딕"/>
              </a:rPr>
              <a:t>Control</a:t>
            </a:r>
            <a:endParaRPr lang="ko-KR" altLang="en-US" b="1" dirty="0">
              <a:latin typeface="나눔스퀘어라운드 Light" panose="020B0600000101010101" pitchFamily="50" charset="-127"/>
              <a:ea typeface="나눔바른고딕"/>
            </a:endParaRPr>
          </a:p>
        </p:txBody>
      </p:sp>
      <p:sp>
        <p:nvSpPr>
          <p:cNvPr id="27" name="직사각형 26">
            <a:extLst>
              <a:ext uri="{FF2B5EF4-FFF2-40B4-BE49-F238E27FC236}">
                <a16:creationId xmlns:a16="http://schemas.microsoft.com/office/drawing/2014/main" id="{309020F6-3F7D-4E9B-9D1E-D100CCCD58ED}"/>
              </a:ext>
            </a:extLst>
          </p:cNvPr>
          <p:cNvSpPr/>
          <p:nvPr/>
        </p:nvSpPr>
        <p:spPr>
          <a:xfrm>
            <a:off x="4938946" y="1642989"/>
            <a:ext cx="1077967" cy="756071"/>
          </a:xfrm>
          <a:prstGeom prst="rect">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바른고딕"/>
              </a:rPr>
              <a:t>Object</a:t>
            </a:r>
            <a:endParaRPr lang="ko-KR" altLang="en-US" b="1" dirty="0">
              <a:latin typeface="나눔스퀘어라운드 Light" panose="020B0600000101010101" pitchFamily="50" charset="-127"/>
              <a:ea typeface="나눔바른고딕"/>
            </a:endParaRPr>
          </a:p>
        </p:txBody>
      </p:sp>
      <p:sp>
        <p:nvSpPr>
          <p:cNvPr id="28" name="직사각형 27">
            <a:extLst>
              <a:ext uri="{FF2B5EF4-FFF2-40B4-BE49-F238E27FC236}">
                <a16:creationId xmlns:a16="http://schemas.microsoft.com/office/drawing/2014/main" id="{ACB73C32-96C5-4EFD-ABC2-AE355136CFA1}"/>
              </a:ext>
            </a:extLst>
          </p:cNvPr>
          <p:cNvSpPr/>
          <p:nvPr/>
        </p:nvSpPr>
        <p:spPr>
          <a:xfrm>
            <a:off x="4938946" y="4282606"/>
            <a:ext cx="1070248" cy="756071"/>
          </a:xfrm>
          <a:prstGeom prst="rect">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latin typeface="나눔스퀘어라운드 Light" panose="020B0600000101010101" pitchFamily="50" charset="-127"/>
                <a:ea typeface="나눔스퀘어라운드 Light" panose="020B0600000101010101" pitchFamily="50" charset="-127"/>
              </a:rPr>
              <a:t>Text</a:t>
            </a:r>
            <a:endParaRPr lang="ko-KR" altLang="en-US" b="1" dirty="0">
              <a:latin typeface="나눔스퀘어라운드 Light" panose="020B0600000101010101" pitchFamily="50" charset="-127"/>
              <a:ea typeface="나눔스퀘어라운드 Light" panose="020B0600000101010101" pitchFamily="50" charset="-127"/>
            </a:endParaRPr>
          </a:p>
        </p:txBody>
      </p:sp>
      <p:grpSp>
        <p:nvGrpSpPr>
          <p:cNvPr id="29" name="그룹 28">
            <a:extLst>
              <a:ext uri="{FF2B5EF4-FFF2-40B4-BE49-F238E27FC236}">
                <a16:creationId xmlns:a16="http://schemas.microsoft.com/office/drawing/2014/main" id="{9790F054-F062-4B84-9C55-BA549665B765}"/>
              </a:ext>
            </a:extLst>
          </p:cNvPr>
          <p:cNvGrpSpPr/>
          <p:nvPr/>
        </p:nvGrpSpPr>
        <p:grpSpPr>
          <a:xfrm>
            <a:off x="3848824" y="5160313"/>
            <a:ext cx="1940296" cy="970019"/>
            <a:chOff x="3174455" y="1625827"/>
            <a:chExt cx="1213124" cy="729465"/>
          </a:xfrm>
        </p:grpSpPr>
        <p:sp>
          <p:nvSpPr>
            <p:cNvPr id="30" name="이등변 삼각형 25">
              <a:extLst>
                <a:ext uri="{FF2B5EF4-FFF2-40B4-BE49-F238E27FC236}">
                  <a16:creationId xmlns:a16="http://schemas.microsoft.com/office/drawing/2014/main" id="{6E2B3415-DE91-4D59-85D0-E4C35A10D7D5}"/>
                </a:ext>
              </a:extLst>
            </p:cNvPr>
            <p:cNvSpPr/>
            <p:nvPr/>
          </p:nvSpPr>
          <p:spPr>
            <a:xfrm rot="16200000">
              <a:off x="4059374" y="2027087"/>
              <a:ext cx="357477" cy="298932"/>
            </a:xfrm>
            <a:custGeom>
              <a:avLst/>
              <a:gdLst>
                <a:gd name="connsiteX0" fmla="*/ 0 w 357477"/>
                <a:gd name="connsiteY0" fmla="*/ 298932 h 298932"/>
                <a:gd name="connsiteX1" fmla="*/ 0 w 357477"/>
                <a:gd name="connsiteY1" fmla="*/ 0 h 298932"/>
                <a:gd name="connsiteX2" fmla="*/ 357477 w 357477"/>
                <a:gd name="connsiteY2" fmla="*/ 298932 h 298932"/>
                <a:gd name="connsiteX3" fmla="*/ 0 w 357477"/>
                <a:gd name="connsiteY3" fmla="*/ 298932 h 298932"/>
                <a:gd name="connsiteX0" fmla="*/ 27709 w 357477"/>
                <a:gd name="connsiteY0" fmla="*/ 261990 h 298932"/>
                <a:gd name="connsiteX1" fmla="*/ 0 w 357477"/>
                <a:gd name="connsiteY1" fmla="*/ 0 h 298932"/>
                <a:gd name="connsiteX2" fmla="*/ 357477 w 357477"/>
                <a:gd name="connsiteY2" fmla="*/ 298932 h 298932"/>
                <a:gd name="connsiteX3" fmla="*/ 27709 w 357477"/>
                <a:gd name="connsiteY3" fmla="*/ 261990 h 298932"/>
                <a:gd name="connsiteX0" fmla="*/ 27709 w 357477"/>
                <a:gd name="connsiteY0" fmla="*/ 298938 h 298938"/>
                <a:gd name="connsiteX1" fmla="*/ 0 w 357477"/>
                <a:gd name="connsiteY1" fmla="*/ 0 h 298938"/>
                <a:gd name="connsiteX2" fmla="*/ 357477 w 357477"/>
                <a:gd name="connsiteY2" fmla="*/ 298932 h 298938"/>
                <a:gd name="connsiteX3" fmla="*/ 27709 w 357477"/>
                <a:gd name="connsiteY3" fmla="*/ 298938 h 298938"/>
                <a:gd name="connsiteX0" fmla="*/ 27709 w 357477"/>
                <a:gd name="connsiteY0" fmla="*/ 298938 h 298938"/>
                <a:gd name="connsiteX1" fmla="*/ 0 w 357477"/>
                <a:gd name="connsiteY1" fmla="*/ 0 h 298938"/>
                <a:gd name="connsiteX2" fmla="*/ 357477 w 357477"/>
                <a:gd name="connsiteY2" fmla="*/ 298932 h 298938"/>
                <a:gd name="connsiteX3" fmla="*/ 27709 w 357477"/>
                <a:gd name="connsiteY3" fmla="*/ 298938 h 298938"/>
                <a:gd name="connsiteX0" fmla="*/ 27709 w 357477"/>
                <a:gd name="connsiteY0" fmla="*/ 289705 h 298932"/>
                <a:gd name="connsiteX1" fmla="*/ 0 w 357477"/>
                <a:gd name="connsiteY1" fmla="*/ 0 h 298932"/>
                <a:gd name="connsiteX2" fmla="*/ 357477 w 357477"/>
                <a:gd name="connsiteY2" fmla="*/ 298932 h 298932"/>
                <a:gd name="connsiteX3" fmla="*/ 27709 w 357477"/>
                <a:gd name="connsiteY3" fmla="*/ 289705 h 298932"/>
              </a:gdLst>
              <a:ahLst/>
              <a:cxnLst>
                <a:cxn ang="0">
                  <a:pos x="connsiteX0" y="connsiteY0"/>
                </a:cxn>
                <a:cxn ang="0">
                  <a:pos x="connsiteX1" y="connsiteY1"/>
                </a:cxn>
                <a:cxn ang="0">
                  <a:pos x="connsiteX2" y="connsiteY2"/>
                </a:cxn>
                <a:cxn ang="0">
                  <a:pos x="connsiteX3" y="connsiteY3"/>
                </a:cxn>
              </a:cxnLst>
              <a:rect l="l" t="t" r="r" b="b"/>
              <a:pathLst>
                <a:path w="357477" h="298932">
                  <a:moveTo>
                    <a:pt x="27709" y="289705"/>
                  </a:moveTo>
                  <a:cubicBezTo>
                    <a:pt x="-18474" y="190062"/>
                    <a:pt x="9236" y="99646"/>
                    <a:pt x="0" y="0"/>
                  </a:cubicBezTo>
                  <a:lnTo>
                    <a:pt x="357477" y="298932"/>
                  </a:lnTo>
                  <a:lnTo>
                    <a:pt x="27709" y="289705"/>
                  </a:lnTo>
                  <a:close/>
                </a:path>
              </a:pathLst>
            </a:custGeom>
            <a:solidFill>
              <a:srgbClr val="8F94F5"/>
            </a:solidFill>
            <a:ln>
              <a:solidFill>
                <a:srgbClr val="8F9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a:extLst>
                <a:ext uri="{FF2B5EF4-FFF2-40B4-BE49-F238E27FC236}">
                  <a16:creationId xmlns:a16="http://schemas.microsoft.com/office/drawing/2014/main" id="{02F17152-2EA4-4CDE-B274-AD15952892F0}"/>
                </a:ext>
              </a:extLst>
            </p:cNvPr>
            <p:cNvSpPr/>
            <p:nvPr/>
          </p:nvSpPr>
          <p:spPr>
            <a:xfrm>
              <a:off x="3174455" y="1625827"/>
              <a:ext cx="1213121" cy="729465"/>
            </a:xfrm>
            <a:prstGeom prst="roundRect">
              <a:avLst/>
            </a:prstGeom>
            <a:noFill/>
            <a:ln>
              <a:solidFill>
                <a:srgbClr val="8F94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EF810C64-E3E6-44F8-8016-49EB0F516EDB}"/>
              </a:ext>
            </a:extLst>
          </p:cNvPr>
          <p:cNvSpPr txBox="1"/>
          <p:nvPr/>
        </p:nvSpPr>
        <p:spPr>
          <a:xfrm>
            <a:off x="3910643" y="5274074"/>
            <a:ext cx="1940291" cy="830997"/>
          </a:xfrm>
          <a:prstGeom prst="rect">
            <a:avLst/>
          </a:prstGeom>
          <a:noFill/>
        </p:spPr>
        <p:txBody>
          <a:bodyPr wrap="square" rtlCol="0">
            <a:spAutoFit/>
          </a:bodyPr>
          <a:lstStyle/>
          <a:p>
            <a:r>
              <a:rPr lang="en-US" altLang="ko-KR" sz="1600" b="1" dirty="0" err="1">
                <a:latin typeface="나눔스퀘어라운드 Light" panose="020B0600000101010101" pitchFamily="50" charset="-127"/>
                <a:ea typeface="나눔바른고딕"/>
              </a:rPr>
              <a:t>Spech_recognition</a:t>
            </a:r>
            <a:endParaRPr lang="en-US" altLang="ko-KR" sz="1600" b="1" dirty="0">
              <a:latin typeface="나눔스퀘어라운드 Light" panose="020B0600000101010101" pitchFamily="50" charset="-127"/>
              <a:ea typeface="나눔바른고딕"/>
            </a:endParaRPr>
          </a:p>
          <a:p>
            <a:r>
              <a:rPr lang="en-US" altLang="ko-KR" sz="1600" b="1" dirty="0" err="1">
                <a:latin typeface="나눔스퀘어라운드 Light" panose="020B0600000101010101" pitchFamily="50" charset="-127"/>
                <a:ea typeface="나눔바른고딕"/>
              </a:rPr>
              <a:t>Kakao_api</a:t>
            </a:r>
            <a:endParaRPr lang="en-US" altLang="ko-KR" sz="1600" b="1" dirty="0">
              <a:latin typeface="나눔스퀘어라운드 Light" panose="020B0600000101010101" pitchFamily="50" charset="-127"/>
              <a:ea typeface="나눔바른고딕"/>
            </a:endParaRPr>
          </a:p>
          <a:p>
            <a:r>
              <a:rPr lang="en-US" altLang="ko-KR" sz="1600" b="1" dirty="0" err="1">
                <a:latin typeface="나눔스퀘어라운드 Light" panose="020B0600000101010101" pitchFamily="50" charset="-127"/>
                <a:ea typeface="나눔바른고딕"/>
              </a:rPr>
              <a:t>Clova</a:t>
            </a:r>
            <a:r>
              <a:rPr lang="en-US" altLang="ko-KR" sz="1600" b="1" dirty="0">
                <a:latin typeface="나눔스퀘어라운드 Light" panose="020B0600000101010101" pitchFamily="50" charset="-127"/>
                <a:ea typeface="나눔바른고딕"/>
              </a:rPr>
              <a:t> </a:t>
            </a:r>
            <a:r>
              <a:rPr lang="en-US" altLang="ko-KR" sz="1600" b="1" dirty="0" err="1">
                <a:latin typeface="나눔스퀘어라운드 Light" panose="020B0600000101010101" pitchFamily="50" charset="-127"/>
                <a:ea typeface="나눔바른고딕"/>
              </a:rPr>
              <a:t>api</a:t>
            </a:r>
            <a:endParaRPr lang="ko-KR" altLang="en-US" sz="1600" b="1" dirty="0">
              <a:latin typeface="나눔스퀘어라운드 Light" panose="020B0600000101010101" pitchFamily="50" charset="-127"/>
              <a:ea typeface="나눔바른고딕"/>
            </a:endParaRPr>
          </a:p>
        </p:txBody>
      </p:sp>
      <p:cxnSp>
        <p:nvCxnSpPr>
          <p:cNvPr id="38" name="Google Shape;929;gaa87d33000_2_284">
            <a:extLst>
              <a:ext uri="{FF2B5EF4-FFF2-40B4-BE49-F238E27FC236}">
                <a16:creationId xmlns:a16="http://schemas.microsoft.com/office/drawing/2014/main" id="{276DBB0C-E2E5-4531-B610-AF1DA56B4CEF}"/>
              </a:ext>
            </a:extLst>
          </p:cNvPr>
          <p:cNvCxnSpPr>
            <a:cxnSpLocks/>
            <a:stCxn id="31" idx="1"/>
          </p:cNvCxnSpPr>
          <p:nvPr/>
        </p:nvCxnSpPr>
        <p:spPr>
          <a:xfrm rot="10800000">
            <a:off x="2933336" y="3804619"/>
            <a:ext cx="915488" cy="1840705"/>
          </a:xfrm>
          <a:prstGeom prst="bentConnector2">
            <a:avLst/>
          </a:prstGeom>
          <a:noFill/>
          <a:ln w="19050" cap="flat" cmpd="sng">
            <a:solidFill>
              <a:srgbClr val="8F94F5"/>
            </a:solidFill>
            <a:prstDash val="solid"/>
            <a:round/>
            <a:headEnd type="none" w="med" len="med"/>
            <a:tailEnd type="none" w="med" len="med"/>
          </a:ln>
        </p:spPr>
      </p:cxnSp>
      <p:cxnSp>
        <p:nvCxnSpPr>
          <p:cNvPr id="42" name="Google Shape;929;gaa87d33000_2_284">
            <a:extLst>
              <a:ext uri="{FF2B5EF4-FFF2-40B4-BE49-F238E27FC236}">
                <a16:creationId xmlns:a16="http://schemas.microsoft.com/office/drawing/2014/main" id="{282614B1-1F2E-4666-B8EE-5A07BA7D72D5}"/>
              </a:ext>
            </a:extLst>
          </p:cNvPr>
          <p:cNvCxnSpPr>
            <a:cxnSpLocks/>
            <a:stCxn id="2" idx="3"/>
          </p:cNvCxnSpPr>
          <p:nvPr/>
        </p:nvCxnSpPr>
        <p:spPr>
          <a:xfrm flipV="1">
            <a:off x="5850934" y="3761213"/>
            <a:ext cx="1129834" cy="1928360"/>
          </a:xfrm>
          <a:prstGeom prst="bentConnector2">
            <a:avLst/>
          </a:prstGeom>
          <a:noFill/>
          <a:ln w="19050" cap="flat" cmpd="sng">
            <a:solidFill>
              <a:srgbClr val="8F94F5"/>
            </a:solidFill>
            <a:prstDash val="solid"/>
            <a:round/>
            <a:headEnd type="none" w="med" len="med"/>
            <a:tailEnd type="none" w="med" len="med"/>
          </a:ln>
        </p:spPr>
      </p:cxnSp>
    </p:spTree>
    <p:extLst>
      <p:ext uri="{BB962C8B-B14F-4D97-AF65-F5344CB8AC3E}">
        <p14:creationId xmlns:p14="http://schemas.microsoft.com/office/powerpoint/2010/main" val="31417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제목 없음-2.jpg"/>
          <p:cNvPicPr>
            <a:picLocks noChangeAspect="1"/>
          </p:cNvPicPr>
          <p:nvPr/>
        </p:nvPicPr>
        <p:blipFill>
          <a:blip r:embed="rId3" cstate="print"/>
          <a:stretch>
            <a:fillRect/>
          </a:stretch>
        </p:blipFill>
        <p:spPr>
          <a:xfrm>
            <a:off x="1950" y="0"/>
            <a:ext cx="9140099" cy="6858000"/>
          </a:xfrm>
          <a:prstGeom prst="rect">
            <a:avLst/>
          </a:prstGeom>
        </p:spPr>
      </p:pic>
      <p:sp>
        <p:nvSpPr>
          <p:cNvPr id="16" name="직사각형 15"/>
          <p:cNvSpPr/>
          <p:nvPr/>
        </p:nvSpPr>
        <p:spPr>
          <a:xfrm>
            <a:off x="467544" y="1412776"/>
            <a:ext cx="8208912" cy="4824536"/>
          </a:xfrm>
          <a:prstGeom prst="rect">
            <a:avLst/>
          </a:prstGeom>
          <a:solidFill>
            <a:schemeClr val="bg1">
              <a:alpha val="30000"/>
            </a:schemeClr>
          </a:solidFill>
          <a:ln w="19050">
            <a:noFill/>
          </a:ln>
          <a:effectLst>
            <a:outerShdw blurRad="508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482982" y="1526515"/>
            <a:ext cx="8208912" cy="4824536"/>
          </a:xfrm>
          <a:prstGeom prst="rect">
            <a:avLst/>
          </a:prstGeom>
          <a:solidFill>
            <a:schemeClr val="bg1">
              <a:alpha val="30000"/>
            </a:schemeClr>
          </a:solidFill>
          <a:ln w="19050">
            <a:noFill/>
          </a:ln>
          <a:effectLst>
            <a:outerShdw blurRad="50800" dist="38100" dir="2700000" algn="tl" rotWithShape="0">
              <a:prstClr val="black">
                <a:alpha val="23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TextBox 11"/>
          <p:cNvSpPr txBox="1"/>
          <p:nvPr/>
        </p:nvSpPr>
        <p:spPr>
          <a:xfrm>
            <a:off x="3411256" y="-21987"/>
            <a:ext cx="2478716" cy="1231106"/>
          </a:xfrm>
          <a:prstGeom prst="rect">
            <a:avLst/>
          </a:prstGeom>
          <a:noFill/>
          <a:scene3d>
            <a:camera prst="obliqueTopLeft"/>
            <a:lightRig rig="threePt" dir="t"/>
          </a:scene3d>
        </p:spPr>
        <p:txBody>
          <a:bodyPr wrap="square" rtlCol="0">
            <a:spAutoFit/>
          </a:bodyPr>
          <a:lstStyle/>
          <a:p>
            <a:pPr algn="ctr"/>
            <a:r>
              <a:rPr lang="en-US" altLang="ko-KR" sz="4000" b="1" dirty="0">
                <a:solidFill>
                  <a:srgbClr val="947CB0"/>
                </a:solidFill>
                <a:latin typeface="나눔스퀘어라운드 ExtraBold" panose="020B0600000101010101" pitchFamily="50" charset="-127"/>
                <a:ea typeface="나눔스퀘어라운드 ExtraBold" panose="020B0600000101010101" pitchFamily="50" charset="-127"/>
              </a:rPr>
              <a:t>04.</a:t>
            </a:r>
          </a:p>
          <a:p>
            <a:pPr algn="ctr"/>
            <a:r>
              <a:rPr lang="ko-KR" altLang="en-US" sz="2000" b="1" dirty="0">
                <a:solidFill>
                  <a:srgbClr val="947CB0"/>
                </a:solidFill>
                <a:latin typeface="나눔스퀘어라운드 ExtraBold" panose="020B0600000101010101" pitchFamily="50" charset="-127"/>
                <a:ea typeface="나눔스퀘어라운드 ExtraBold" panose="020B0600000101010101" pitchFamily="50" charset="-127"/>
              </a:rPr>
              <a:t>프로젝트 수행 결과</a:t>
            </a:r>
          </a:p>
          <a:p>
            <a:pPr algn="ctr"/>
            <a:r>
              <a:rPr lang="ko-KR" altLang="en-US" b="1" dirty="0">
                <a:solidFill>
                  <a:srgbClr val="947CB0"/>
                </a:solidFill>
                <a:latin typeface="나눔스퀘어라운드 ExtraBold" panose="020B0600000101010101" pitchFamily="50" charset="-127"/>
                <a:ea typeface="나눔스퀘어라운드 ExtraBold" panose="020B0600000101010101" pitchFamily="50" charset="-127"/>
              </a:rPr>
              <a:t>모듈화</a:t>
            </a:r>
            <a:endParaRPr lang="en-US" altLang="ko-KR" b="1" dirty="0">
              <a:solidFill>
                <a:srgbClr val="947CB0"/>
              </a:solidFill>
              <a:latin typeface="나눔스퀘어라운드 ExtraBold" panose="020B0600000101010101" pitchFamily="50" charset="-127"/>
              <a:ea typeface="나눔스퀘어라운드 ExtraBold" panose="020B0600000101010101" pitchFamily="50" charset="-127"/>
            </a:endParaRPr>
          </a:p>
        </p:txBody>
      </p:sp>
      <p:sp>
        <p:nvSpPr>
          <p:cNvPr id="37" name="TextBox 36"/>
          <p:cNvSpPr txBox="1"/>
          <p:nvPr/>
        </p:nvSpPr>
        <p:spPr>
          <a:xfrm>
            <a:off x="3411256" y="12077"/>
            <a:ext cx="2478716" cy="1231106"/>
          </a:xfrm>
          <a:prstGeom prst="rect">
            <a:avLst/>
          </a:prstGeom>
          <a:noFill/>
          <a:scene3d>
            <a:camera prst="obliqueTopLeft"/>
            <a:lightRig rig="threePt" dir="t"/>
          </a:scene3d>
        </p:spPr>
        <p:txBody>
          <a:bodyPr wrap="square" rtlCol="0">
            <a:spAutoFit/>
          </a:bodyPr>
          <a:lstStyle/>
          <a:p>
            <a:pPr algn="ctr"/>
            <a:r>
              <a:rPr lang="en-US" altLang="ko-KR" sz="4000" b="1" dirty="0">
                <a:solidFill>
                  <a:schemeClr val="bg1"/>
                </a:solidFill>
                <a:latin typeface="나눔스퀘어라운드 ExtraBold" panose="020B0600000101010101" pitchFamily="50" charset="-127"/>
                <a:ea typeface="나눔스퀘어라운드 ExtraBold" panose="020B0600000101010101" pitchFamily="50" charset="-127"/>
              </a:rPr>
              <a:t>04.</a:t>
            </a:r>
          </a:p>
          <a:p>
            <a:pPr algn="ctr"/>
            <a:r>
              <a:rPr lang="ko-KR" altLang="en-US" sz="2000" b="1" dirty="0">
                <a:solidFill>
                  <a:schemeClr val="bg1"/>
                </a:solidFill>
                <a:latin typeface="나눔스퀘어라운드 ExtraBold" panose="020B0600000101010101" pitchFamily="50" charset="-127"/>
                <a:ea typeface="나눔스퀘어라운드 ExtraBold" panose="020B0600000101010101" pitchFamily="50" charset="-127"/>
              </a:rPr>
              <a:t>프로젝트 수행 결과</a:t>
            </a:r>
            <a:endParaRPr lang="en-US" altLang="ko-KR" sz="2000" b="1" dirty="0">
              <a:solidFill>
                <a:schemeClr val="bg1"/>
              </a:solidFill>
              <a:latin typeface="나눔스퀘어라운드 ExtraBold" panose="020B0600000101010101" pitchFamily="50" charset="-127"/>
              <a:ea typeface="나눔스퀘어라운드 ExtraBold" panose="020B0600000101010101" pitchFamily="50" charset="-127"/>
            </a:endParaRPr>
          </a:p>
          <a:p>
            <a:pPr algn="ctr"/>
            <a:r>
              <a:rPr lang="ko-KR" altLang="en-US" b="1" dirty="0">
                <a:solidFill>
                  <a:schemeClr val="bg1"/>
                </a:solidFill>
                <a:latin typeface="나눔스퀘어라운드 ExtraBold" panose="020B0600000101010101" pitchFamily="50" charset="-127"/>
                <a:ea typeface="나눔스퀘어라운드 ExtraBold" panose="020B0600000101010101" pitchFamily="50" charset="-127"/>
              </a:rPr>
              <a:t>모듈화</a:t>
            </a:r>
          </a:p>
        </p:txBody>
      </p:sp>
      <p:sp>
        <p:nvSpPr>
          <p:cNvPr id="41" name="직사각형 40"/>
          <p:cNvSpPr/>
          <p:nvPr/>
        </p:nvSpPr>
        <p:spPr>
          <a:xfrm>
            <a:off x="5810312" y="2122829"/>
            <a:ext cx="2358008" cy="246221"/>
          </a:xfrm>
          <a:prstGeom prst="rect">
            <a:avLst/>
          </a:prstGeom>
          <a:scene3d>
            <a:camera prst="obliqueTopLeft"/>
            <a:lightRig rig="threePt" dir="t"/>
          </a:scene3d>
        </p:spPr>
        <p:txBody>
          <a:bodyPr wrap="square">
            <a:spAutoFit/>
          </a:bodyPr>
          <a:lstStyle/>
          <a:p>
            <a:endParaRPr lang="ko-KR" altLang="en-US" sz="1000" dirty="0">
              <a:latin typeface="나눔바른고딕 Light" pitchFamily="50" charset="-127"/>
              <a:ea typeface="나눔바른고딕 Light" pitchFamily="50" charset="-127"/>
            </a:endParaRPr>
          </a:p>
        </p:txBody>
      </p:sp>
      <p:pic>
        <p:nvPicPr>
          <p:cNvPr id="3074" name="Picture 2">
            <a:extLst>
              <a:ext uri="{FF2B5EF4-FFF2-40B4-BE49-F238E27FC236}">
                <a16:creationId xmlns:a16="http://schemas.microsoft.com/office/drawing/2014/main" id="{B5D8F74E-05F8-4D68-A553-FF2C5024E55E}"/>
              </a:ext>
            </a:extLst>
          </p:cNvPr>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2346" y="2822035"/>
            <a:ext cx="1070248" cy="1172359"/>
          </a:xfrm>
          <a:prstGeom prst="rect">
            <a:avLst/>
          </a:prstGeom>
          <a:extLst>
            <a:ext uri="{909E8E84-426E-40DD-AFC4-6F175D3DCCD1}">
              <a14:hiddenFill xmlns:a14="http://schemas.microsoft.com/office/drawing/2010/main">
                <a:solidFill>
                  <a:srgbClr val="FFFFFF"/>
                </a:solidFill>
              </a14:hiddenFill>
            </a:ext>
          </a:extLst>
        </p:spPr>
      </p:pic>
      <p:cxnSp>
        <p:nvCxnSpPr>
          <p:cNvPr id="3" name="직선 연결선 2">
            <a:extLst>
              <a:ext uri="{FF2B5EF4-FFF2-40B4-BE49-F238E27FC236}">
                <a16:creationId xmlns:a16="http://schemas.microsoft.com/office/drawing/2014/main" id="{0FEE246C-6876-4A5A-B068-66129576DD0F}"/>
              </a:ext>
            </a:extLst>
          </p:cNvPr>
          <p:cNvCxnSpPr/>
          <p:nvPr/>
        </p:nvCxnSpPr>
        <p:spPr>
          <a:xfrm>
            <a:off x="1681808" y="3429000"/>
            <a:ext cx="441920" cy="0"/>
          </a:xfrm>
          <a:prstGeom prst="line">
            <a:avLst/>
          </a:prstGeom>
          <a:ln w="19050">
            <a:solidFill>
              <a:srgbClr val="7175B5"/>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87AA35D6-3E2B-403E-A77F-4820BA685D74}"/>
              </a:ext>
            </a:extLst>
          </p:cNvPr>
          <p:cNvSpPr/>
          <p:nvPr/>
        </p:nvSpPr>
        <p:spPr>
          <a:xfrm>
            <a:off x="2123728" y="3050964"/>
            <a:ext cx="1070248" cy="756071"/>
          </a:xfrm>
          <a:prstGeom prst="rect">
            <a:avLst/>
          </a:prstGeom>
          <a:solidFill>
            <a:srgbClr val="717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latin typeface="나눔스퀘어라운드 Light" panose="020B0600000101010101" pitchFamily="50" charset="-127"/>
                <a:ea typeface="나눔바른고딕"/>
              </a:rPr>
              <a:t>STT</a:t>
            </a:r>
            <a:endParaRPr lang="ko-KR" altLang="en-US" b="1" dirty="0">
              <a:latin typeface="나눔스퀘어라운드 Light" panose="020B0600000101010101" pitchFamily="50" charset="-127"/>
              <a:ea typeface="나눔바른고딕"/>
            </a:endParaRPr>
          </a:p>
        </p:txBody>
      </p:sp>
      <p:cxnSp>
        <p:nvCxnSpPr>
          <p:cNvPr id="22" name="직선 연결선 21">
            <a:extLst>
              <a:ext uri="{FF2B5EF4-FFF2-40B4-BE49-F238E27FC236}">
                <a16:creationId xmlns:a16="http://schemas.microsoft.com/office/drawing/2014/main" id="{74ADBF07-DA61-45D9-A0F4-4BAFB4F7AD4D}"/>
              </a:ext>
            </a:extLst>
          </p:cNvPr>
          <p:cNvCxnSpPr/>
          <p:nvPr/>
        </p:nvCxnSpPr>
        <p:spPr>
          <a:xfrm>
            <a:off x="3193976" y="3428999"/>
            <a:ext cx="441920" cy="0"/>
          </a:xfrm>
          <a:prstGeom prst="line">
            <a:avLst/>
          </a:prstGeom>
          <a:ln w="19050">
            <a:solidFill>
              <a:srgbClr val="7175B5"/>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E987A0DA-1FB6-45E4-BB2F-C6D8C494E0C8}"/>
              </a:ext>
            </a:extLst>
          </p:cNvPr>
          <p:cNvSpPr/>
          <p:nvPr/>
        </p:nvSpPr>
        <p:spPr>
          <a:xfrm>
            <a:off x="3581804" y="3050963"/>
            <a:ext cx="1070248" cy="756071"/>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latin typeface="나눔스퀘어라운드 Light" panose="020B0600000101010101" pitchFamily="50" charset="-127"/>
                <a:ea typeface="나눔바른고딕"/>
              </a:rPr>
              <a:t>Control</a:t>
            </a:r>
            <a:endParaRPr lang="ko-KR" altLang="en-US">
              <a:ea typeface="나눔바른고딕"/>
            </a:endParaRPr>
          </a:p>
        </p:txBody>
      </p:sp>
      <p:sp>
        <p:nvSpPr>
          <p:cNvPr id="54" name="직사각형 53">
            <a:extLst>
              <a:ext uri="{FF2B5EF4-FFF2-40B4-BE49-F238E27FC236}">
                <a16:creationId xmlns:a16="http://schemas.microsoft.com/office/drawing/2014/main" id="{B310B101-3520-430E-B92F-02DED83A0145}"/>
              </a:ext>
            </a:extLst>
          </p:cNvPr>
          <p:cNvSpPr/>
          <p:nvPr/>
        </p:nvSpPr>
        <p:spPr>
          <a:xfrm>
            <a:off x="4938946" y="4284627"/>
            <a:ext cx="1070248" cy="756071"/>
          </a:xfrm>
          <a:prstGeom prst="rect">
            <a:avLst/>
          </a:prstGeom>
          <a:solidFill>
            <a:srgbClr val="A88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latin typeface="나눔스퀘어라운드 Light" panose="020B0600000101010101" pitchFamily="50" charset="-127"/>
                <a:ea typeface="나눔바른고딕"/>
              </a:rPr>
              <a:t>Text</a:t>
            </a:r>
            <a:endParaRPr lang="ko-KR" altLang="en-US">
              <a:ea typeface="나눔바른고딕"/>
            </a:endParaRPr>
          </a:p>
        </p:txBody>
      </p:sp>
      <p:sp>
        <p:nvSpPr>
          <p:cNvPr id="55" name="직사각형 54">
            <a:extLst>
              <a:ext uri="{FF2B5EF4-FFF2-40B4-BE49-F238E27FC236}">
                <a16:creationId xmlns:a16="http://schemas.microsoft.com/office/drawing/2014/main" id="{3328B52F-E36E-47EF-9424-7B5C716B3955}"/>
              </a:ext>
            </a:extLst>
          </p:cNvPr>
          <p:cNvSpPr/>
          <p:nvPr/>
        </p:nvSpPr>
        <p:spPr>
          <a:xfrm>
            <a:off x="4938946" y="1643402"/>
            <a:ext cx="1070248" cy="756071"/>
          </a:xfrm>
          <a:prstGeom prst="rect">
            <a:avLst/>
          </a:prstGeom>
          <a:solidFill>
            <a:srgbClr val="A88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latin typeface="나눔스퀘어라운드 Light" panose="020B0600000101010101" pitchFamily="50" charset="-127"/>
                <a:ea typeface="나눔바른고딕"/>
              </a:rPr>
              <a:t>Object</a:t>
            </a:r>
            <a:endParaRPr lang="ko-KR" altLang="en-US">
              <a:ea typeface="나눔바른고딕"/>
            </a:endParaRPr>
          </a:p>
        </p:txBody>
      </p:sp>
      <p:cxnSp>
        <p:nvCxnSpPr>
          <p:cNvPr id="62" name="Google Shape;835;ga95a01dc7e_0_26">
            <a:extLst>
              <a:ext uri="{FF2B5EF4-FFF2-40B4-BE49-F238E27FC236}">
                <a16:creationId xmlns:a16="http://schemas.microsoft.com/office/drawing/2014/main" id="{EDBC4A55-0EA2-47AB-9743-4D1E9F4DB00D}"/>
              </a:ext>
            </a:extLst>
          </p:cNvPr>
          <p:cNvCxnSpPr/>
          <p:nvPr/>
        </p:nvCxnSpPr>
        <p:spPr>
          <a:xfrm rot="10800000" flipH="1">
            <a:off x="4650614" y="2028325"/>
            <a:ext cx="290100" cy="1400700"/>
          </a:xfrm>
          <a:prstGeom prst="bentConnector3">
            <a:avLst>
              <a:gd name="adj1" fmla="val 50011"/>
            </a:avLst>
          </a:prstGeom>
          <a:noFill/>
          <a:ln w="19050" cap="flat" cmpd="sng">
            <a:solidFill>
              <a:srgbClr val="4F81BD"/>
            </a:solidFill>
            <a:prstDash val="solid"/>
            <a:round/>
            <a:headEnd type="none" w="med" len="med"/>
            <a:tailEnd type="none" w="med" len="med"/>
          </a:ln>
        </p:spPr>
      </p:cxnSp>
      <p:cxnSp>
        <p:nvCxnSpPr>
          <p:cNvPr id="63" name="Google Shape;836;ga95a01dc7e_0_26">
            <a:extLst>
              <a:ext uri="{FF2B5EF4-FFF2-40B4-BE49-F238E27FC236}">
                <a16:creationId xmlns:a16="http://schemas.microsoft.com/office/drawing/2014/main" id="{A7B91CA1-F7DB-4405-AC6F-C3D111DBE6A3}"/>
              </a:ext>
            </a:extLst>
          </p:cNvPr>
          <p:cNvCxnSpPr/>
          <p:nvPr/>
        </p:nvCxnSpPr>
        <p:spPr>
          <a:xfrm>
            <a:off x="4650614" y="3429025"/>
            <a:ext cx="290100" cy="1400700"/>
          </a:xfrm>
          <a:prstGeom prst="bentConnector3">
            <a:avLst>
              <a:gd name="adj1" fmla="val 50011"/>
            </a:avLst>
          </a:prstGeom>
          <a:noFill/>
          <a:ln w="19050" cap="flat" cmpd="sng">
            <a:solidFill>
              <a:srgbClr val="4F81BD"/>
            </a:solidFill>
            <a:prstDash val="solid"/>
            <a:round/>
            <a:headEnd type="none" w="med" len="med"/>
            <a:tailEnd type="none" w="med" len="med"/>
          </a:ln>
        </p:spPr>
      </p:cxnSp>
      <p:cxnSp>
        <p:nvCxnSpPr>
          <p:cNvPr id="64" name="Google Shape;837;ga95a01dc7e_0_26">
            <a:extLst>
              <a:ext uri="{FF2B5EF4-FFF2-40B4-BE49-F238E27FC236}">
                <a16:creationId xmlns:a16="http://schemas.microsoft.com/office/drawing/2014/main" id="{D52D080D-0D67-4AF4-93AA-086E716B93D6}"/>
              </a:ext>
            </a:extLst>
          </p:cNvPr>
          <p:cNvCxnSpPr/>
          <p:nvPr/>
        </p:nvCxnSpPr>
        <p:spPr>
          <a:xfrm>
            <a:off x="6024632" y="2021025"/>
            <a:ext cx="317100" cy="1400700"/>
          </a:xfrm>
          <a:prstGeom prst="bentConnector3">
            <a:avLst>
              <a:gd name="adj1" fmla="val 49988"/>
            </a:avLst>
          </a:prstGeom>
          <a:noFill/>
          <a:ln w="19050" cap="flat" cmpd="sng">
            <a:solidFill>
              <a:srgbClr val="A88EBE"/>
            </a:solidFill>
            <a:prstDash val="solid"/>
            <a:round/>
            <a:headEnd type="none" w="med" len="med"/>
            <a:tailEnd type="none" w="med" len="med"/>
          </a:ln>
        </p:spPr>
      </p:cxnSp>
      <p:cxnSp>
        <p:nvCxnSpPr>
          <p:cNvPr id="65" name="Google Shape;838;ga95a01dc7e_0_26">
            <a:extLst>
              <a:ext uri="{FF2B5EF4-FFF2-40B4-BE49-F238E27FC236}">
                <a16:creationId xmlns:a16="http://schemas.microsoft.com/office/drawing/2014/main" id="{8AF7D088-BDCD-48F5-B097-A13D2EDE9367}"/>
              </a:ext>
            </a:extLst>
          </p:cNvPr>
          <p:cNvCxnSpPr/>
          <p:nvPr/>
        </p:nvCxnSpPr>
        <p:spPr>
          <a:xfrm rot="10800000" flipH="1">
            <a:off x="6024632" y="3421800"/>
            <a:ext cx="317100" cy="1400700"/>
          </a:xfrm>
          <a:prstGeom prst="bentConnector3">
            <a:avLst>
              <a:gd name="adj1" fmla="val 49988"/>
            </a:avLst>
          </a:prstGeom>
          <a:noFill/>
          <a:ln w="19050" cap="flat" cmpd="sng">
            <a:solidFill>
              <a:srgbClr val="A88EBE"/>
            </a:solidFill>
            <a:prstDash val="solid"/>
            <a:round/>
            <a:headEnd type="none" w="med" len="med"/>
            <a:tailEnd type="none" w="med" len="med"/>
          </a:ln>
        </p:spPr>
      </p:cxnSp>
      <p:sp>
        <p:nvSpPr>
          <p:cNvPr id="66" name="직사각형 65">
            <a:extLst>
              <a:ext uri="{FF2B5EF4-FFF2-40B4-BE49-F238E27FC236}">
                <a16:creationId xmlns:a16="http://schemas.microsoft.com/office/drawing/2014/main" id="{E0BA25C2-FA2A-457E-9EAE-7413AABA8F5C}"/>
              </a:ext>
            </a:extLst>
          </p:cNvPr>
          <p:cNvSpPr/>
          <p:nvPr/>
        </p:nvSpPr>
        <p:spPr>
          <a:xfrm>
            <a:off x="6335935" y="3005141"/>
            <a:ext cx="1070248" cy="756071"/>
          </a:xfrm>
          <a:prstGeom prst="rect">
            <a:avLst/>
          </a:prstGeom>
          <a:solidFill>
            <a:srgbClr val="C69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latin typeface="나눔스퀘어라운드 Light" panose="020B0600000101010101" pitchFamily="50" charset="-127"/>
                <a:ea typeface="나눔바른고딕"/>
              </a:rPr>
              <a:t>TTS</a:t>
            </a:r>
            <a:endParaRPr lang="ko-KR" altLang="en-US">
              <a:ea typeface="나눔바른고딕"/>
            </a:endParaRPr>
          </a:p>
        </p:txBody>
      </p:sp>
      <p:cxnSp>
        <p:nvCxnSpPr>
          <p:cNvPr id="67" name="직선 연결선 66">
            <a:extLst>
              <a:ext uri="{FF2B5EF4-FFF2-40B4-BE49-F238E27FC236}">
                <a16:creationId xmlns:a16="http://schemas.microsoft.com/office/drawing/2014/main" id="{64FF20E1-36B8-402F-9005-1415295C067F}"/>
              </a:ext>
            </a:extLst>
          </p:cNvPr>
          <p:cNvCxnSpPr>
            <a:cxnSpLocks/>
          </p:cNvCxnSpPr>
          <p:nvPr/>
        </p:nvCxnSpPr>
        <p:spPr>
          <a:xfrm>
            <a:off x="7406183" y="3428998"/>
            <a:ext cx="262161" cy="0"/>
          </a:xfrm>
          <a:prstGeom prst="line">
            <a:avLst/>
          </a:prstGeom>
          <a:ln w="19050">
            <a:solidFill>
              <a:srgbClr val="C698BD"/>
            </a:solidFill>
          </a:ln>
        </p:spPr>
        <p:style>
          <a:lnRef idx="1">
            <a:schemeClr val="accent1"/>
          </a:lnRef>
          <a:fillRef idx="0">
            <a:schemeClr val="accent1"/>
          </a:fillRef>
          <a:effectRef idx="0">
            <a:schemeClr val="accent1"/>
          </a:effectRef>
          <a:fontRef idx="minor">
            <a:schemeClr val="tx1"/>
          </a:fontRef>
        </p:style>
      </p:cxnSp>
      <p:pic>
        <p:nvPicPr>
          <p:cNvPr id="69" name="Google Shape;828;ga95a01dc7e_0_26">
            <a:extLst>
              <a:ext uri="{FF2B5EF4-FFF2-40B4-BE49-F238E27FC236}">
                <a16:creationId xmlns:a16="http://schemas.microsoft.com/office/drawing/2014/main" id="{58A18053-E38A-4EF7-A61D-54E0165B1649}"/>
              </a:ext>
            </a:extLst>
          </p:cNvPr>
          <p:cNvPicPr preferRelativeResize="0"/>
          <p:nvPr/>
        </p:nvPicPr>
        <p:blipFill>
          <a:blip r:embed="rId6">
            <a:alphaModFix/>
            <a:duotone>
              <a:schemeClr val="bg2">
                <a:shade val="45000"/>
                <a:satMod val="135000"/>
              </a:schemeClr>
              <a:prstClr val="white"/>
            </a:duotone>
          </a:blip>
          <a:stretch>
            <a:fillRect/>
          </a:stretch>
        </p:blipFill>
        <p:spPr>
          <a:xfrm>
            <a:off x="7541550" y="2819388"/>
            <a:ext cx="1070248" cy="1219200"/>
          </a:xfrm>
          <a:prstGeom prst="rect">
            <a:avLst/>
          </a:prstGeom>
          <a:noFill/>
          <a:ln>
            <a:noFill/>
          </a:ln>
        </p:spPr>
      </p:pic>
      <p:pic>
        <p:nvPicPr>
          <p:cNvPr id="24" name="Google Shape;950;gaa87d33000_2_62">
            <a:extLst>
              <a:ext uri="{FF2B5EF4-FFF2-40B4-BE49-F238E27FC236}">
                <a16:creationId xmlns:a16="http://schemas.microsoft.com/office/drawing/2014/main" id="{CFF16346-275B-498C-9CDC-4166F55F6735}"/>
              </a:ext>
            </a:extLst>
          </p:cNvPr>
          <p:cNvPicPr preferRelativeResize="0"/>
          <p:nvPr/>
        </p:nvPicPr>
        <p:blipFill>
          <a:blip r:embed="rId7">
            <a:alphaModFix/>
            <a:duotone>
              <a:schemeClr val="accent5">
                <a:shade val="45000"/>
                <a:satMod val="135000"/>
              </a:schemeClr>
              <a:prstClr val="white"/>
            </a:duotone>
          </a:blip>
          <a:stretch>
            <a:fillRect/>
          </a:stretch>
        </p:blipFill>
        <p:spPr>
          <a:xfrm>
            <a:off x="4777706" y="3136932"/>
            <a:ext cx="1400411" cy="548120"/>
          </a:xfrm>
          <a:prstGeom prst="rect">
            <a:avLst/>
          </a:prstGeom>
          <a:noFill/>
          <a:ln>
            <a:noFill/>
          </a:ln>
        </p:spPr>
      </p:pic>
    </p:spTree>
    <p:extLst>
      <p:ext uri="{BB962C8B-B14F-4D97-AF65-F5344CB8AC3E}">
        <p14:creationId xmlns:p14="http://schemas.microsoft.com/office/powerpoint/2010/main" val="3814967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pic>
        <p:nvPicPr>
          <p:cNvPr id="1019" name="Google Shape;1019;p41" descr="제목 없음-2.jpg"/>
          <p:cNvPicPr preferRelativeResize="0"/>
          <p:nvPr/>
        </p:nvPicPr>
        <p:blipFill rotWithShape="1">
          <a:blip r:embed="rId5">
            <a:alphaModFix/>
          </a:blip>
          <a:srcRect/>
          <a:stretch/>
        </p:blipFill>
        <p:spPr>
          <a:xfrm>
            <a:off x="1950" y="0"/>
            <a:ext cx="9140099" cy="6858000"/>
          </a:xfrm>
          <a:prstGeom prst="rect">
            <a:avLst/>
          </a:prstGeom>
          <a:noFill/>
          <a:ln>
            <a:noFill/>
          </a:ln>
        </p:spPr>
      </p:pic>
      <p:sp>
        <p:nvSpPr>
          <p:cNvPr id="1020" name="Google Shape;1020;p41"/>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021" name="Google Shape;1021;p41"/>
          <p:cNvSpPr/>
          <p:nvPr/>
        </p:nvSpPr>
        <p:spPr>
          <a:xfrm>
            <a:off x="482982" y="1526515"/>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022" name="Google Shape;1022;p41"/>
          <p:cNvSpPr txBox="1"/>
          <p:nvPr/>
        </p:nvSpPr>
        <p:spPr>
          <a:xfrm>
            <a:off x="3372428" y="-121636"/>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18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시연영상</a:t>
            </a:r>
            <a:endParaRPr sz="1800" b="1" dirty="0">
              <a:solidFill>
                <a:srgbClr val="947CB0"/>
              </a:solidFill>
              <a:latin typeface="나눔스퀘어라운드 ExtraBold" panose="020B0600000101010101" pitchFamily="50" charset="-127"/>
              <a:ea typeface="나눔스퀘어라운드 ExtraBold" panose="020B0600000101010101" pitchFamily="50" charset="-127"/>
              <a:sym typeface="Arial"/>
            </a:endParaRPr>
          </a:p>
        </p:txBody>
      </p:sp>
      <p:sp>
        <p:nvSpPr>
          <p:cNvPr id="1023" name="Google Shape;1023;p41"/>
          <p:cNvSpPr txBox="1"/>
          <p:nvPr/>
        </p:nvSpPr>
        <p:spPr>
          <a:xfrm>
            <a:off x="3331596" y="-95081"/>
            <a:ext cx="247871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04.</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프로젝트 수행 결과</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시연영상</a:t>
            </a:r>
            <a:endParaRPr dirty="0">
              <a:latin typeface="나눔스퀘어라운드 ExtraBold" panose="020B0600000101010101" pitchFamily="50" charset="-127"/>
              <a:ea typeface="나눔스퀘어라운드 ExtraBold" panose="020B0600000101010101" pitchFamily="50" charset="-127"/>
            </a:endParaRPr>
          </a:p>
        </p:txBody>
      </p:sp>
      <p:sp>
        <p:nvSpPr>
          <p:cNvPr id="1024" name="Google Shape;1024;p41"/>
          <p:cNvSpPr/>
          <p:nvPr/>
        </p:nvSpPr>
        <p:spPr>
          <a:xfrm>
            <a:off x="5810312" y="2122829"/>
            <a:ext cx="235800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pic>
        <p:nvPicPr>
          <p:cNvPr id="2" name="team (2)">
            <a:hlinkClick r:id="" action="ppaction://media"/>
            <a:extLst>
              <a:ext uri="{FF2B5EF4-FFF2-40B4-BE49-F238E27FC236}">
                <a16:creationId xmlns:a16="http://schemas.microsoft.com/office/drawing/2014/main" id="{239DBC72-C7C9-4B84-8740-04835418CEA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3438" y="1539044"/>
            <a:ext cx="8128000" cy="457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gaa954539fe_1_43" descr="제목 없음-2.jpg"/>
          <p:cNvPicPr preferRelativeResize="0"/>
          <p:nvPr/>
        </p:nvPicPr>
        <p:blipFill rotWithShape="1">
          <a:blip r:embed="rId3">
            <a:alphaModFix/>
          </a:blip>
          <a:srcRect/>
          <a:stretch/>
        </p:blipFill>
        <p:spPr>
          <a:xfrm>
            <a:off x="0" y="0"/>
            <a:ext cx="9140100" cy="6858000"/>
          </a:xfrm>
          <a:prstGeom prst="rect">
            <a:avLst/>
          </a:prstGeom>
          <a:noFill/>
          <a:ln>
            <a:noFill/>
          </a:ln>
        </p:spPr>
      </p:pic>
      <p:sp>
        <p:nvSpPr>
          <p:cNvPr id="1031" name="Google Shape;1031;gaa954539fe_1_43"/>
          <p:cNvSpPr txBox="1"/>
          <p:nvPr/>
        </p:nvSpPr>
        <p:spPr>
          <a:xfrm>
            <a:off x="1021925" y="2669600"/>
            <a:ext cx="2116200" cy="99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000" b="1" dirty="0">
                <a:solidFill>
                  <a:srgbClr val="D9D9D9"/>
                </a:solidFill>
                <a:latin typeface="나눔스퀘어라운드 ExtraBold" panose="020B0600000101010101" pitchFamily="50" charset="-127"/>
                <a:ea typeface="나눔스퀘어라운드 ExtraBold" panose="020B0600000101010101" pitchFamily="50" charset="-127"/>
              </a:rPr>
              <a:t>05.</a:t>
            </a:r>
            <a:endParaRPr sz="6000" dirty="0">
              <a:solidFill>
                <a:srgbClr val="D9D9D9"/>
              </a:solidFill>
              <a:latin typeface="나눔스퀘어라운드 ExtraBold" panose="020B0600000101010101" pitchFamily="50" charset="-127"/>
              <a:ea typeface="나눔스퀘어라운드 ExtraBold" panose="020B0600000101010101" pitchFamily="50" charset="-127"/>
            </a:endParaRPr>
          </a:p>
        </p:txBody>
      </p:sp>
      <p:sp>
        <p:nvSpPr>
          <p:cNvPr id="1032" name="Google Shape;1032;gaa954539fe_1_43"/>
          <p:cNvSpPr txBox="1"/>
          <p:nvPr/>
        </p:nvSpPr>
        <p:spPr>
          <a:xfrm>
            <a:off x="974225" y="2669600"/>
            <a:ext cx="2116200" cy="99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6000" b="1" dirty="0">
                <a:solidFill>
                  <a:schemeClr val="lt1"/>
                </a:solidFill>
                <a:latin typeface="나눔스퀘어라운드 ExtraBold" panose="020B0600000101010101" pitchFamily="50" charset="-127"/>
                <a:ea typeface="나눔스퀘어라운드 ExtraBold" panose="020B0600000101010101" pitchFamily="50" charset="-127"/>
              </a:rPr>
              <a:t>05.</a:t>
            </a:r>
            <a:endParaRPr sz="6000" dirty="0">
              <a:latin typeface="나눔스퀘어라운드 ExtraBold" panose="020B0600000101010101" pitchFamily="50" charset="-127"/>
              <a:ea typeface="나눔스퀘어라운드 ExtraBold" panose="020B0600000101010101" pitchFamily="50" charset="-127"/>
            </a:endParaRPr>
          </a:p>
        </p:txBody>
      </p:sp>
      <p:sp>
        <p:nvSpPr>
          <p:cNvPr id="1033" name="Google Shape;1033;gaa954539fe_1_43"/>
          <p:cNvSpPr txBox="1"/>
          <p:nvPr/>
        </p:nvSpPr>
        <p:spPr>
          <a:xfrm>
            <a:off x="989375" y="3540575"/>
            <a:ext cx="42021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100" dirty="0">
                <a:solidFill>
                  <a:srgbClr val="FFFFFF"/>
                </a:solidFill>
                <a:latin typeface="나눔스퀘어라운드 ExtraBold" panose="020B0600000101010101" pitchFamily="50" charset="-127"/>
                <a:ea typeface="나눔스퀘어라운드 ExtraBold" panose="020B0600000101010101" pitchFamily="50" charset="-127"/>
                <a:cs typeface="Malgun Gothic"/>
                <a:sym typeface="Malgun Gothic"/>
              </a:rPr>
              <a:t>향후 계획 및 느낀 점</a:t>
            </a:r>
            <a:endParaRPr sz="2100" dirty="0">
              <a:solidFill>
                <a:srgbClr val="FFFFFF"/>
              </a:solidFill>
              <a:latin typeface="나눔스퀘어라운드 ExtraBold" panose="020B0600000101010101" pitchFamily="50" charset="-127"/>
              <a:ea typeface="나눔스퀘어라운드 ExtraBold" panose="020B0600000101010101" pitchFamily="50" charset="-127"/>
              <a:cs typeface="Malgun Gothic"/>
              <a:sym typeface="Malgun Gothic"/>
            </a:endParaRPr>
          </a:p>
        </p:txBody>
      </p:sp>
      <p:sp>
        <p:nvSpPr>
          <p:cNvPr id="1034" name="Google Shape;1034;gaa954539fe_1_43"/>
          <p:cNvSpPr txBox="1"/>
          <p:nvPr/>
        </p:nvSpPr>
        <p:spPr>
          <a:xfrm>
            <a:off x="6776301" y="4138300"/>
            <a:ext cx="1141800" cy="98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500" b="1" dirty="0">
                <a:solidFill>
                  <a:schemeClr val="lt1"/>
                </a:solidFill>
                <a:latin typeface="나눔스퀘어라운드 ExtraBold" panose="020B0600000101010101" pitchFamily="50" charset="-127"/>
                <a:ea typeface="나눔스퀘어라운드 ExtraBold" panose="020B0600000101010101" pitchFamily="50" charset="-127"/>
              </a:rPr>
              <a:t>0</a:t>
            </a:r>
            <a:r>
              <a:rPr lang="ko-KR" sz="25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1</a:t>
            </a:r>
            <a:r>
              <a:rPr lang="ko-KR" sz="39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a:t>
            </a:r>
            <a:endParaRPr sz="900" dirty="0">
              <a:latin typeface="나눔스퀘어라운드 ExtraBold" panose="020B0600000101010101" pitchFamily="50" charset="-127"/>
              <a:ea typeface="나눔스퀘어라운드 ExtraBold" panose="020B0600000101010101" pitchFamily="50" charset="-127"/>
            </a:endParaRPr>
          </a:p>
          <a:p>
            <a:pPr marL="0" marR="0" lvl="0" indent="0" algn="l" rtl="0">
              <a:spcBef>
                <a:spcPts val="0"/>
              </a:spcBef>
              <a:spcAft>
                <a:spcPts val="0"/>
              </a:spcAft>
              <a:buNone/>
            </a:pPr>
            <a:r>
              <a:rPr lang="ko-KR" sz="1500" b="1" dirty="0">
                <a:solidFill>
                  <a:schemeClr val="lt1"/>
                </a:solidFill>
                <a:latin typeface="나눔스퀘어라운드 ExtraBold" panose="020B0600000101010101" pitchFamily="50" charset="-127"/>
                <a:ea typeface="나눔스퀘어라운드 ExtraBold" panose="020B0600000101010101" pitchFamily="50" charset="-127"/>
              </a:rPr>
              <a:t>향후 계획</a:t>
            </a:r>
            <a:endParaRPr sz="1500" dirty="0">
              <a:latin typeface="나눔스퀘어라운드 ExtraBold" panose="020B0600000101010101" pitchFamily="50" charset="-127"/>
              <a:ea typeface="나눔스퀘어라운드 ExtraBold" panose="020B0600000101010101" pitchFamily="50" charset="-127"/>
            </a:endParaRPr>
          </a:p>
        </p:txBody>
      </p:sp>
      <p:sp>
        <p:nvSpPr>
          <p:cNvPr id="1035" name="Google Shape;1035;gaa954539fe_1_43"/>
          <p:cNvSpPr txBox="1"/>
          <p:nvPr/>
        </p:nvSpPr>
        <p:spPr>
          <a:xfrm>
            <a:off x="6771791" y="4976499"/>
            <a:ext cx="986100" cy="98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25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a:t>
            </a:r>
            <a:r>
              <a:rPr lang="ko-KR" sz="2500" b="1" dirty="0">
                <a:solidFill>
                  <a:schemeClr val="lt1"/>
                </a:solidFill>
                <a:latin typeface="나눔스퀘어라운드 ExtraBold" panose="020B0600000101010101" pitchFamily="50" charset="-127"/>
                <a:ea typeface="나눔스퀘어라운드 ExtraBold" panose="020B0600000101010101" pitchFamily="50" charset="-127"/>
              </a:rPr>
              <a:t>2</a:t>
            </a:r>
            <a:r>
              <a:rPr lang="ko-KR" sz="39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a:t>
            </a:r>
            <a:endParaRPr sz="900" dirty="0">
              <a:latin typeface="나눔스퀘어라운드 ExtraBold" panose="020B0600000101010101" pitchFamily="50" charset="-127"/>
              <a:ea typeface="나눔스퀘어라운드 ExtraBold" panose="020B0600000101010101" pitchFamily="50" charset="-127"/>
            </a:endParaRPr>
          </a:p>
          <a:p>
            <a:pPr marL="0" marR="0" lvl="0" indent="0" algn="l" rtl="0">
              <a:spcBef>
                <a:spcPts val="0"/>
              </a:spcBef>
              <a:spcAft>
                <a:spcPts val="0"/>
              </a:spcAft>
              <a:buNone/>
            </a:pPr>
            <a:r>
              <a:rPr lang="ko-KR" sz="1500" b="1" dirty="0">
                <a:solidFill>
                  <a:schemeClr val="lt1"/>
                </a:solidFill>
                <a:latin typeface="나눔스퀘어라운드 ExtraBold" panose="020B0600000101010101" pitchFamily="50" charset="-127"/>
                <a:ea typeface="나눔스퀘어라운드 ExtraBold" panose="020B0600000101010101" pitchFamily="50" charset="-127"/>
              </a:rPr>
              <a:t>느낀 점</a:t>
            </a:r>
            <a:endParaRPr sz="1500" dirty="0">
              <a:latin typeface="나눔스퀘어라운드 ExtraBold" panose="020B0600000101010101" pitchFamily="50" charset="-127"/>
              <a:ea typeface="나눔스퀘어라운드 ExtraBold" panose="020B0600000101010101" pitchFamily="50" charset="-127"/>
            </a:endParaRPr>
          </a:p>
        </p:txBody>
      </p:sp>
      <p:cxnSp>
        <p:nvCxnSpPr>
          <p:cNvPr id="1036" name="Google Shape;1036;gaa954539fe_1_43"/>
          <p:cNvCxnSpPr/>
          <p:nvPr/>
        </p:nvCxnSpPr>
        <p:spPr>
          <a:xfrm>
            <a:off x="6657625" y="4324586"/>
            <a:ext cx="0" cy="1561200"/>
          </a:xfrm>
          <a:prstGeom prst="straightConnector1">
            <a:avLst/>
          </a:prstGeom>
          <a:noFill/>
          <a:ln w="28575" cap="flat" cmpd="sng">
            <a:solidFill>
              <a:schemeClr val="lt1"/>
            </a:solidFill>
            <a:prstDash val="solid"/>
            <a:round/>
            <a:headEnd type="none" w="sm" len="sm"/>
            <a:tailEnd type="none" w="sm" len="sm"/>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pic>
        <p:nvPicPr>
          <p:cNvPr id="1042" name="Google Shape;1042;p43"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1043" name="Google Shape;1043;p43"/>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044" name="Google Shape;1044;p43"/>
          <p:cNvSpPr/>
          <p:nvPr/>
        </p:nvSpPr>
        <p:spPr>
          <a:xfrm>
            <a:off x="482982" y="1526515"/>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045" name="Google Shape;1045;p43"/>
          <p:cNvSpPr txBox="1"/>
          <p:nvPr/>
        </p:nvSpPr>
        <p:spPr>
          <a:xfrm>
            <a:off x="3372428" y="-121636"/>
            <a:ext cx="2633262" cy="12926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05.</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향후 계획 및 느낀 점</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18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향후 계획</a:t>
            </a:r>
            <a:endParaRPr sz="1800" b="1" dirty="0">
              <a:solidFill>
                <a:srgbClr val="947CB0"/>
              </a:solidFill>
              <a:latin typeface="나눔스퀘어라운드 ExtraBold" panose="020B0600000101010101" pitchFamily="50" charset="-127"/>
              <a:ea typeface="나눔스퀘어라운드 ExtraBold" panose="020B0600000101010101" pitchFamily="50" charset="-127"/>
              <a:sym typeface="Arial"/>
            </a:endParaRPr>
          </a:p>
        </p:txBody>
      </p:sp>
      <p:sp>
        <p:nvSpPr>
          <p:cNvPr id="1046" name="Google Shape;1046;p43"/>
          <p:cNvSpPr txBox="1"/>
          <p:nvPr/>
        </p:nvSpPr>
        <p:spPr>
          <a:xfrm>
            <a:off x="3398094" y="-89282"/>
            <a:ext cx="2607596" cy="12926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05.</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향후 계획 및 느낀 점</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향후 계획</a:t>
            </a:r>
            <a:endParaRPr dirty="0">
              <a:latin typeface="나눔스퀘어라운드 ExtraBold" panose="020B0600000101010101" pitchFamily="50" charset="-127"/>
              <a:ea typeface="나눔스퀘어라운드 ExtraBold" panose="020B0600000101010101" pitchFamily="50" charset="-127"/>
            </a:endParaRPr>
          </a:p>
        </p:txBody>
      </p:sp>
      <p:sp>
        <p:nvSpPr>
          <p:cNvPr id="1047" name="Google Shape;1047;p43"/>
          <p:cNvSpPr/>
          <p:nvPr/>
        </p:nvSpPr>
        <p:spPr>
          <a:xfrm>
            <a:off x="5810312" y="2122829"/>
            <a:ext cx="235800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1048" name="Google Shape;1048;p43"/>
          <p:cNvSpPr/>
          <p:nvPr/>
        </p:nvSpPr>
        <p:spPr>
          <a:xfrm>
            <a:off x="724389" y="2005452"/>
            <a:ext cx="2508000" cy="3669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600"/>
              <a:buFont typeface="Arial"/>
              <a:buNone/>
            </a:pPr>
            <a:r>
              <a:rPr lang="ko-KR" sz="1600" b="1" dirty="0">
                <a:solidFill>
                  <a:schemeClr val="lt1"/>
                </a:solidFill>
                <a:latin typeface="나눔스퀘어라운드 ExtraBold" panose="020B0600000101010101" pitchFamily="50" charset="-127"/>
                <a:ea typeface="나눔바른고딕"/>
                <a:sym typeface="Arial"/>
              </a:rPr>
              <a:t>이미지 인식 모듈</a:t>
            </a:r>
            <a:endParaRPr sz="1600" b="1" dirty="0">
              <a:solidFill>
                <a:schemeClr val="lt1"/>
              </a:solidFill>
              <a:latin typeface="나눔스퀘어라운드 ExtraBold" panose="020B0600000101010101" pitchFamily="50" charset="-127"/>
              <a:ea typeface="나눔바른고딕"/>
              <a:sym typeface="Arial"/>
            </a:endParaRPr>
          </a:p>
        </p:txBody>
      </p:sp>
      <p:sp>
        <p:nvSpPr>
          <p:cNvPr id="1049" name="Google Shape;1049;p43"/>
          <p:cNvSpPr/>
          <p:nvPr/>
        </p:nvSpPr>
        <p:spPr>
          <a:xfrm>
            <a:off x="3394318" y="2005452"/>
            <a:ext cx="2508000" cy="3669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600"/>
              <a:buFont typeface="Arial"/>
              <a:buNone/>
            </a:pPr>
            <a:r>
              <a:rPr lang="ko-KR" sz="1600" b="1" dirty="0">
                <a:solidFill>
                  <a:schemeClr val="lt1"/>
                </a:solidFill>
                <a:latin typeface="나눔스퀘어라운드 ExtraBold" panose="020B0600000101010101" pitchFamily="50" charset="-127"/>
                <a:ea typeface="나눔바른고딕"/>
                <a:sym typeface="Arial"/>
              </a:rPr>
              <a:t>텍스트 인식 모듈</a:t>
            </a:r>
            <a:endParaRPr sz="1600" b="1" dirty="0">
              <a:solidFill>
                <a:schemeClr val="lt1"/>
              </a:solidFill>
              <a:latin typeface="나눔스퀘어라운드 ExtraBold" panose="020B0600000101010101" pitchFamily="50" charset="-127"/>
              <a:ea typeface="나눔바른고딕"/>
              <a:sym typeface="Arial"/>
            </a:endParaRPr>
          </a:p>
        </p:txBody>
      </p:sp>
      <p:sp>
        <p:nvSpPr>
          <p:cNvPr id="1050" name="Google Shape;1050;p43"/>
          <p:cNvSpPr/>
          <p:nvPr/>
        </p:nvSpPr>
        <p:spPr>
          <a:xfrm>
            <a:off x="6007605" y="2005452"/>
            <a:ext cx="2508000" cy="3669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600"/>
              <a:buFont typeface="Arial"/>
              <a:buNone/>
            </a:pPr>
            <a:r>
              <a:rPr lang="ko-KR" sz="1600" b="1" dirty="0">
                <a:solidFill>
                  <a:schemeClr val="lt1"/>
                </a:solidFill>
                <a:latin typeface="나눔스퀘어라운드 ExtraBold" panose="020B0600000101010101" pitchFamily="50" charset="-127"/>
                <a:ea typeface="나눔바른고딕"/>
                <a:sym typeface="Arial"/>
              </a:rPr>
              <a:t>제어 모듈</a:t>
            </a:r>
            <a:endParaRPr sz="1600" b="1" dirty="0">
              <a:solidFill>
                <a:schemeClr val="lt1"/>
              </a:solidFill>
              <a:latin typeface="나눔스퀘어라운드 ExtraBold" panose="020B0600000101010101" pitchFamily="50" charset="-127"/>
              <a:ea typeface="나눔바른고딕"/>
              <a:sym typeface="Arial"/>
            </a:endParaRPr>
          </a:p>
        </p:txBody>
      </p:sp>
      <p:sp>
        <p:nvSpPr>
          <p:cNvPr id="1051" name="Google Shape;1051;p43"/>
          <p:cNvSpPr/>
          <p:nvPr/>
        </p:nvSpPr>
        <p:spPr>
          <a:xfrm>
            <a:off x="692590" y="2461212"/>
            <a:ext cx="2645100" cy="3313500"/>
          </a:xfrm>
          <a:prstGeom prst="rect">
            <a:avLst/>
          </a:prstGeom>
          <a:noFill/>
          <a:ln>
            <a:noFill/>
          </a:ln>
        </p:spPr>
        <p:txBody>
          <a:bodyPr spcFirstLastPara="1" wrap="square" lIns="91425" tIns="45700" rIns="91425" bIns="45700" anchor="ctr" anchorCtr="0">
            <a:noAutofit/>
          </a:bodyPr>
          <a:lstStyle/>
          <a:p>
            <a:pPr marL="158269" marR="0" lvl="0" indent="-158269" algn="l" rtl="0">
              <a:spcBef>
                <a:spcPts val="0"/>
              </a:spcBef>
              <a:spcAft>
                <a:spcPts val="0"/>
              </a:spcAft>
              <a:buClr>
                <a:srgbClr val="3F3F3F"/>
              </a:buClr>
              <a:buSzPts val="1600"/>
              <a:buFont typeface="Arial"/>
              <a:buChar char="•"/>
            </a:pPr>
            <a:r>
              <a:rPr lang="ko-KR" sz="1600" b="1" dirty="0">
                <a:solidFill>
                  <a:srgbClr val="3F3F3F"/>
                </a:solidFill>
                <a:latin typeface="나눔스퀘어라운드 ExtraBold" panose="020B0600000101010101" pitchFamily="50" charset="-127"/>
                <a:ea typeface="나눔바른고딕"/>
                <a:sym typeface="Arial"/>
              </a:rPr>
              <a:t>커스텀 데이터셋 중 2000장 미만의 장수를 가진 분류가 존재</a:t>
            </a:r>
            <a:endParaRPr sz="1600" b="1" dirty="0">
              <a:solidFill>
                <a:srgbClr val="3F3F3F"/>
              </a:solidFill>
              <a:latin typeface="나눔스퀘어라운드 ExtraBold" panose="020B0600000101010101" pitchFamily="50" charset="-127"/>
              <a:ea typeface="나눔바른고딕"/>
              <a:sym typeface="Arial"/>
            </a:endParaRPr>
          </a:p>
          <a:p>
            <a:pPr marL="457200" marR="0" lvl="0" indent="0" algn="l" rtl="0">
              <a:spcBef>
                <a:spcPts val="0"/>
              </a:spcBef>
              <a:spcAft>
                <a:spcPts val="0"/>
              </a:spcAft>
              <a:buClr>
                <a:schemeClr val="dk1"/>
              </a:buClr>
              <a:buSzPts val="1600"/>
              <a:buFont typeface="Malgun Gothic"/>
              <a:buNone/>
            </a:pPr>
            <a:endParaRPr sz="1600" b="1" dirty="0">
              <a:solidFill>
                <a:srgbClr val="3F3F3F"/>
              </a:solidFill>
              <a:latin typeface="나눔스퀘어라운드 ExtraBold" panose="020B0600000101010101" pitchFamily="50" charset="-127"/>
              <a:ea typeface="나눔바른고딕"/>
              <a:sym typeface="Arial"/>
            </a:endParaRPr>
          </a:p>
          <a:p>
            <a:pPr marL="158269" marR="0" lvl="0" indent="-158269" algn="l" rtl="0">
              <a:spcBef>
                <a:spcPts val="0"/>
              </a:spcBef>
              <a:spcAft>
                <a:spcPts val="0"/>
              </a:spcAft>
              <a:buClr>
                <a:srgbClr val="3F3F3F"/>
              </a:buClr>
              <a:buSzPts val="1600"/>
              <a:buFont typeface="Arial"/>
              <a:buChar char="•"/>
            </a:pPr>
            <a:r>
              <a:rPr lang="ko-KR" sz="1600" b="1" dirty="0">
                <a:solidFill>
                  <a:srgbClr val="3F3F3F"/>
                </a:solidFill>
                <a:latin typeface="나눔스퀘어라운드 ExtraBold" panose="020B0600000101010101" pitchFamily="50" charset="-127"/>
                <a:ea typeface="나눔바른고딕"/>
                <a:sym typeface="Arial"/>
              </a:rPr>
              <a:t>이미지를 하한선 수준 </a:t>
            </a:r>
            <a:r>
              <a:rPr lang="ko-KR" sz="1600" b="1" dirty="0">
                <a:solidFill>
                  <a:srgbClr val="3F3F3F"/>
                </a:solidFill>
                <a:latin typeface="나눔스퀘어라운드 ExtraBold" panose="020B0600000101010101" pitchFamily="50" charset="-127"/>
                <a:ea typeface="나눔바른고딕"/>
              </a:rPr>
              <a:t>이상</a:t>
            </a:r>
            <a:r>
              <a:rPr lang="ko-KR" sz="1600" b="1" dirty="0">
                <a:solidFill>
                  <a:srgbClr val="3F3F3F"/>
                </a:solidFill>
                <a:latin typeface="나눔스퀘어라운드 ExtraBold" panose="020B0600000101010101" pitchFamily="50" charset="-127"/>
                <a:ea typeface="나눔바른고딕"/>
                <a:sym typeface="Arial"/>
              </a:rPr>
              <a:t>으로 수집 후 모델을 생성한다면 인식률이 좋지 않은 클래스에 대해서도 높은 </a:t>
            </a:r>
            <a:r>
              <a:rPr lang="ko-KR" sz="1600" b="1" dirty="0" err="1">
                <a:solidFill>
                  <a:srgbClr val="3F3F3F"/>
                </a:solidFill>
                <a:latin typeface="나눔스퀘어라운드 ExtraBold" panose="020B0600000101010101" pitchFamily="50" charset="-127"/>
                <a:ea typeface="나눔바른고딕"/>
                <a:sym typeface="Arial"/>
              </a:rPr>
              <a:t>precision</a:t>
            </a:r>
            <a:r>
              <a:rPr lang="ko-KR" sz="1600" b="1" dirty="0">
                <a:solidFill>
                  <a:srgbClr val="3F3F3F"/>
                </a:solidFill>
                <a:latin typeface="나눔스퀘어라운드 ExtraBold" panose="020B0600000101010101" pitchFamily="50" charset="-127"/>
                <a:ea typeface="나눔바른고딕"/>
                <a:sym typeface="Arial"/>
              </a:rPr>
              <a:t> 기대 가능</a:t>
            </a:r>
            <a:endParaRPr sz="1600" b="1" dirty="0">
              <a:solidFill>
                <a:srgbClr val="3F3F3F"/>
              </a:solidFill>
              <a:latin typeface="나눔스퀘어라운드 ExtraBold" panose="020B0600000101010101" pitchFamily="50" charset="-127"/>
              <a:ea typeface="나눔바른고딕"/>
              <a:sym typeface="Arial"/>
            </a:endParaRPr>
          </a:p>
        </p:txBody>
      </p:sp>
      <p:sp>
        <p:nvSpPr>
          <p:cNvPr id="1052" name="Google Shape;1052;p43"/>
          <p:cNvSpPr/>
          <p:nvPr/>
        </p:nvSpPr>
        <p:spPr>
          <a:xfrm>
            <a:off x="3334924" y="2227288"/>
            <a:ext cx="2645100" cy="3266100"/>
          </a:xfrm>
          <a:prstGeom prst="rect">
            <a:avLst/>
          </a:prstGeom>
          <a:noFill/>
          <a:ln>
            <a:noFill/>
          </a:ln>
        </p:spPr>
        <p:txBody>
          <a:bodyPr spcFirstLastPara="1" wrap="square" lIns="91425" tIns="45700" rIns="91425" bIns="45700" anchor="ctr" anchorCtr="0">
            <a:noAutofit/>
          </a:bodyPr>
          <a:lstStyle/>
          <a:p>
            <a:pPr marL="158269" marR="0" lvl="0" indent="-158269" algn="l" rtl="0">
              <a:spcBef>
                <a:spcPts val="0"/>
              </a:spcBef>
              <a:spcAft>
                <a:spcPts val="0"/>
              </a:spcAft>
              <a:buClr>
                <a:srgbClr val="3F3F3F"/>
              </a:buClr>
              <a:buSzPts val="1600"/>
              <a:buFont typeface="Arial"/>
              <a:buChar char="•"/>
            </a:pPr>
            <a:r>
              <a:rPr lang="ko-KR" sz="1600" b="1" dirty="0" err="1">
                <a:solidFill>
                  <a:srgbClr val="3F3F3F"/>
                </a:solidFill>
                <a:latin typeface="나눔스퀘어라운드 ExtraBold" panose="020B0600000101010101" pitchFamily="50" charset="-127"/>
                <a:ea typeface="나눔바른고딕"/>
                <a:sym typeface="Arial"/>
              </a:rPr>
              <a:t>pytesseract</a:t>
            </a:r>
            <a:r>
              <a:rPr lang="ko-KR" sz="1600" b="1" dirty="0">
                <a:solidFill>
                  <a:srgbClr val="3F3F3F"/>
                </a:solidFill>
                <a:latin typeface="나눔스퀘어라운드 ExtraBold" panose="020B0600000101010101" pitchFamily="50" charset="-127"/>
                <a:ea typeface="나눔바른고딕"/>
                <a:sym typeface="Arial"/>
              </a:rPr>
              <a:t> </a:t>
            </a:r>
            <a:r>
              <a:rPr lang="ko-KR" sz="1600" b="1" dirty="0" err="1">
                <a:solidFill>
                  <a:srgbClr val="3F3F3F"/>
                </a:solidFill>
                <a:latin typeface="나눔스퀘어라운드 ExtraBold" panose="020B0600000101010101" pitchFamily="50" charset="-127"/>
                <a:ea typeface="나눔바른고딕"/>
                <a:sym typeface="Arial"/>
              </a:rPr>
              <a:t>대체할만한</a:t>
            </a:r>
            <a:r>
              <a:rPr lang="ko-KR" sz="1600" b="1" dirty="0">
                <a:solidFill>
                  <a:srgbClr val="3F3F3F"/>
                </a:solidFill>
                <a:latin typeface="나눔스퀘어라운드 ExtraBold" panose="020B0600000101010101" pitchFamily="50" charset="-127"/>
                <a:ea typeface="나눔바른고딕"/>
                <a:sym typeface="Arial"/>
              </a:rPr>
              <a:t> 딥러닝 모델 연구 혹은 구현</a:t>
            </a:r>
            <a:endParaRPr sz="1600" b="1" dirty="0">
              <a:solidFill>
                <a:srgbClr val="3F3F3F"/>
              </a:solidFill>
              <a:latin typeface="나눔스퀘어라운드 ExtraBold" panose="020B0600000101010101" pitchFamily="50" charset="-127"/>
              <a:ea typeface="나눔바른고딕"/>
              <a:sym typeface="Arial"/>
            </a:endParaRPr>
          </a:p>
          <a:p>
            <a:pPr marL="457200" marR="0" lvl="0" indent="0" algn="l" rtl="0">
              <a:spcBef>
                <a:spcPts val="0"/>
              </a:spcBef>
              <a:spcAft>
                <a:spcPts val="0"/>
              </a:spcAft>
              <a:buClr>
                <a:schemeClr val="dk1"/>
              </a:buClr>
              <a:buSzPts val="1600"/>
              <a:buFont typeface="Malgun Gothic"/>
              <a:buNone/>
            </a:pPr>
            <a:endParaRPr sz="1600" b="1" dirty="0">
              <a:solidFill>
                <a:srgbClr val="3F3F3F"/>
              </a:solidFill>
              <a:latin typeface="나눔스퀘어라운드 ExtraBold" panose="020B0600000101010101" pitchFamily="50" charset="-127"/>
              <a:ea typeface="나눔바른고딕"/>
              <a:sym typeface="Arial"/>
            </a:endParaRPr>
          </a:p>
          <a:p>
            <a:pPr marL="158269" marR="0" lvl="0" indent="-158269" algn="l" rtl="0">
              <a:spcBef>
                <a:spcPts val="0"/>
              </a:spcBef>
              <a:spcAft>
                <a:spcPts val="0"/>
              </a:spcAft>
              <a:buClr>
                <a:srgbClr val="3F3F3F"/>
              </a:buClr>
              <a:buSzPts val="1600"/>
              <a:buFont typeface="Arial"/>
              <a:buChar char="•"/>
            </a:pPr>
            <a:r>
              <a:rPr lang="ko-KR" sz="1600" b="1" dirty="0">
                <a:solidFill>
                  <a:srgbClr val="3F3F3F"/>
                </a:solidFill>
                <a:latin typeface="나눔스퀘어라운드 ExtraBold" panose="020B0600000101010101" pitchFamily="50" charset="-127"/>
                <a:ea typeface="나눔바른고딕"/>
                <a:sym typeface="Arial"/>
              </a:rPr>
              <a:t>교정 및 번역 기능 추가</a:t>
            </a:r>
            <a:endParaRPr sz="1600" b="1" dirty="0">
              <a:solidFill>
                <a:srgbClr val="3F3F3F"/>
              </a:solidFill>
              <a:latin typeface="나눔스퀘어라운드 ExtraBold" panose="020B0600000101010101" pitchFamily="50" charset="-127"/>
              <a:ea typeface="나눔바른고딕"/>
              <a:sym typeface="Arial"/>
            </a:endParaRPr>
          </a:p>
          <a:p>
            <a:pPr marL="457200" marR="0" lvl="0" indent="0" algn="l" rtl="0">
              <a:spcBef>
                <a:spcPts val="0"/>
              </a:spcBef>
              <a:spcAft>
                <a:spcPts val="0"/>
              </a:spcAft>
              <a:buClr>
                <a:schemeClr val="dk1"/>
              </a:buClr>
              <a:buSzPts val="1600"/>
              <a:buFont typeface="Malgun Gothic"/>
              <a:buNone/>
            </a:pPr>
            <a:endParaRPr sz="1600" b="1" dirty="0">
              <a:solidFill>
                <a:srgbClr val="3F3F3F"/>
              </a:solidFill>
              <a:latin typeface="나눔스퀘어라운드 ExtraBold" panose="020B0600000101010101" pitchFamily="50" charset="-127"/>
              <a:ea typeface="나눔바른고딕"/>
              <a:sym typeface="Arial"/>
            </a:endParaRPr>
          </a:p>
          <a:p>
            <a:pPr marL="158269" marR="0" lvl="0" indent="-158269" algn="l" rtl="0">
              <a:spcBef>
                <a:spcPts val="171"/>
              </a:spcBef>
              <a:spcAft>
                <a:spcPts val="0"/>
              </a:spcAft>
              <a:buClr>
                <a:srgbClr val="3F3F3F"/>
              </a:buClr>
              <a:buSzPts val="1600"/>
              <a:buFont typeface="Arial"/>
              <a:buChar char="•"/>
            </a:pPr>
            <a:r>
              <a:rPr lang="ko-KR" sz="1600" b="1" dirty="0">
                <a:solidFill>
                  <a:srgbClr val="3F3F3F"/>
                </a:solidFill>
                <a:latin typeface="나눔스퀘어라운드 ExtraBold" panose="020B0600000101010101" pitchFamily="50" charset="-127"/>
                <a:ea typeface="나눔바른고딕"/>
                <a:sym typeface="Arial"/>
              </a:rPr>
              <a:t>다양한 플랫폼 활용을 위한 모델 경량화</a:t>
            </a:r>
            <a:endParaRPr sz="1600" b="1" dirty="0">
              <a:solidFill>
                <a:srgbClr val="3F3F3F"/>
              </a:solidFill>
              <a:latin typeface="나눔스퀘어라운드 ExtraBold" panose="020B0600000101010101" pitchFamily="50" charset="-127"/>
              <a:ea typeface="나눔바른고딕"/>
              <a:sym typeface="Arial"/>
            </a:endParaRPr>
          </a:p>
        </p:txBody>
      </p:sp>
      <p:sp>
        <p:nvSpPr>
          <p:cNvPr id="1053" name="Google Shape;1053;p43"/>
          <p:cNvSpPr/>
          <p:nvPr/>
        </p:nvSpPr>
        <p:spPr>
          <a:xfrm>
            <a:off x="6005690" y="2461212"/>
            <a:ext cx="2645100" cy="3313500"/>
          </a:xfrm>
          <a:prstGeom prst="rect">
            <a:avLst/>
          </a:prstGeom>
          <a:noFill/>
          <a:ln>
            <a:noFill/>
          </a:ln>
        </p:spPr>
        <p:txBody>
          <a:bodyPr spcFirstLastPara="1" wrap="square" lIns="91425" tIns="45700" rIns="91425" bIns="45700" anchor="ctr" anchorCtr="0">
            <a:noAutofit/>
          </a:bodyPr>
          <a:lstStyle/>
          <a:p>
            <a:pPr marL="158269" marR="0" lvl="0" indent="-158269" algn="l" rtl="0">
              <a:spcBef>
                <a:spcPts val="0"/>
              </a:spcBef>
              <a:spcAft>
                <a:spcPts val="0"/>
              </a:spcAft>
              <a:buClr>
                <a:srgbClr val="3F3F3F"/>
              </a:buClr>
              <a:buSzPts val="1600"/>
              <a:buFont typeface="Arial"/>
              <a:buChar char="•"/>
            </a:pPr>
            <a:r>
              <a:rPr lang="ko-KR" sz="1600" b="1" dirty="0">
                <a:solidFill>
                  <a:srgbClr val="3F3F3F"/>
                </a:solidFill>
                <a:latin typeface="나눔스퀘어라운드 ExtraBold" panose="020B0600000101010101" pitchFamily="50" charset="-127"/>
                <a:ea typeface="나눔바른고딕"/>
                <a:sym typeface="Arial"/>
              </a:rPr>
              <a:t>“보여줘” , “읽어줘” 외에 더 포괄적이고 다양한 표현을 인식 가능하도록 코퍼스 생성</a:t>
            </a:r>
            <a:endParaRPr sz="1600" b="1" dirty="0">
              <a:solidFill>
                <a:srgbClr val="3F3F3F"/>
              </a:solidFill>
              <a:latin typeface="나눔스퀘어라운드 ExtraBold" panose="020B0600000101010101" pitchFamily="50" charset="-127"/>
              <a:ea typeface="나눔바른고딕"/>
              <a:sym typeface="Arial"/>
            </a:endParaRPr>
          </a:p>
          <a:p>
            <a:pPr marL="457200" marR="0" lvl="0" indent="0" algn="l" rtl="0">
              <a:spcBef>
                <a:spcPts val="0"/>
              </a:spcBef>
              <a:spcAft>
                <a:spcPts val="0"/>
              </a:spcAft>
              <a:buClr>
                <a:schemeClr val="dk1"/>
              </a:buClr>
              <a:buSzPts val="1600"/>
              <a:buFont typeface="Malgun Gothic"/>
              <a:buNone/>
            </a:pPr>
            <a:endParaRPr sz="1600" b="1" dirty="0">
              <a:solidFill>
                <a:srgbClr val="3F3F3F"/>
              </a:solidFill>
              <a:latin typeface="나눔스퀘어라운드 ExtraBold" panose="020B0600000101010101" pitchFamily="50" charset="-127"/>
              <a:ea typeface="나눔바른고딕"/>
              <a:sym typeface="Arial"/>
            </a:endParaRPr>
          </a:p>
          <a:p>
            <a:pPr marL="158269" marR="0" lvl="0" indent="-158269" algn="l" rtl="0">
              <a:spcBef>
                <a:spcPts val="171"/>
              </a:spcBef>
              <a:spcAft>
                <a:spcPts val="0"/>
              </a:spcAft>
              <a:buClr>
                <a:srgbClr val="3F3F3F"/>
              </a:buClr>
              <a:buSzPts val="1600"/>
              <a:buFont typeface="Arial"/>
              <a:buChar char="•"/>
            </a:pPr>
            <a:r>
              <a:rPr lang="ko-KR" sz="1600" b="1" dirty="0">
                <a:solidFill>
                  <a:srgbClr val="3F3F3F"/>
                </a:solidFill>
                <a:latin typeface="나눔스퀘어라운드 ExtraBold" panose="020B0600000101010101" pitchFamily="50" charset="-127"/>
                <a:ea typeface="나눔바른고딕"/>
                <a:sym typeface="Arial"/>
              </a:rPr>
              <a:t>기능들의 추가로 </a:t>
            </a:r>
            <a:r>
              <a:rPr lang="ko-KR" sz="1600" b="1" dirty="0" err="1">
                <a:solidFill>
                  <a:srgbClr val="3F3F3F"/>
                </a:solidFill>
                <a:latin typeface="나눔스퀘어라운드 ExtraBold" panose="020B0600000101010101" pitchFamily="50" charset="-127"/>
                <a:ea typeface="나눔바른고딕"/>
                <a:sym typeface="Arial"/>
              </a:rPr>
              <a:t>Ask</a:t>
            </a:r>
            <a:r>
              <a:rPr lang="ko-KR" sz="1600" b="1" dirty="0">
                <a:solidFill>
                  <a:srgbClr val="3F3F3F"/>
                </a:solidFill>
                <a:latin typeface="나눔스퀘어라운드 ExtraBold" panose="020B0600000101010101" pitchFamily="50" charset="-127"/>
                <a:ea typeface="나눔바른고딕"/>
                <a:sym typeface="Arial"/>
              </a:rPr>
              <a:t> &amp; </a:t>
            </a:r>
            <a:r>
              <a:rPr lang="ko-KR" sz="1600" b="1" dirty="0" err="1">
                <a:solidFill>
                  <a:srgbClr val="3F3F3F"/>
                </a:solidFill>
                <a:latin typeface="나눔스퀘어라운드 ExtraBold" panose="020B0600000101010101" pitchFamily="50" charset="-127"/>
                <a:ea typeface="나눔바른고딕"/>
                <a:sym typeface="Arial"/>
              </a:rPr>
              <a:t>Answer</a:t>
            </a:r>
            <a:r>
              <a:rPr lang="ko-KR" sz="1600" b="1" dirty="0">
                <a:solidFill>
                  <a:srgbClr val="3F3F3F"/>
                </a:solidFill>
                <a:latin typeface="나눔스퀘어라운드 ExtraBold" panose="020B0600000101010101" pitchFamily="50" charset="-127"/>
                <a:ea typeface="나눔바른고딕"/>
                <a:sym typeface="Arial"/>
              </a:rPr>
              <a:t> 가능한 구조가 갖춰지면 시나리오 기반의 </a:t>
            </a:r>
            <a:r>
              <a:rPr lang="ko-KR" sz="1600" b="1" dirty="0" err="1">
                <a:solidFill>
                  <a:srgbClr val="3F3F3F"/>
                </a:solidFill>
                <a:latin typeface="나눔스퀘어라운드 ExtraBold" panose="020B0600000101010101" pitchFamily="50" charset="-127"/>
                <a:ea typeface="나눔바른고딕"/>
                <a:sym typeface="Arial"/>
              </a:rPr>
              <a:t>챗봇</a:t>
            </a:r>
            <a:r>
              <a:rPr lang="ko-KR" sz="1600" b="1" dirty="0">
                <a:solidFill>
                  <a:srgbClr val="3F3F3F"/>
                </a:solidFill>
                <a:latin typeface="나눔스퀘어라운드 ExtraBold" panose="020B0600000101010101" pitchFamily="50" charset="-127"/>
                <a:ea typeface="나눔바른고딕"/>
                <a:sym typeface="Arial"/>
              </a:rPr>
              <a:t> 형태로 제어 모듈 전환 </a:t>
            </a:r>
            <a:endParaRPr sz="1600" b="1" dirty="0">
              <a:solidFill>
                <a:srgbClr val="3F3F3F"/>
              </a:solidFill>
              <a:latin typeface="나눔스퀘어라운드 ExtraBold" panose="020B0600000101010101" pitchFamily="50" charset="-127"/>
              <a:ea typeface="나눔바른고딕"/>
              <a:sym typeface="Arial"/>
            </a:endParaRPr>
          </a:p>
        </p:txBody>
      </p:sp>
      <p:sp>
        <p:nvSpPr>
          <p:cNvPr id="1054" name="Google Shape;1054;p43"/>
          <p:cNvSpPr/>
          <p:nvPr/>
        </p:nvSpPr>
        <p:spPr>
          <a:xfrm>
            <a:off x="804406" y="5877272"/>
            <a:ext cx="2508000" cy="462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193"/>
              <a:buFont typeface="Malgun Gothic"/>
              <a:buNone/>
            </a:pPr>
            <a:endParaRPr sz="1193" b="1">
              <a:solidFill>
                <a:schemeClr val="dk1"/>
              </a:solidFill>
              <a:latin typeface="Arial"/>
              <a:ea typeface="Arial"/>
              <a:cs typeface="Arial"/>
              <a:sym typeface="Arial"/>
            </a:endParaRPr>
          </a:p>
        </p:txBody>
      </p:sp>
      <p:sp>
        <p:nvSpPr>
          <p:cNvPr id="1055" name="Google Shape;1055;p43"/>
          <p:cNvSpPr/>
          <p:nvPr/>
        </p:nvSpPr>
        <p:spPr>
          <a:xfrm>
            <a:off x="3417693" y="5877272"/>
            <a:ext cx="2508000" cy="462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363"/>
              <a:buFont typeface="Malgun Gothic"/>
              <a:buNone/>
            </a:pPr>
            <a:endParaRPr sz="1363" b="1">
              <a:solidFill>
                <a:schemeClr val="dk1"/>
              </a:solidFill>
              <a:latin typeface="Arial"/>
              <a:ea typeface="Arial"/>
              <a:cs typeface="Arial"/>
              <a:sym typeface="Arial"/>
            </a:endParaRPr>
          </a:p>
        </p:txBody>
      </p:sp>
      <p:sp>
        <p:nvSpPr>
          <p:cNvPr id="1056" name="Google Shape;1056;p43"/>
          <p:cNvSpPr/>
          <p:nvPr/>
        </p:nvSpPr>
        <p:spPr>
          <a:xfrm>
            <a:off x="6030980" y="5877272"/>
            <a:ext cx="2508000" cy="462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363"/>
              <a:buFont typeface="Malgun Gothic"/>
              <a:buNone/>
            </a:pPr>
            <a:endParaRPr sz="1363" b="1">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4"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144" name="Google Shape;144;p4"/>
          <p:cNvSpPr txBox="1"/>
          <p:nvPr/>
        </p:nvSpPr>
        <p:spPr>
          <a:xfrm>
            <a:off x="3563888" y="260648"/>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rgbClr val="947CB0"/>
              </a:solidFill>
              <a:latin typeface="NanumSquareRound ExtraBold" panose="020B0600000101010101" pitchFamily="34" charset="-127"/>
              <a:ea typeface="NanumSquareRound ExtraBold" panose="020B0600000101010101" pitchFamily="34" charset="-127"/>
              <a:sym typeface="Arial"/>
            </a:endParaRPr>
          </a:p>
        </p:txBody>
      </p:sp>
      <p:sp>
        <p:nvSpPr>
          <p:cNvPr id="145" name="Google Shape;145;p4"/>
          <p:cNvSpPr txBox="1"/>
          <p:nvPr/>
        </p:nvSpPr>
        <p:spPr>
          <a:xfrm>
            <a:off x="3563888" y="293465"/>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4000" b="1" dirty="0">
                <a:solidFill>
                  <a:schemeClr val="lt1"/>
                </a:solidFill>
                <a:latin typeface="NanumSquareRound ExtraBold" panose="020B0600000101010101" pitchFamily="34" charset="-127"/>
                <a:ea typeface="NanumSquareRound ExtraBold" panose="020B0600000101010101" pitchFamily="34" charset="-127"/>
              </a:rPr>
              <a:t>01</a:t>
            </a: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sp>
        <p:nvSpPr>
          <p:cNvPr id="142" name="Google Shape;142;p4"/>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3" name="Google Shape;143;p4"/>
          <p:cNvSpPr/>
          <p:nvPr/>
        </p:nvSpPr>
        <p:spPr>
          <a:xfrm>
            <a:off x="611560" y="1478411"/>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46" name="Google Shape;146;p4"/>
          <p:cNvSpPr txBox="1"/>
          <p:nvPr/>
        </p:nvSpPr>
        <p:spPr>
          <a:xfrm>
            <a:off x="1732854" y="1623230"/>
            <a:ext cx="3043114"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5F497A"/>
              </a:buClr>
              <a:buSzPts val="1400"/>
              <a:buFont typeface="Arial"/>
              <a:buNone/>
            </a:pPr>
            <a:r>
              <a:rPr lang="ko-KR" sz="1800" b="1" dirty="0">
                <a:solidFill>
                  <a:srgbClr val="5F497A"/>
                </a:solidFill>
                <a:latin typeface="NanumSquare Bold" panose="020B0600000101010101" pitchFamily="34" charset="-127"/>
                <a:ea typeface="NanumSquare Bold" panose="020B0600000101010101" pitchFamily="34" charset="-127"/>
                <a:sym typeface="Arial"/>
              </a:rPr>
              <a:t>기술 발전의 부정적인 효과</a:t>
            </a:r>
            <a:endParaRPr sz="1800" dirty="0">
              <a:latin typeface="NanumSquare Bold" panose="020B0600000101010101" pitchFamily="34" charset="-127"/>
              <a:ea typeface="NanumSquare Bold" panose="020B0600000101010101" pitchFamily="34" charset="-127"/>
            </a:endParaRPr>
          </a:p>
        </p:txBody>
      </p:sp>
      <p:cxnSp>
        <p:nvCxnSpPr>
          <p:cNvPr id="147" name="Google Shape;147;p4"/>
          <p:cNvCxnSpPr/>
          <p:nvPr/>
        </p:nvCxnSpPr>
        <p:spPr>
          <a:xfrm>
            <a:off x="755576" y="1777119"/>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pic>
        <p:nvPicPr>
          <p:cNvPr id="148" name="Google Shape;148;p4"/>
          <p:cNvPicPr preferRelativeResize="0"/>
          <p:nvPr/>
        </p:nvPicPr>
        <p:blipFill rotWithShape="1">
          <a:blip r:embed="rId4">
            <a:alphaModFix/>
          </a:blip>
          <a:srcRect/>
          <a:stretch/>
        </p:blipFill>
        <p:spPr>
          <a:xfrm>
            <a:off x="4498990" y="1588989"/>
            <a:ext cx="420994" cy="420994"/>
          </a:xfrm>
          <a:prstGeom prst="rect">
            <a:avLst/>
          </a:prstGeom>
          <a:noFill/>
          <a:ln>
            <a:noFill/>
          </a:ln>
        </p:spPr>
      </p:pic>
      <p:pic>
        <p:nvPicPr>
          <p:cNvPr id="149" name="Google Shape;149;p4"/>
          <p:cNvPicPr preferRelativeResize="0"/>
          <p:nvPr/>
        </p:nvPicPr>
        <p:blipFill rotWithShape="1">
          <a:blip r:embed="rId5">
            <a:alphaModFix/>
          </a:blip>
          <a:srcRect/>
          <a:stretch/>
        </p:blipFill>
        <p:spPr>
          <a:xfrm>
            <a:off x="1937262" y="2067472"/>
            <a:ext cx="5269476" cy="3952100"/>
          </a:xfrm>
          <a:prstGeom prst="rect">
            <a:avLst/>
          </a:prstGeom>
          <a:noFill/>
          <a:ln>
            <a:noFill/>
          </a:ln>
        </p:spPr>
      </p:pic>
      <p:sp>
        <p:nvSpPr>
          <p:cNvPr id="150" name="Google Shape;150;p4"/>
          <p:cNvSpPr/>
          <p:nvPr/>
        </p:nvSpPr>
        <p:spPr>
          <a:xfrm>
            <a:off x="2147337" y="2939771"/>
            <a:ext cx="1666200" cy="223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p:txBody>
      </p:sp>
      <p:sp>
        <p:nvSpPr>
          <p:cNvPr id="151" name="Google Shape;151;p4"/>
          <p:cNvSpPr/>
          <p:nvPr/>
        </p:nvSpPr>
        <p:spPr>
          <a:xfrm>
            <a:off x="4691408" y="2716371"/>
            <a:ext cx="1519500" cy="223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p:txBody>
      </p:sp>
      <p:sp>
        <p:nvSpPr>
          <p:cNvPr id="152" name="Google Shape;152;p4"/>
          <p:cNvSpPr/>
          <p:nvPr/>
        </p:nvSpPr>
        <p:spPr>
          <a:xfrm>
            <a:off x="4610945" y="5300984"/>
            <a:ext cx="1196700" cy="17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algun Gothic"/>
              <a:buNone/>
            </a:pP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pic>
        <p:nvPicPr>
          <p:cNvPr id="1062" name="Google Shape;1062;p44"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1063" name="Google Shape;1063;p44"/>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064" name="Google Shape;1064;p44"/>
          <p:cNvSpPr/>
          <p:nvPr/>
        </p:nvSpPr>
        <p:spPr>
          <a:xfrm>
            <a:off x="482982" y="1526515"/>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065" name="Google Shape;1065;p44"/>
          <p:cNvSpPr txBox="1"/>
          <p:nvPr/>
        </p:nvSpPr>
        <p:spPr>
          <a:xfrm>
            <a:off x="3311428" y="-28103"/>
            <a:ext cx="2633262" cy="12926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05.</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rgbClr val="947CB0"/>
                </a:solidFill>
                <a:latin typeface="나눔스퀘어라운드 ExtraBold" panose="020B0600000101010101" pitchFamily="50" charset="-127"/>
                <a:ea typeface="나눔스퀘어라운드 ExtraBold" panose="020B0600000101010101" pitchFamily="50" charset="-127"/>
                <a:sym typeface="Arial"/>
              </a:rPr>
              <a:t>향후 계획 및 느낀 점</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1800" b="1" dirty="0">
                <a:solidFill>
                  <a:srgbClr val="947CB0"/>
                </a:solidFill>
                <a:latin typeface="나눔스퀘어라운드 ExtraBold" panose="020B0600000101010101" pitchFamily="50" charset="-127"/>
                <a:ea typeface="나눔스퀘어라운드 ExtraBold" panose="020B0600000101010101" pitchFamily="50" charset="-127"/>
              </a:rPr>
              <a:t>느낀 점</a:t>
            </a:r>
            <a:endParaRPr sz="1800" b="1" dirty="0">
              <a:solidFill>
                <a:srgbClr val="947CB0"/>
              </a:solidFill>
              <a:latin typeface="나눔스퀘어라운드 ExtraBold" panose="020B0600000101010101" pitchFamily="50" charset="-127"/>
              <a:ea typeface="나눔스퀘어라운드 ExtraBold" panose="020B0600000101010101" pitchFamily="50" charset="-127"/>
              <a:sym typeface="Arial"/>
            </a:endParaRPr>
          </a:p>
        </p:txBody>
      </p:sp>
      <p:sp>
        <p:nvSpPr>
          <p:cNvPr id="1066" name="Google Shape;1066;p44"/>
          <p:cNvSpPr txBox="1"/>
          <p:nvPr/>
        </p:nvSpPr>
        <p:spPr>
          <a:xfrm>
            <a:off x="3324261" y="2481"/>
            <a:ext cx="2607596" cy="12926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05.</a:t>
            </a:r>
            <a:endParaRPr dirty="0">
              <a:latin typeface="나눔스퀘어라운드 ExtraBold" panose="020B0600000101010101" pitchFamily="50" charset="-127"/>
              <a:ea typeface="나눔스퀘어라운드 ExtraBold" panose="020B0600000101010101" pitchFamily="50" charset="-127"/>
            </a:endParaRPr>
          </a:p>
          <a:p>
            <a:pPr marL="0" marR="0" lvl="0" indent="0" algn="ctr" rtl="0">
              <a:spcBef>
                <a:spcPts val="0"/>
              </a:spcBef>
              <a:spcAft>
                <a:spcPts val="0"/>
              </a:spcAft>
              <a:buNone/>
            </a:pPr>
            <a:r>
              <a:rPr lang="ko-K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rPr>
              <a:t>향후 계획 및 느낀 점</a:t>
            </a:r>
            <a:endParaRPr sz="2000" b="1" dirty="0">
              <a:solidFill>
                <a:schemeClr val="lt1"/>
              </a:solidFill>
              <a:latin typeface="나눔스퀘어라운드 ExtraBold" panose="020B0600000101010101" pitchFamily="50" charset="-127"/>
              <a:ea typeface="나눔스퀘어라운드 ExtraBold" panose="020B0600000101010101" pitchFamily="50" charset="-127"/>
              <a:sym typeface="Arial"/>
            </a:endParaRPr>
          </a:p>
          <a:p>
            <a:pPr marL="0" marR="0" lvl="0" indent="0" algn="ctr" rtl="0">
              <a:spcBef>
                <a:spcPts val="0"/>
              </a:spcBef>
              <a:spcAft>
                <a:spcPts val="0"/>
              </a:spcAft>
              <a:buNone/>
            </a:pPr>
            <a:r>
              <a:rPr lang="ko-KR" sz="1800" b="1" dirty="0">
                <a:solidFill>
                  <a:schemeClr val="lt1"/>
                </a:solidFill>
                <a:latin typeface="나눔스퀘어라운드 ExtraBold" panose="020B0600000101010101" pitchFamily="50" charset="-127"/>
                <a:ea typeface="나눔스퀘어라운드 ExtraBold" panose="020B0600000101010101" pitchFamily="50" charset="-127"/>
              </a:rPr>
              <a:t>느낀 점</a:t>
            </a:r>
            <a:endParaRPr dirty="0">
              <a:latin typeface="나눔스퀘어라운드 ExtraBold" panose="020B0600000101010101" pitchFamily="50" charset="-127"/>
              <a:ea typeface="나눔스퀘어라운드 ExtraBold" panose="020B0600000101010101" pitchFamily="50" charset="-127"/>
            </a:endParaRPr>
          </a:p>
        </p:txBody>
      </p:sp>
      <p:sp>
        <p:nvSpPr>
          <p:cNvPr id="1067" name="Google Shape;1067;p44"/>
          <p:cNvSpPr/>
          <p:nvPr/>
        </p:nvSpPr>
        <p:spPr>
          <a:xfrm>
            <a:off x="5944690" y="2119247"/>
            <a:ext cx="235800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1068" name="Google Shape;1068;p44"/>
          <p:cNvSpPr/>
          <p:nvPr/>
        </p:nvSpPr>
        <p:spPr>
          <a:xfrm>
            <a:off x="725196" y="2349152"/>
            <a:ext cx="1429800" cy="3590700"/>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Calibri"/>
              <a:ea typeface="Calibri"/>
              <a:cs typeface="Calibri"/>
              <a:sym typeface="Calibri"/>
            </a:endParaRPr>
          </a:p>
        </p:txBody>
      </p:sp>
      <p:sp>
        <p:nvSpPr>
          <p:cNvPr id="1069" name="Google Shape;1069;p44"/>
          <p:cNvSpPr/>
          <p:nvPr/>
        </p:nvSpPr>
        <p:spPr>
          <a:xfrm rot="10800000" flipH="1">
            <a:off x="725196" y="5898121"/>
            <a:ext cx="1429800" cy="417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070" name="Google Shape;1070;p44"/>
          <p:cNvSpPr/>
          <p:nvPr/>
        </p:nvSpPr>
        <p:spPr>
          <a:xfrm>
            <a:off x="693999" y="2015777"/>
            <a:ext cx="1492200" cy="4107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534"/>
              <a:buFont typeface="Arial"/>
              <a:buNone/>
            </a:pPr>
            <a:r>
              <a:rPr lang="ko-KR" sz="1534" b="1" dirty="0">
                <a:solidFill>
                  <a:schemeClr val="lt1"/>
                </a:solidFill>
                <a:latin typeface="나눔스퀘어라운드 ExtraBold" panose="020B0600000101010101" pitchFamily="50" charset="-127"/>
                <a:ea typeface="나눔바른고딕"/>
                <a:sym typeface="Arial"/>
              </a:rPr>
              <a:t>김진원</a:t>
            </a:r>
            <a:endParaRPr sz="1800" dirty="0">
              <a:solidFill>
                <a:schemeClr val="dk1"/>
              </a:solidFill>
              <a:latin typeface="나눔스퀘어라운드 ExtraBold" panose="020B0600000101010101" pitchFamily="50" charset="-127"/>
              <a:ea typeface="나눔바른고딕"/>
              <a:sym typeface="Arial"/>
            </a:endParaRPr>
          </a:p>
        </p:txBody>
      </p:sp>
      <p:sp>
        <p:nvSpPr>
          <p:cNvPr id="1071" name="Google Shape;1071;p44"/>
          <p:cNvSpPr/>
          <p:nvPr/>
        </p:nvSpPr>
        <p:spPr>
          <a:xfrm rot="10800000" flipH="1">
            <a:off x="725196" y="2962003"/>
            <a:ext cx="1429800" cy="417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072" name="Google Shape;1072;p44"/>
          <p:cNvSpPr/>
          <p:nvPr/>
        </p:nvSpPr>
        <p:spPr>
          <a:xfrm>
            <a:off x="745938" y="2515071"/>
            <a:ext cx="1388100" cy="322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5F497A"/>
              </a:buClr>
              <a:buSzPts val="1700"/>
              <a:buFont typeface="Arial"/>
              <a:buNone/>
            </a:pPr>
            <a:r>
              <a:rPr lang="ko-KR" sz="1700" b="1" dirty="0">
                <a:solidFill>
                  <a:srgbClr val="5F497A"/>
                </a:solidFill>
                <a:latin typeface="나눔스퀘어라운드 ExtraBold" panose="020B0600000101010101" pitchFamily="50" charset="-127"/>
                <a:ea typeface="나눔바른고딕"/>
                <a:sym typeface="Arial"/>
              </a:rPr>
              <a:t>취업</a:t>
            </a:r>
            <a:r>
              <a:rPr lang="ko-KR" sz="1700" b="1" dirty="0">
                <a:solidFill>
                  <a:srgbClr val="5F497A"/>
                </a:solidFill>
                <a:ea typeface="나눔바른고딕"/>
                <a:sym typeface="Arial"/>
              </a:rPr>
              <a:t> </a:t>
            </a:r>
            <a:r>
              <a:rPr lang="ko-KR" sz="1700" b="1" dirty="0">
                <a:solidFill>
                  <a:srgbClr val="5F497A"/>
                </a:solidFill>
                <a:latin typeface="나눔스퀘어라운드 ExtraBold" panose="020B0600000101010101" pitchFamily="50" charset="-127"/>
                <a:ea typeface="나눔바른고딕"/>
                <a:sym typeface="Arial"/>
              </a:rPr>
              <a:t>합시다</a:t>
            </a:r>
            <a:endParaRPr sz="1700" b="1" dirty="0">
              <a:solidFill>
                <a:srgbClr val="5F497A"/>
              </a:solidFill>
              <a:latin typeface="나눔스퀘어라운드 ExtraBold" panose="020B0600000101010101" pitchFamily="50" charset="-127"/>
              <a:ea typeface="나눔바른고딕"/>
              <a:sym typeface="Arial"/>
            </a:endParaRPr>
          </a:p>
        </p:txBody>
      </p:sp>
      <p:sp>
        <p:nvSpPr>
          <p:cNvPr id="1073" name="Google Shape;1073;p44"/>
          <p:cNvSpPr/>
          <p:nvPr/>
        </p:nvSpPr>
        <p:spPr>
          <a:xfrm rot="10800000">
            <a:off x="1358084" y="2975690"/>
            <a:ext cx="163800" cy="175200"/>
          </a:xfrm>
          <a:prstGeom prst="triangle">
            <a:avLst>
              <a:gd name="adj" fmla="val 50000"/>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a:solidFill>
                <a:srgbClr val="FFFFFF"/>
              </a:solidFill>
              <a:latin typeface="Arial"/>
              <a:ea typeface="Arial"/>
              <a:cs typeface="Arial"/>
              <a:sym typeface="Arial"/>
            </a:endParaRPr>
          </a:p>
        </p:txBody>
      </p:sp>
      <p:sp>
        <p:nvSpPr>
          <p:cNvPr id="1074" name="Google Shape;1074;p44"/>
          <p:cNvSpPr/>
          <p:nvPr/>
        </p:nvSpPr>
        <p:spPr>
          <a:xfrm>
            <a:off x="662825" y="3092725"/>
            <a:ext cx="1492200" cy="2931000"/>
          </a:xfrm>
          <a:prstGeom prst="rect">
            <a:avLst/>
          </a:prstGeom>
          <a:noFill/>
          <a:ln>
            <a:noFill/>
          </a:ln>
        </p:spPr>
        <p:txBody>
          <a:bodyPr spcFirstLastPara="1" wrap="square" lIns="91425" tIns="45700" rIns="91425" bIns="45700" anchor="t" anchorCtr="0">
            <a:noAutofit/>
          </a:bodyPr>
          <a:lstStyle/>
          <a:p>
            <a:pPr marL="86573" marR="0" lvl="0" indent="-61173" algn="l" rtl="0">
              <a:lnSpc>
                <a:spcPct val="109571"/>
              </a:lnSpc>
              <a:spcBef>
                <a:spcPts val="681"/>
              </a:spcBef>
              <a:spcAft>
                <a:spcPts val="0"/>
              </a:spcAft>
              <a:buClr>
                <a:srgbClr val="3E3D43"/>
              </a:buClr>
              <a:buSzPts val="1000"/>
              <a:buFont typeface="Arial"/>
              <a:buChar char="•"/>
            </a:pPr>
            <a:r>
              <a:rPr lang="ko-KR" sz="1000" dirty="0">
                <a:solidFill>
                  <a:srgbClr val="3E3D43"/>
                </a:solidFill>
              </a:rPr>
              <a:t> </a:t>
            </a:r>
            <a:r>
              <a:rPr lang="ko-KR" sz="1000" dirty="0">
                <a:solidFill>
                  <a:srgbClr val="3E3D43"/>
                </a:solidFill>
                <a:latin typeface="나눔스퀘어라운드 Light" panose="020B0600000101010101" pitchFamily="50" charset="-127"/>
                <a:ea typeface="나눔바른고딕"/>
              </a:rPr>
              <a:t>딥러닝 과정을 수료하면서 지식 뿐만이 아니라 좋은 인연을 얻어갑니다. 앞으로 꾸준한 스터디 모임을 통하여 모두 훌륭한 딥러닝 인재로 거듭나길 희망합니다.</a:t>
            </a:r>
            <a:endParaRPr sz="1000" dirty="0">
              <a:solidFill>
                <a:srgbClr val="3E3D43"/>
              </a:solidFill>
              <a:latin typeface="나눔스퀘어라운드 Light" panose="020B0600000101010101" pitchFamily="50" charset="-127"/>
              <a:ea typeface="나눔바른고딕"/>
            </a:endParaRPr>
          </a:p>
          <a:p>
            <a:pPr marL="86573" marR="0" lvl="0" indent="-61173" algn="l" rtl="0">
              <a:lnSpc>
                <a:spcPct val="109571"/>
              </a:lnSpc>
              <a:spcBef>
                <a:spcPts val="681"/>
              </a:spcBef>
              <a:spcAft>
                <a:spcPts val="0"/>
              </a:spcAft>
              <a:buClr>
                <a:srgbClr val="3E3D43"/>
              </a:buClr>
              <a:buSzPts val="1000"/>
              <a:buChar char="•"/>
            </a:pPr>
            <a:r>
              <a:rPr lang="ko-KR" sz="1000" dirty="0">
                <a:solidFill>
                  <a:srgbClr val="3E3D43"/>
                </a:solidFill>
                <a:latin typeface="나눔스퀘어라운드 Light" panose="020B0600000101010101" pitchFamily="50" charset="-127"/>
                <a:ea typeface="나눔바른고딕"/>
              </a:rPr>
              <a:t> 프로젝트를 진행하면서 기술이 정말 빠르게 발전하고 있음을 느꼈습니다. 지속적인 공부와 발전이 필요합니다.</a:t>
            </a:r>
            <a:endParaRPr sz="1000" dirty="0">
              <a:solidFill>
                <a:srgbClr val="3E3D43"/>
              </a:solidFill>
              <a:latin typeface="나눔스퀘어라운드 Light" panose="020B0600000101010101" pitchFamily="50" charset="-127"/>
              <a:ea typeface="나눔바른고딕"/>
            </a:endParaRPr>
          </a:p>
        </p:txBody>
      </p:sp>
      <p:sp>
        <p:nvSpPr>
          <p:cNvPr id="1075" name="Google Shape;1075;p44"/>
          <p:cNvSpPr/>
          <p:nvPr/>
        </p:nvSpPr>
        <p:spPr>
          <a:xfrm>
            <a:off x="2294035" y="2349135"/>
            <a:ext cx="1430100" cy="3590700"/>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Calibri"/>
              <a:ea typeface="Calibri"/>
              <a:cs typeface="Calibri"/>
              <a:sym typeface="Calibri"/>
            </a:endParaRPr>
          </a:p>
        </p:txBody>
      </p:sp>
      <p:sp>
        <p:nvSpPr>
          <p:cNvPr id="1076" name="Google Shape;1076;p44"/>
          <p:cNvSpPr/>
          <p:nvPr/>
        </p:nvSpPr>
        <p:spPr>
          <a:xfrm rot="10800000" flipH="1">
            <a:off x="2294035" y="5898121"/>
            <a:ext cx="1430100" cy="41700"/>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077" name="Google Shape;1077;p44"/>
          <p:cNvSpPr/>
          <p:nvPr/>
        </p:nvSpPr>
        <p:spPr>
          <a:xfrm>
            <a:off x="2262835" y="2015758"/>
            <a:ext cx="1492200" cy="410700"/>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534"/>
              <a:buFont typeface="Arial"/>
              <a:buNone/>
            </a:pPr>
            <a:r>
              <a:rPr lang="ko-KR" sz="1534" b="1" dirty="0">
                <a:solidFill>
                  <a:schemeClr val="lt1"/>
                </a:solidFill>
                <a:latin typeface="나눔스퀘어라운드 ExtraBold" panose="020B0600000101010101" pitchFamily="50" charset="-127"/>
                <a:ea typeface="나눔바른고딕"/>
                <a:sym typeface="Arial"/>
              </a:rPr>
              <a:t>박희원</a:t>
            </a:r>
            <a:endParaRPr sz="1534" b="1" dirty="0">
              <a:solidFill>
                <a:schemeClr val="lt1"/>
              </a:solidFill>
              <a:latin typeface="나눔스퀘어라운드 ExtraBold" panose="020B0600000101010101" pitchFamily="50" charset="-127"/>
              <a:ea typeface="나눔바른고딕"/>
              <a:sym typeface="Arial"/>
            </a:endParaRPr>
          </a:p>
        </p:txBody>
      </p:sp>
      <p:sp>
        <p:nvSpPr>
          <p:cNvPr id="1078" name="Google Shape;1078;p44"/>
          <p:cNvSpPr/>
          <p:nvPr/>
        </p:nvSpPr>
        <p:spPr>
          <a:xfrm rot="10800000" flipH="1">
            <a:off x="2294035" y="2961989"/>
            <a:ext cx="1430100" cy="41700"/>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079" name="Google Shape;1079;p44"/>
          <p:cNvSpPr/>
          <p:nvPr/>
        </p:nvSpPr>
        <p:spPr>
          <a:xfrm>
            <a:off x="2314778" y="2515054"/>
            <a:ext cx="1388100" cy="322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700"/>
              <a:buFont typeface="Arial"/>
              <a:buNone/>
            </a:pPr>
            <a:r>
              <a:rPr lang="ko-KR" sz="1700" b="1" dirty="0" err="1">
                <a:solidFill>
                  <a:srgbClr val="5F497A"/>
                </a:solidFill>
                <a:latin typeface="나눔스퀘어라운드 ExtraBold" panose="020B0600000101010101" pitchFamily="50" charset="-127"/>
                <a:ea typeface="나눔바른고딕"/>
                <a:sym typeface="Arial"/>
              </a:rPr>
              <a:t>욜로웹안녕</a:t>
            </a:r>
            <a:endParaRPr sz="1700" b="1" dirty="0">
              <a:solidFill>
                <a:srgbClr val="5F497A"/>
              </a:solidFill>
              <a:latin typeface="나눔스퀘어라운드 ExtraBold" panose="020B0600000101010101" pitchFamily="50" charset="-127"/>
              <a:ea typeface="나눔바른고딕"/>
              <a:sym typeface="Arial"/>
            </a:endParaRPr>
          </a:p>
          <a:p>
            <a:pPr marL="0" marR="0" lvl="0" indent="0" algn="ctr" rtl="0">
              <a:spcBef>
                <a:spcPts val="0"/>
              </a:spcBef>
              <a:spcAft>
                <a:spcPts val="0"/>
              </a:spcAft>
              <a:buClr>
                <a:schemeClr val="dk1"/>
              </a:buClr>
              <a:buSzPts val="1704"/>
              <a:buFont typeface="Malgun Gothic"/>
              <a:buNone/>
            </a:pPr>
            <a:endParaRPr sz="1704" b="1" dirty="0">
              <a:solidFill>
                <a:srgbClr val="3E3D43"/>
              </a:solidFill>
              <a:latin typeface="Malgun Gothic"/>
              <a:ea typeface="Malgun Gothic"/>
              <a:cs typeface="Malgun Gothic"/>
              <a:sym typeface="Malgun Gothic"/>
            </a:endParaRPr>
          </a:p>
        </p:txBody>
      </p:sp>
      <p:sp>
        <p:nvSpPr>
          <p:cNvPr id="1080" name="Google Shape;1080;p44"/>
          <p:cNvSpPr/>
          <p:nvPr/>
        </p:nvSpPr>
        <p:spPr>
          <a:xfrm rot="10800000">
            <a:off x="2926990" y="2975676"/>
            <a:ext cx="163800" cy="175200"/>
          </a:xfrm>
          <a:prstGeom prst="triangle">
            <a:avLst>
              <a:gd name="adj" fmla="val 50000"/>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081" name="Google Shape;1081;p44"/>
          <p:cNvSpPr/>
          <p:nvPr/>
        </p:nvSpPr>
        <p:spPr>
          <a:xfrm>
            <a:off x="2337426" y="3075419"/>
            <a:ext cx="1388100" cy="2760151"/>
          </a:xfrm>
          <a:prstGeom prst="rect">
            <a:avLst/>
          </a:prstGeom>
          <a:noFill/>
          <a:ln>
            <a:noFill/>
          </a:ln>
        </p:spPr>
        <p:txBody>
          <a:bodyPr spcFirstLastPara="1" wrap="square" lIns="91425" tIns="45700" rIns="91425" bIns="45700" anchor="t" anchorCtr="0">
            <a:noAutofit/>
          </a:bodyPr>
          <a:lstStyle/>
          <a:p>
            <a:pPr marL="86573" marR="0" lvl="0" indent="-73873" algn="l" rtl="0">
              <a:lnSpc>
                <a:spcPct val="109571"/>
              </a:lnSpc>
              <a:spcBef>
                <a:spcPts val="681"/>
              </a:spcBef>
              <a:spcAft>
                <a:spcPts val="0"/>
              </a:spcAft>
              <a:buClr>
                <a:srgbClr val="3E3D43"/>
              </a:buClr>
              <a:buSzPts val="1200"/>
              <a:buFont typeface="Arial"/>
              <a:buChar char="•"/>
            </a:pPr>
            <a:r>
              <a:rPr lang="ko-KR" sz="1200" dirty="0">
                <a:solidFill>
                  <a:srgbClr val="3E3D43"/>
                </a:solidFill>
              </a:rPr>
              <a:t> </a:t>
            </a:r>
            <a:r>
              <a:rPr lang="ko-KR" sz="1100" dirty="0" err="1">
                <a:solidFill>
                  <a:srgbClr val="3E3D43"/>
                </a:solidFill>
                <a:latin typeface="나눔스퀘어라운드 Light" panose="020B0600000101010101" pitchFamily="50" charset="-127"/>
                <a:ea typeface="나눔바른고딕"/>
              </a:rPr>
              <a:t>배운것과</a:t>
            </a:r>
            <a:r>
              <a:rPr lang="ko-KR" sz="1100" dirty="0">
                <a:solidFill>
                  <a:srgbClr val="3E3D43"/>
                </a:solidFill>
                <a:latin typeface="나눔스퀘어라운드 Light" panose="020B0600000101010101" pitchFamily="50" charset="-127"/>
                <a:ea typeface="나눔바른고딕"/>
              </a:rPr>
              <a:t> </a:t>
            </a:r>
            <a:r>
              <a:rPr lang="ko-KR" sz="1100" dirty="0" err="1">
                <a:solidFill>
                  <a:srgbClr val="3E3D43"/>
                </a:solidFill>
                <a:latin typeface="나눔스퀘어라운드 Light" panose="020B0600000101010101" pitchFamily="50" charset="-127"/>
                <a:ea typeface="나눔바른고딕"/>
              </a:rPr>
              <a:t>새로운것을</a:t>
            </a:r>
            <a:r>
              <a:rPr lang="ko-KR" sz="1100" dirty="0">
                <a:solidFill>
                  <a:srgbClr val="3E3D43"/>
                </a:solidFill>
                <a:latin typeface="나눔스퀘어라운드 Light" panose="020B0600000101010101" pitchFamily="50" charset="-127"/>
                <a:ea typeface="나눔바른고딕"/>
              </a:rPr>
              <a:t> 융합하여 해보는 </a:t>
            </a:r>
            <a:r>
              <a:rPr lang="ko-KR" sz="1100" dirty="0" err="1">
                <a:solidFill>
                  <a:srgbClr val="3E3D43"/>
                </a:solidFill>
                <a:latin typeface="나눔스퀘어라운드 Light" panose="020B0600000101010101" pitchFamily="50" charset="-127"/>
                <a:ea typeface="나눔바른고딕"/>
              </a:rPr>
              <a:t>좋은경험이었습니다</a:t>
            </a:r>
            <a:r>
              <a:rPr lang="ko-KR" sz="1100" dirty="0">
                <a:solidFill>
                  <a:srgbClr val="3E3D43"/>
                </a:solidFill>
                <a:latin typeface="나눔스퀘어라운드 Light" panose="020B0600000101010101" pitchFamily="50" charset="-127"/>
                <a:ea typeface="나눔바른고딕"/>
              </a:rPr>
              <a:t>.</a:t>
            </a:r>
            <a:endParaRPr sz="1100" dirty="0">
              <a:solidFill>
                <a:srgbClr val="3E3D43"/>
              </a:solidFill>
              <a:latin typeface="나눔스퀘어라운드 Light" panose="020B0600000101010101" pitchFamily="50" charset="-127"/>
              <a:ea typeface="나눔바른고딕"/>
            </a:endParaRPr>
          </a:p>
          <a:p>
            <a:pPr marL="86573" marR="0" lvl="0" indent="-73873" algn="l" rtl="0">
              <a:lnSpc>
                <a:spcPct val="109571"/>
              </a:lnSpc>
              <a:spcBef>
                <a:spcPts val="681"/>
              </a:spcBef>
              <a:spcAft>
                <a:spcPts val="0"/>
              </a:spcAft>
              <a:buClr>
                <a:srgbClr val="3E3D43"/>
              </a:buClr>
              <a:buSzPts val="1200"/>
              <a:buFont typeface="Arial"/>
              <a:buChar char="•"/>
            </a:pPr>
            <a:r>
              <a:rPr lang="ko-KR" sz="1100" dirty="0">
                <a:solidFill>
                  <a:srgbClr val="3E3D43"/>
                </a:solidFill>
                <a:latin typeface="나눔스퀘어라운드 Light" panose="020B0600000101010101" pitchFamily="50" charset="-127"/>
                <a:ea typeface="나눔바른고딕"/>
              </a:rPr>
              <a:t> </a:t>
            </a:r>
            <a:r>
              <a:rPr lang="ko-KR" sz="1100" dirty="0" err="1">
                <a:solidFill>
                  <a:srgbClr val="3E3D43"/>
                </a:solidFill>
                <a:latin typeface="나눔스퀘어라운드 Light" panose="020B0600000101010101" pitchFamily="50" charset="-127"/>
                <a:ea typeface="나눔바른고딕"/>
              </a:rPr>
              <a:t>flask로</a:t>
            </a:r>
            <a:r>
              <a:rPr lang="ko-KR" sz="1100" dirty="0">
                <a:solidFill>
                  <a:srgbClr val="3E3D43"/>
                </a:solidFill>
                <a:latin typeface="나눔스퀘어라운드 Light" panose="020B0600000101010101" pitchFamily="50" charset="-127"/>
                <a:ea typeface="나눔바른고딕"/>
              </a:rPr>
              <a:t> </a:t>
            </a:r>
            <a:r>
              <a:rPr lang="ko-KR" sz="1100" dirty="0" err="1">
                <a:solidFill>
                  <a:srgbClr val="3E3D43"/>
                </a:solidFill>
                <a:latin typeface="나눔스퀘어라운드 Light" panose="020B0600000101010101" pitchFamily="50" charset="-127"/>
                <a:ea typeface="나눔바른고딕"/>
              </a:rPr>
              <a:t>웹을처음</a:t>
            </a:r>
            <a:r>
              <a:rPr lang="ko-KR" sz="1100" dirty="0">
                <a:solidFill>
                  <a:srgbClr val="3E3D43"/>
                </a:solidFill>
                <a:latin typeface="나눔스퀘어라운드 Light" panose="020B0600000101010101" pitchFamily="50" charset="-127"/>
                <a:ea typeface="나눔바른고딕"/>
              </a:rPr>
              <a:t> 만들어봤는데 </a:t>
            </a:r>
            <a:r>
              <a:rPr lang="ko-KR" sz="1100" dirty="0" err="1">
                <a:solidFill>
                  <a:srgbClr val="3E3D43"/>
                </a:solidFill>
                <a:latin typeface="나눔스퀘어라운드 Light" panose="020B0600000101010101" pitchFamily="50" charset="-127"/>
                <a:ea typeface="나눔바른고딕"/>
              </a:rPr>
              <a:t>언젠간django도써보고싶습니다</a:t>
            </a:r>
            <a:r>
              <a:rPr lang="ko-KR" sz="1100" dirty="0">
                <a:solidFill>
                  <a:srgbClr val="3E3D43"/>
                </a:solidFill>
                <a:latin typeface="나눔스퀘어라운드 Light" panose="020B0600000101010101" pitchFamily="50" charset="-127"/>
                <a:ea typeface="나눔바른고딕"/>
              </a:rPr>
              <a:t>.</a:t>
            </a:r>
            <a:endParaRPr sz="1100" dirty="0">
              <a:solidFill>
                <a:srgbClr val="3E3D43"/>
              </a:solidFill>
              <a:latin typeface="나눔스퀘어라운드 Light" panose="020B0600000101010101" pitchFamily="50" charset="-127"/>
              <a:ea typeface="나눔바른고딕"/>
            </a:endParaRPr>
          </a:p>
          <a:p>
            <a:pPr marL="86573" marR="0" lvl="0" indent="-73873" algn="l" rtl="0">
              <a:lnSpc>
                <a:spcPct val="109571"/>
              </a:lnSpc>
              <a:spcBef>
                <a:spcPts val="681"/>
              </a:spcBef>
              <a:spcAft>
                <a:spcPts val="0"/>
              </a:spcAft>
              <a:buClr>
                <a:srgbClr val="3E3D43"/>
              </a:buClr>
              <a:buSzPts val="1200"/>
              <a:buFont typeface="Arial"/>
              <a:buChar char="•"/>
            </a:pPr>
            <a:r>
              <a:rPr lang="ko-KR" sz="1100" dirty="0">
                <a:solidFill>
                  <a:srgbClr val="3E3D43"/>
                </a:solidFill>
                <a:latin typeface="나눔스퀘어라운드 Light" panose="020B0600000101010101" pitchFamily="50" charset="-127"/>
                <a:ea typeface="나눔바른고딕"/>
              </a:rPr>
              <a:t> 딥러닝 공부도 꾸준히 </a:t>
            </a:r>
            <a:r>
              <a:rPr lang="ko-KR" sz="1100" dirty="0" err="1">
                <a:solidFill>
                  <a:srgbClr val="3E3D43"/>
                </a:solidFill>
                <a:latin typeface="나눔스퀘어라운드 Light" panose="020B0600000101010101" pitchFamily="50" charset="-127"/>
                <a:ea typeface="나눔바른고딕"/>
              </a:rPr>
              <a:t>해야겠다고</a:t>
            </a:r>
            <a:r>
              <a:rPr lang="ko-KR" sz="1100" dirty="0">
                <a:solidFill>
                  <a:srgbClr val="3E3D43"/>
                </a:solidFill>
                <a:latin typeface="나눔스퀘어라운드 Light" panose="020B0600000101010101" pitchFamily="50" charset="-127"/>
                <a:ea typeface="나눔바른고딕"/>
              </a:rPr>
              <a:t> 생각했습니다.</a:t>
            </a:r>
            <a:endParaRPr sz="1100" dirty="0">
              <a:solidFill>
                <a:srgbClr val="3E3D43"/>
              </a:solidFill>
              <a:latin typeface="나눔스퀘어라운드 Light" panose="020B0600000101010101" pitchFamily="50" charset="-127"/>
              <a:ea typeface="나눔바른고딕"/>
              <a:sym typeface="Arial"/>
            </a:endParaRPr>
          </a:p>
        </p:txBody>
      </p:sp>
      <p:sp>
        <p:nvSpPr>
          <p:cNvPr id="1082" name="Google Shape;1082;p44"/>
          <p:cNvSpPr/>
          <p:nvPr/>
        </p:nvSpPr>
        <p:spPr>
          <a:xfrm>
            <a:off x="3883618" y="2349152"/>
            <a:ext cx="1429800" cy="3590700"/>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Calibri"/>
              <a:ea typeface="Calibri"/>
              <a:cs typeface="Calibri"/>
              <a:sym typeface="Calibri"/>
            </a:endParaRPr>
          </a:p>
        </p:txBody>
      </p:sp>
      <p:sp>
        <p:nvSpPr>
          <p:cNvPr id="1083" name="Google Shape;1083;p44"/>
          <p:cNvSpPr/>
          <p:nvPr/>
        </p:nvSpPr>
        <p:spPr>
          <a:xfrm rot="10800000" flipH="1">
            <a:off x="3883618" y="5898121"/>
            <a:ext cx="1429800" cy="417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084" name="Google Shape;1084;p44"/>
          <p:cNvSpPr/>
          <p:nvPr/>
        </p:nvSpPr>
        <p:spPr>
          <a:xfrm>
            <a:off x="3852421" y="2015777"/>
            <a:ext cx="1492200" cy="4107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534"/>
              <a:buFont typeface="Arial"/>
              <a:buNone/>
            </a:pPr>
            <a:r>
              <a:rPr lang="ko-KR" sz="1534" b="1" dirty="0" err="1">
                <a:solidFill>
                  <a:schemeClr val="lt1"/>
                </a:solidFill>
                <a:latin typeface="나눔스퀘어라운드 ExtraBold" panose="020B0600000101010101" pitchFamily="50" charset="-127"/>
                <a:ea typeface="나눔바른고딕"/>
                <a:sym typeface="Arial"/>
              </a:rPr>
              <a:t>이찬주</a:t>
            </a:r>
            <a:endParaRPr sz="1800" dirty="0">
              <a:solidFill>
                <a:schemeClr val="dk1"/>
              </a:solidFill>
              <a:latin typeface="나눔스퀘어라운드 ExtraBold" panose="020B0600000101010101" pitchFamily="50" charset="-127"/>
              <a:ea typeface="나눔바른고딕"/>
              <a:sym typeface="Arial"/>
            </a:endParaRPr>
          </a:p>
        </p:txBody>
      </p:sp>
      <p:sp>
        <p:nvSpPr>
          <p:cNvPr id="1085" name="Google Shape;1085;p44"/>
          <p:cNvSpPr/>
          <p:nvPr/>
        </p:nvSpPr>
        <p:spPr>
          <a:xfrm rot="10800000" flipH="1">
            <a:off x="3883618" y="2962003"/>
            <a:ext cx="1429800" cy="417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086" name="Google Shape;1086;p44"/>
          <p:cNvSpPr/>
          <p:nvPr/>
        </p:nvSpPr>
        <p:spPr>
          <a:xfrm>
            <a:off x="3904360" y="2515071"/>
            <a:ext cx="1388100" cy="322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700"/>
              <a:buFont typeface="Arial"/>
              <a:buNone/>
            </a:pPr>
            <a:r>
              <a:rPr lang="ko-KR" sz="1700" b="1" dirty="0" err="1">
                <a:solidFill>
                  <a:srgbClr val="5F497A"/>
                </a:solidFill>
                <a:latin typeface="나눔스퀘어라운드 ExtraBold" panose="020B0600000101010101" pitchFamily="50" charset="-127"/>
                <a:ea typeface="나눔바른고딕"/>
              </a:rPr>
              <a:t>참잘했어요</a:t>
            </a:r>
            <a:endParaRPr sz="1700" b="1" dirty="0">
              <a:solidFill>
                <a:srgbClr val="5F497A"/>
              </a:solidFill>
              <a:latin typeface="나눔스퀘어라운드 ExtraBold" panose="020B0600000101010101" pitchFamily="50" charset="-127"/>
              <a:ea typeface="나눔바른고딕"/>
              <a:sym typeface="Arial"/>
            </a:endParaRPr>
          </a:p>
          <a:p>
            <a:pPr marL="0" marR="0" lvl="0" indent="0" algn="ctr" rtl="0">
              <a:spcBef>
                <a:spcPts val="0"/>
              </a:spcBef>
              <a:spcAft>
                <a:spcPts val="0"/>
              </a:spcAft>
              <a:buClr>
                <a:schemeClr val="dk1"/>
              </a:buClr>
              <a:buSzPts val="1704"/>
              <a:buFont typeface="Malgun Gothic"/>
              <a:buNone/>
            </a:pPr>
            <a:endParaRPr sz="1704" b="1" dirty="0">
              <a:solidFill>
                <a:srgbClr val="3E3D43"/>
              </a:solidFill>
              <a:latin typeface="Malgun Gothic"/>
              <a:ea typeface="Malgun Gothic"/>
              <a:cs typeface="Malgun Gothic"/>
              <a:sym typeface="Malgun Gothic"/>
            </a:endParaRPr>
          </a:p>
        </p:txBody>
      </p:sp>
      <p:sp>
        <p:nvSpPr>
          <p:cNvPr id="1087" name="Google Shape;1087;p44"/>
          <p:cNvSpPr/>
          <p:nvPr/>
        </p:nvSpPr>
        <p:spPr>
          <a:xfrm rot="10800000">
            <a:off x="4516506" y="2975690"/>
            <a:ext cx="163800" cy="175200"/>
          </a:xfrm>
          <a:prstGeom prst="triangle">
            <a:avLst>
              <a:gd name="adj" fmla="val 50000"/>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a:solidFill>
                <a:srgbClr val="FFFFFF"/>
              </a:solidFill>
              <a:latin typeface="Arial"/>
              <a:ea typeface="Arial"/>
              <a:cs typeface="Arial"/>
              <a:sym typeface="Arial"/>
            </a:endParaRPr>
          </a:p>
        </p:txBody>
      </p:sp>
      <p:sp>
        <p:nvSpPr>
          <p:cNvPr id="1088" name="Google Shape;1088;p44"/>
          <p:cNvSpPr/>
          <p:nvPr/>
        </p:nvSpPr>
        <p:spPr>
          <a:xfrm>
            <a:off x="3923425" y="3118665"/>
            <a:ext cx="1388100" cy="2716800"/>
          </a:xfrm>
          <a:prstGeom prst="rect">
            <a:avLst/>
          </a:prstGeom>
          <a:noFill/>
          <a:ln>
            <a:noFill/>
          </a:ln>
        </p:spPr>
        <p:txBody>
          <a:bodyPr spcFirstLastPara="1" wrap="square" lIns="91425" tIns="45700" rIns="91425" bIns="45700" anchor="t" anchorCtr="0">
            <a:noAutofit/>
          </a:bodyPr>
          <a:lstStyle/>
          <a:p>
            <a:pPr marL="86573" marR="0" lvl="0" indent="-73873" algn="l" rtl="0">
              <a:lnSpc>
                <a:spcPct val="109571"/>
              </a:lnSpc>
              <a:spcBef>
                <a:spcPts val="0"/>
              </a:spcBef>
              <a:spcAft>
                <a:spcPts val="0"/>
              </a:spcAft>
              <a:buClr>
                <a:srgbClr val="3E3D43"/>
              </a:buClr>
              <a:buSzPts val="1200"/>
              <a:buChar char="•"/>
            </a:pPr>
            <a:r>
              <a:rPr lang="ko-KR" sz="1200" dirty="0">
                <a:solidFill>
                  <a:srgbClr val="3E3D43"/>
                </a:solidFill>
                <a:latin typeface="나눔스퀘어라운드 Light" panose="020B0600000101010101" pitchFamily="50" charset="-127"/>
                <a:ea typeface="나눔바른고딕"/>
              </a:rPr>
              <a:t>그동안 배운 내용을 토대로 텍스트 인식이라는 새로운 분야에 도전하는 귀중한 경험이었습니다.</a:t>
            </a:r>
            <a:endParaRPr sz="1200" dirty="0">
              <a:solidFill>
                <a:srgbClr val="3E3D43"/>
              </a:solidFill>
              <a:latin typeface="나눔스퀘어라운드 Light" panose="020B0600000101010101" pitchFamily="50" charset="-127"/>
              <a:ea typeface="나눔바른고딕"/>
            </a:endParaRPr>
          </a:p>
          <a:p>
            <a:pPr marL="0" marR="0" lvl="0" indent="0" algn="l" rtl="0">
              <a:lnSpc>
                <a:spcPct val="109571"/>
              </a:lnSpc>
              <a:spcBef>
                <a:spcPts val="0"/>
              </a:spcBef>
              <a:spcAft>
                <a:spcPts val="0"/>
              </a:spcAft>
              <a:buNone/>
            </a:pPr>
            <a:r>
              <a:rPr lang="ko-KR" sz="1200" dirty="0">
                <a:solidFill>
                  <a:srgbClr val="3E3D43"/>
                </a:solidFill>
                <a:latin typeface="나눔스퀘어라운드 Light" panose="020B0600000101010101" pitchFamily="50" charset="-127"/>
                <a:ea typeface="나눔바른고딕"/>
              </a:rPr>
              <a:t> </a:t>
            </a:r>
            <a:endParaRPr sz="1200" dirty="0">
              <a:solidFill>
                <a:srgbClr val="3E3D43"/>
              </a:solidFill>
              <a:latin typeface="나눔스퀘어라운드 Light" panose="020B0600000101010101" pitchFamily="50" charset="-127"/>
              <a:ea typeface="나눔바른고딕"/>
            </a:endParaRPr>
          </a:p>
          <a:p>
            <a:pPr marL="86573" marR="0" lvl="0" indent="-73873" algn="l" rtl="0">
              <a:lnSpc>
                <a:spcPct val="109571"/>
              </a:lnSpc>
              <a:spcBef>
                <a:spcPts val="0"/>
              </a:spcBef>
              <a:spcAft>
                <a:spcPts val="0"/>
              </a:spcAft>
              <a:buClr>
                <a:srgbClr val="3E3D43"/>
              </a:buClr>
              <a:buSzPts val="1200"/>
              <a:buChar char="•"/>
            </a:pPr>
            <a:r>
              <a:rPr lang="ko-KR" sz="1200" dirty="0">
                <a:solidFill>
                  <a:srgbClr val="3E3D43"/>
                </a:solidFill>
                <a:latin typeface="나눔스퀘어라운드 Light" panose="020B0600000101010101" pitchFamily="50" charset="-127"/>
                <a:ea typeface="나눔바른고딕"/>
              </a:rPr>
              <a:t>이번 프로젝트 경험을 바탕으로 딥러닝 분야의 난제를 풀고 싶습니다.</a:t>
            </a:r>
            <a:endParaRPr dirty="0">
              <a:solidFill>
                <a:schemeClr val="dk1"/>
              </a:solidFill>
              <a:latin typeface="나눔스퀘어라운드 Light" panose="020B0600000101010101" pitchFamily="50" charset="-127"/>
              <a:ea typeface="나눔바른고딕"/>
            </a:endParaRPr>
          </a:p>
          <a:p>
            <a:pPr marL="0" marR="0" lvl="0" indent="0" algn="l" rtl="0">
              <a:lnSpc>
                <a:spcPct val="100000"/>
              </a:lnSpc>
              <a:spcBef>
                <a:spcPts val="0"/>
              </a:spcBef>
              <a:spcAft>
                <a:spcPts val="0"/>
              </a:spcAft>
              <a:buNone/>
            </a:pPr>
            <a:endParaRPr dirty="0">
              <a:solidFill>
                <a:schemeClr val="dk1"/>
              </a:solidFill>
            </a:endParaRPr>
          </a:p>
          <a:p>
            <a:pPr marL="0" marR="0" lvl="0" indent="0" algn="l" rtl="0">
              <a:lnSpc>
                <a:spcPct val="100000"/>
              </a:lnSpc>
              <a:spcBef>
                <a:spcPts val="0"/>
              </a:spcBef>
              <a:spcAft>
                <a:spcPts val="0"/>
              </a:spcAft>
              <a:buNone/>
            </a:pPr>
            <a:endParaRPr dirty="0">
              <a:solidFill>
                <a:schemeClr val="dk1"/>
              </a:solidFill>
            </a:endParaRPr>
          </a:p>
        </p:txBody>
      </p:sp>
      <p:sp>
        <p:nvSpPr>
          <p:cNvPr id="1089" name="Google Shape;1089;p44"/>
          <p:cNvSpPr/>
          <p:nvPr/>
        </p:nvSpPr>
        <p:spPr>
          <a:xfrm>
            <a:off x="5450095" y="2328285"/>
            <a:ext cx="1430100" cy="3590700"/>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Calibri"/>
              <a:ea typeface="Calibri"/>
              <a:cs typeface="Calibri"/>
              <a:sym typeface="Calibri"/>
            </a:endParaRPr>
          </a:p>
        </p:txBody>
      </p:sp>
      <p:sp>
        <p:nvSpPr>
          <p:cNvPr id="1090" name="Google Shape;1090;p44"/>
          <p:cNvSpPr/>
          <p:nvPr/>
        </p:nvSpPr>
        <p:spPr>
          <a:xfrm rot="10800000" flipH="1">
            <a:off x="5450095" y="5877271"/>
            <a:ext cx="1430100" cy="41700"/>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091" name="Google Shape;1091;p44"/>
          <p:cNvSpPr/>
          <p:nvPr/>
        </p:nvSpPr>
        <p:spPr>
          <a:xfrm>
            <a:off x="5418895" y="1994908"/>
            <a:ext cx="1492200" cy="410700"/>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534"/>
              <a:buFont typeface="Arial"/>
              <a:buNone/>
            </a:pPr>
            <a:r>
              <a:rPr lang="ko-KR" sz="1534" b="1" dirty="0" err="1">
                <a:solidFill>
                  <a:schemeClr val="lt1"/>
                </a:solidFill>
                <a:latin typeface="나눔스퀘어라운드 ExtraBold" panose="020B0600000101010101" pitchFamily="50" charset="-127"/>
                <a:ea typeface="나눔바른고딕"/>
                <a:sym typeface="Arial"/>
              </a:rPr>
              <a:t>민채정</a:t>
            </a:r>
            <a:endParaRPr sz="1534" b="1" dirty="0">
              <a:solidFill>
                <a:schemeClr val="lt1"/>
              </a:solidFill>
              <a:latin typeface="나눔스퀘어라운드 ExtraBold" panose="020B0600000101010101" pitchFamily="50" charset="-127"/>
              <a:ea typeface="나눔바른고딕"/>
              <a:sym typeface="Arial"/>
            </a:endParaRPr>
          </a:p>
        </p:txBody>
      </p:sp>
      <p:sp>
        <p:nvSpPr>
          <p:cNvPr id="1092" name="Google Shape;1092;p44"/>
          <p:cNvSpPr/>
          <p:nvPr/>
        </p:nvSpPr>
        <p:spPr>
          <a:xfrm rot="10800000" flipH="1">
            <a:off x="5450095" y="2941139"/>
            <a:ext cx="1430100" cy="41700"/>
          </a:xfrm>
          <a:prstGeom prst="rect">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093" name="Google Shape;1093;p44"/>
          <p:cNvSpPr/>
          <p:nvPr/>
        </p:nvSpPr>
        <p:spPr>
          <a:xfrm>
            <a:off x="5470838" y="2494204"/>
            <a:ext cx="1388100" cy="322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700"/>
              <a:buFont typeface="Arial"/>
              <a:buNone/>
            </a:pPr>
            <a:r>
              <a:rPr lang="ko-KR" sz="1700" b="1" dirty="0">
                <a:solidFill>
                  <a:srgbClr val="5F497A"/>
                </a:solidFill>
                <a:latin typeface="나눔스퀘어라운드 ExtraBold" panose="020B0600000101010101" pitchFamily="50" charset="-127"/>
                <a:ea typeface="나눔바른고딕"/>
                <a:sym typeface="Arial"/>
              </a:rPr>
              <a:t>수고했어요</a:t>
            </a:r>
            <a:endParaRPr sz="1700" b="1" dirty="0">
              <a:solidFill>
                <a:srgbClr val="5F497A"/>
              </a:solidFill>
              <a:latin typeface="나눔스퀘어라운드 ExtraBold" panose="020B0600000101010101" pitchFamily="50" charset="-127"/>
              <a:ea typeface="나눔바른고딕"/>
              <a:sym typeface="Arial"/>
            </a:endParaRPr>
          </a:p>
          <a:p>
            <a:pPr marL="0" marR="0" lvl="0" indent="0" algn="ctr" rtl="0">
              <a:spcBef>
                <a:spcPts val="0"/>
              </a:spcBef>
              <a:spcAft>
                <a:spcPts val="0"/>
              </a:spcAft>
              <a:buClr>
                <a:schemeClr val="dk1"/>
              </a:buClr>
              <a:buSzPts val="1704"/>
              <a:buFont typeface="Malgun Gothic"/>
              <a:buNone/>
            </a:pPr>
            <a:endParaRPr sz="1704" b="1" dirty="0">
              <a:solidFill>
                <a:srgbClr val="3E3D43"/>
              </a:solidFill>
              <a:latin typeface="Malgun Gothic"/>
              <a:ea typeface="Malgun Gothic"/>
              <a:cs typeface="Malgun Gothic"/>
              <a:sym typeface="Malgun Gothic"/>
            </a:endParaRPr>
          </a:p>
        </p:txBody>
      </p:sp>
      <p:sp>
        <p:nvSpPr>
          <p:cNvPr id="1094" name="Google Shape;1094;p44"/>
          <p:cNvSpPr/>
          <p:nvPr/>
        </p:nvSpPr>
        <p:spPr>
          <a:xfrm rot="10800000">
            <a:off x="6083050" y="2954826"/>
            <a:ext cx="163800" cy="175200"/>
          </a:xfrm>
          <a:prstGeom prst="triangle">
            <a:avLst>
              <a:gd name="adj" fmla="val 50000"/>
            </a:avLst>
          </a:prstGeom>
          <a:solidFill>
            <a:srgbClr val="A88EB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095" name="Google Shape;1095;p44"/>
          <p:cNvSpPr/>
          <p:nvPr/>
        </p:nvSpPr>
        <p:spPr>
          <a:xfrm>
            <a:off x="5453125" y="3150875"/>
            <a:ext cx="1388100" cy="2625900"/>
          </a:xfrm>
          <a:prstGeom prst="rect">
            <a:avLst/>
          </a:prstGeom>
          <a:noFill/>
          <a:ln>
            <a:noFill/>
          </a:ln>
        </p:spPr>
        <p:txBody>
          <a:bodyPr spcFirstLastPara="1" wrap="square" lIns="91425" tIns="45700" rIns="91425" bIns="45700" anchor="t" anchorCtr="0">
            <a:noAutofit/>
          </a:bodyPr>
          <a:lstStyle/>
          <a:p>
            <a:pPr marL="86574" marR="0" lvl="0" indent="-73874" algn="l" rtl="0">
              <a:lnSpc>
                <a:spcPct val="109571"/>
              </a:lnSpc>
              <a:spcBef>
                <a:spcPts val="0"/>
              </a:spcBef>
              <a:spcAft>
                <a:spcPts val="0"/>
              </a:spcAft>
              <a:buClr>
                <a:srgbClr val="3E3D43"/>
              </a:buClr>
              <a:buSzPts val="1200"/>
              <a:buChar char="•"/>
            </a:pPr>
            <a:r>
              <a:rPr lang="ko-KR" sz="1200" dirty="0">
                <a:solidFill>
                  <a:srgbClr val="3E3D43"/>
                </a:solidFill>
              </a:rPr>
              <a:t> </a:t>
            </a:r>
            <a:r>
              <a:rPr lang="ko-KR" sz="1200" dirty="0">
                <a:solidFill>
                  <a:srgbClr val="3E3D43"/>
                </a:solidFill>
                <a:ea typeface="나눔바른고딕"/>
              </a:rPr>
              <a:t>6</a:t>
            </a:r>
            <a:r>
              <a:rPr lang="ko-KR" sz="1200" dirty="0">
                <a:solidFill>
                  <a:srgbClr val="3E3D43"/>
                </a:solidFill>
                <a:latin typeface="나눔스퀘어라운드 Light" panose="020B0600000101010101" pitchFamily="50" charset="-127"/>
                <a:ea typeface="나눔바른고딕"/>
              </a:rPr>
              <a:t>개월간의 여정을 마무리 하기에 적합한 아주 어려운 프로젝트였습니다.</a:t>
            </a:r>
            <a:endParaRPr sz="1200" dirty="0">
              <a:solidFill>
                <a:srgbClr val="3E3D43"/>
              </a:solidFill>
              <a:latin typeface="나눔스퀘어라운드 Light" panose="020B0600000101010101" pitchFamily="50" charset="-127"/>
              <a:ea typeface="나눔바른고딕"/>
            </a:endParaRPr>
          </a:p>
          <a:p>
            <a:pPr marL="86573" marR="0" lvl="0" indent="-73873" algn="l" rtl="0">
              <a:lnSpc>
                <a:spcPct val="109571"/>
              </a:lnSpc>
              <a:spcBef>
                <a:spcPts val="681"/>
              </a:spcBef>
              <a:spcAft>
                <a:spcPts val="0"/>
              </a:spcAft>
              <a:buClr>
                <a:srgbClr val="3E3D43"/>
              </a:buClr>
              <a:buSzPts val="1200"/>
              <a:buChar char="•"/>
            </a:pPr>
            <a:r>
              <a:rPr lang="ko-KR" sz="1200" dirty="0">
                <a:solidFill>
                  <a:srgbClr val="3E3D43"/>
                </a:solidFill>
                <a:latin typeface="나눔스퀘어라운드 Light" panose="020B0600000101010101" pitchFamily="50" charset="-127"/>
                <a:ea typeface="나눔바른고딕"/>
              </a:rPr>
              <a:t> </a:t>
            </a:r>
            <a:r>
              <a:rPr lang="ko-KR" sz="1200" dirty="0" err="1">
                <a:solidFill>
                  <a:srgbClr val="3E3D43"/>
                </a:solidFill>
                <a:latin typeface="나눔스퀘어라운드 Light" panose="020B0600000101010101" pitchFamily="50" charset="-127"/>
                <a:ea typeface="나눔바른고딕"/>
              </a:rPr>
              <a:t>딥러닝의</a:t>
            </a:r>
            <a:r>
              <a:rPr lang="ko-KR" sz="1200" dirty="0">
                <a:solidFill>
                  <a:srgbClr val="3E3D43"/>
                </a:solidFill>
                <a:latin typeface="나눔스퀘어라운드 Light" panose="020B0600000101010101" pitchFamily="50" charset="-127"/>
                <a:ea typeface="나눔바른고딕"/>
              </a:rPr>
              <a:t> 세계는 끊임없는 공부가 필요한 것 같습니다.</a:t>
            </a:r>
            <a:endParaRPr sz="1200" dirty="0">
              <a:solidFill>
                <a:srgbClr val="3E3D43"/>
              </a:solidFill>
              <a:latin typeface="나눔스퀘어라운드 Light" panose="020B0600000101010101" pitchFamily="50" charset="-127"/>
              <a:ea typeface="나눔바른고딕"/>
            </a:endParaRPr>
          </a:p>
        </p:txBody>
      </p:sp>
      <p:sp>
        <p:nvSpPr>
          <p:cNvPr id="1096" name="Google Shape;1096;p44"/>
          <p:cNvSpPr/>
          <p:nvPr/>
        </p:nvSpPr>
        <p:spPr>
          <a:xfrm>
            <a:off x="7066068" y="2328303"/>
            <a:ext cx="1429800" cy="3590700"/>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a:solidFill>
                <a:schemeClr val="lt1"/>
              </a:solidFill>
              <a:latin typeface="Calibri"/>
              <a:ea typeface="Calibri"/>
              <a:cs typeface="Calibri"/>
              <a:sym typeface="Calibri"/>
            </a:endParaRPr>
          </a:p>
        </p:txBody>
      </p:sp>
      <p:sp>
        <p:nvSpPr>
          <p:cNvPr id="1097" name="Google Shape;1097;p44"/>
          <p:cNvSpPr/>
          <p:nvPr/>
        </p:nvSpPr>
        <p:spPr>
          <a:xfrm rot="10800000" flipH="1">
            <a:off x="7066068" y="5877272"/>
            <a:ext cx="1429800" cy="417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098" name="Google Shape;1098;p44"/>
          <p:cNvSpPr/>
          <p:nvPr/>
        </p:nvSpPr>
        <p:spPr>
          <a:xfrm>
            <a:off x="7034871" y="1994928"/>
            <a:ext cx="1492200" cy="4107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534"/>
              <a:buFont typeface="Arial"/>
              <a:buNone/>
            </a:pPr>
            <a:r>
              <a:rPr lang="ko-KR" sz="1534" b="1" dirty="0" err="1">
                <a:solidFill>
                  <a:schemeClr val="lt1"/>
                </a:solidFill>
                <a:latin typeface="나눔스퀘어라운드 ExtraBold" panose="020B0600000101010101" pitchFamily="50" charset="-127"/>
                <a:ea typeface="나눔바른고딕"/>
                <a:sym typeface="Arial"/>
              </a:rPr>
              <a:t>이동재</a:t>
            </a:r>
            <a:endParaRPr sz="1800" dirty="0">
              <a:solidFill>
                <a:schemeClr val="dk1"/>
              </a:solidFill>
              <a:latin typeface="나눔스퀘어라운드 ExtraBold" panose="020B0600000101010101" pitchFamily="50" charset="-127"/>
              <a:ea typeface="나눔바른고딕"/>
              <a:sym typeface="Arial"/>
            </a:endParaRPr>
          </a:p>
        </p:txBody>
      </p:sp>
      <p:sp>
        <p:nvSpPr>
          <p:cNvPr id="1099" name="Google Shape;1099;p44"/>
          <p:cNvSpPr/>
          <p:nvPr/>
        </p:nvSpPr>
        <p:spPr>
          <a:xfrm rot="10800000" flipH="1">
            <a:off x="7066068" y="2941154"/>
            <a:ext cx="1429800" cy="41700"/>
          </a:xfrm>
          <a:prstGeom prst="rect">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b="1">
              <a:solidFill>
                <a:schemeClr val="dk1"/>
              </a:solidFill>
              <a:latin typeface="Arial"/>
              <a:ea typeface="Arial"/>
              <a:cs typeface="Arial"/>
              <a:sym typeface="Arial"/>
            </a:endParaRPr>
          </a:p>
        </p:txBody>
      </p:sp>
      <p:sp>
        <p:nvSpPr>
          <p:cNvPr id="1100" name="Google Shape;1100;p44"/>
          <p:cNvSpPr/>
          <p:nvPr/>
        </p:nvSpPr>
        <p:spPr>
          <a:xfrm>
            <a:off x="7086810" y="2494222"/>
            <a:ext cx="1388100" cy="322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1700" b="1" dirty="0" err="1">
                <a:solidFill>
                  <a:srgbClr val="5F497A"/>
                </a:solidFill>
                <a:latin typeface="나눔스퀘어라운드 ExtraBold" panose="020B0600000101010101" pitchFamily="50" charset="-127"/>
                <a:ea typeface="나눔바른고딕"/>
                <a:sym typeface="Arial"/>
              </a:rPr>
              <a:t>욜로힘들어</a:t>
            </a:r>
            <a:endParaRPr sz="1700" b="1" dirty="0">
              <a:solidFill>
                <a:srgbClr val="5F497A"/>
              </a:solidFill>
              <a:latin typeface="나눔스퀘어라운드 ExtraBold" panose="020B0600000101010101" pitchFamily="50" charset="-127"/>
              <a:ea typeface="나눔바른고딕"/>
              <a:sym typeface="Arial"/>
            </a:endParaRPr>
          </a:p>
          <a:p>
            <a:pPr marL="0" marR="0" lvl="0" indent="0" algn="ctr" rtl="0">
              <a:spcBef>
                <a:spcPts val="0"/>
              </a:spcBef>
              <a:spcAft>
                <a:spcPts val="0"/>
              </a:spcAft>
              <a:buClr>
                <a:schemeClr val="dk1"/>
              </a:buClr>
              <a:buSzPts val="1704"/>
              <a:buFont typeface="Malgun Gothic"/>
              <a:buNone/>
            </a:pPr>
            <a:endParaRPr sz="1704" b="1" dirty="0">
              <a:solidFill>
                <a:srgbClr val="3E3D43"/>
              </a:solidFill>
              <a:latin typeface="Malgun Gothic"/>
              <a:ea typeface="Malgun Gothic"/>
              <a:cs typeface="Malgun Gothic"/>
              <a:sym typeface="Malgun Gothic"/>
            </a:endParaRPr>
          </a:p>
        </p:txBody>
      </p:sp>
      <p:sp>
        <p:nvSpPr>
          <p:cNvPr id="1101" name="Google Shape;1101;p44"/>
          <p:cNvSpPr/>
          <p:nvPr/>
        </p:nvSpPr>
        <p:spPr>
          <a:xfrm rot="10800000">
            <a:off x="7698956" y="2954841"/>
            <a:ext cx="163800" cy="175200"/>
          </a:xfrm>
          <a:prstGeom prst="triangle">
            <a:avLst>
              <a:gd name="adj" fmla="val 50000"/>
            </a:avLst>
          </a:prstGeom>
          <a:solidFill>
            <a:srgbClr val="DAA3C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534"/>
              <a:buFont typeface="Malgun Gothic"/>
              <a:buNone/>
            </a:pPr>
            <a:endParaRPr sz="1534">
              <a:solidFill>
                <a:srgbClr val="FFFFFF"/>
              </a:solidFill>
              <a:latin typeface="Arial"/>
              <a:ea typeface="Arial"/>
              <a:cs typeface="Arial"/>
              <a:sym typeface="Arial"/>
            </a:endParaRPr>
          </a:p>
        </p:txBody>
      </p:sp>
      <p:sp>
        <p:nvSpPr>
          <p:cNvPr id="1102" name="Google Shape;1102;p44"/>
          <p:cNvSpPr/>
          <p:nvPr/>
        </p:nvSpPr>
        <p:spPr>
          <a:xfrm>
            <a:off x="7079925" y="3150900"/>
            <a:ext cx="1388100" cy="2579100"/>
          </a:xfrm>
          <a:prstGeom prst="rect">
            <a:avLst/>
          </a:prstGeom>
          <a:noFill/>
          <a:ln>
            <a:noFill/>
          </a:ln>
        </p:spPr>
        <p:txBody>
          <a:bodyPr spcFirstLastPara="1" wrap="square" lIns="91425" tIns="45700" rIns="91425" bIns="45700" anchor="t" anchorCtr="0">
            <a:noAutofit/>
          </a:bodyPr>
          <a:lstStyle/>
          <a:p>
            <a:pPr marL="0" marR="0" lvl="0" indent="-76200" algn="l" rtl="0">
              <a:spcBef>
                <a:spcPts val="0"/>
              </a:spcBef>
              <a:spcAft>
                <a:spcPts val="0"/>
              </a:spcAft>
              <a:buClr>
                <a:srgbClr val="3E3D43"/>
              </a:buClr>
              <a:buSzPts val="1200"/>
              <a:buFont typeface="Arial"/>
              <a:buChar char="•"/>
            </a:pPr>
            <a:r>
              <a:rPr lang="ko-KR" sz="1200" b="0" i="0" u="none" strike="noStrike" dirty="0">
                <a:solidFill>
                  <a:srgbClr val="3E3D43"/>
                </a:solidFill>
                <a:latin typeface="나눔스퀘어라운드 Light" panose="020B0600000101010101" pitchFamily="50" charset="-127"/>
                <a:ea typeface="나눔바른고딕"/>
                <a:sym typeface="Arial"/>
              </a:rPr>
              <a:t>처음으로 패키지간 호환 문제에 대해 해결해본 경험이었습니다.</a:t>
            </a:r>
            <a:endParaRPr sz="1200" b="0" i="0" u="none" strike="noStrike" dirty="0">
              <a:solidFill>
                <a:srgbClr val="3E3D43"/>
              </a:solidFill>
              <a:latin typeface="나눔스퀘어라운드 Light" panose="020B0600000101010101" pitchFamily="50" charset="-127"/>
              <a:ea typeface="나눔바른고딕"/>
              <a:sym typeface="Arial"/>
            </a:endParaRPr>
          </a:p>
          <a:p>
            <a:pPr marL="457200" marR="0" lvl="0" indent="0" algn="l" rtl="0">
              <a:spcBef>
                <a:spcPts val="0"/>
              </a:spcBef>
              <a:spcAft>
                <a:spcPts val="0"/>
              </a:spcAft>
              <a:buNone/>
            </a:pPr>
            <a:endParaRPr sz="1200" dirty="0">
              <a:solidFill>
                <a:srgbClr val="3E3D43"/>
              </a:solidFill>
              <a:latin typeface="나눔스퀘어라운드 Light" panose="020B0600000101010101" pitchFamily="50" charset="-127"/>
              <a:ea typeface="나눔바른고딕"/>
            </a:endParaRPr>
          </a:p>
          <a:p>
            <a:pPr marL="0" marR="0" lvl="0" indent="-76200" algn="l" rtl="0">
              <a:spcBef>
                <a:spcPts val="681"/>
              </a:spcBef>
              <a:spcAft>
                <a:spcPts val="0"/>
              </a:spcAft>
              <a:buClr>
                <a:srgbClr val="3E3D43"/>
              </a:buClr>
              <a:buSzPts val="1200"/>
              <a:buFont typeface="Arial"/>
              <a:buChar char="•"/>
            </a:pPr>
            <a:r>
              <a:rPr lang="ko-KR" sz="1200" b="0" i="0" u="none" strike="noStrike" dirty="0">
                <a:solidFill>
                  <a:srgbClr val="3E3D43"/>
                </a:solidFill>
                <a:latin typeface="나눔스퀘어라운드 Light" panose="020B0600000101010101" pitchFamily="50" charset="-127"/>
                <a:ea typeface="나눔바른고딕"/>
                <a:sym typeface="Arial"/>
              </a:rPr>
              <a:t>서비스를 생각하며 프로젝트를 진행해서 많이 배운 것 같습니다.</a:t>
            </a:r>
            <a:endParaRPr sz="1200" dirty="0">
              <a:latin typeface="나눔스퀘어라운드 Light" panose="020B0600000101010101" pitchFamily="50" charset="-127"/>
              <a:ea typeface="나눔바른고딕"/>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pic>
        <p:nvPicPr>
          <p:cNvPr id="1108" name="Google Shape;1108;p45"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cxnSp>
        <p:nvCxnSpPr>
          <p:cNvPr id="1109" name="Google Shape;1109;p45"/>
          <p:cNvCxnSpPr/>
          <p:nvPr/>
        </p:nvCxnSpPr>
        <p:spPr>
          <a:xfrm>
            <a:off x="3064085" y="2492896"/>
            <a:ext cx="2520280" cy="0"/>
          </a:xfrm>
          <a:prstGeom prst="straightConnector1">
            <a:avLst/>
          </a:prstGeom>
          <a:noFill/>
          <a:ln w="76200" cap="flat" cmpd="sng">
            <a:solidFill>
              <a:schemeClr val="lt1"/>
            </a:solidFill>
            <a:prstDash val="solid"/>
            <a:round/>
            <a:headEnd type="none" w="sm" len="sm"/>
            <a:tailEnd type="none" w="sm" len="sm"/>
          </a:ln>
        </p:spPr>
      </p:cxnSp>
      <p:sp>
        <p:nvSpPr>
          <p:cNvPr id="1110" name="Google Shape;1110;p45"/>
          <p:cNvSpPr txBox="1"/>
          <p:nvPr/>
        </p:nvSpPr>
        <p:spPr>
          <a:xfrm>
            <a:off x="1229488" y="2790790"/>
            <a:ext cx="666492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400" b="1" dirty="0">
                <a:solidFill>
                  <a:schemeClr val="lt1"/>
                </a:solidFill>
                <a:ea typeface="나눔바른고딕"/>
                <a:sym typeface="Arial"/>
              </a:rPr>
              <a:t>THANK YOU!</a:t>
            </a:r>
            <a:endParaRPr sz="2400" b="1" dirty="0">
              <a:solidFill>
                <a:schemeClr val="lt1"/>
              </a:solidFill>
              <a:ea typeface="나눔바른고딕"/>
              <a:sym typeface="Arial"/>
            </a:endParaRPr>
          </a:p>
        </p:txBody>
      </p:sp>
      <p:pic>
        <p:nvPicPr>
          <p:cNvPr id="1111" name="Google Shape;1111;p45" descr="달.png"/>
          <p:cNvPicPr preferRelativeResize="0"/>
          <p:nvPr/>
        </p:nvPicPr>
        <p:blipFill rotWithShape="1">
          <a:blip r:embed="rId4">
            <a:alphaModFix/>
          </a:blip>
          <a:srcRect/>
          <a:stretch/>
        </p:blipFill>
        <p:spPr>
          <a:xfrm rot="986560">
            <a:off x="5387788" y="2142581"/>
            <a:ext cx="761623" cy="792087"/>
          </a:xfrm>
          <a:prstGeom prst="rect">
            <a:avLst/>
          </a:prstGeom>
          <a:noFill/>
          <a:ln>
            <a:noFill/>
          </a:ln>
        </p:spPr>
      </p:pic>
      <p:cxnSp>
        <p:nvCxnSpPr>
          <p:cNvPr id="1112" name="Google Shape;1112;p45"/>
          <p:cNvCxnSpPr/>
          <p:nvPr/>
        </p:nvCxnSpPr>
        <p:spPr>
          <a:xfrm rot="10800000">
            <a:off x="3099960" y="2475424"/>
            <a:ext cx="0" cy="1385624"/>
          </a:xfrm>
          <a:prstGeom prst="straightConnector1">
            <a:avLst/>
          </a:prstGeom>
          <a:noFill/>
          <a:ln w="76200" cap="flat" cmpd="sng">
            <a:solidFill>
              <a:schemeClr val="lt1"/>
            </a:solidFill>
            <a:prstDash val="solid"/>
            <a:round/>
            <a:headEnd type="none" w="sm" len="sm"/>
            <a:tailEnd type="none" w="sm" len="sm"/>
          </a:ln>
        </p:spPr>
      </p:cxnSp>
      <p:cxnSp>
        <p:nvCxnSpPr>
          <p:cNvPr id="1113" name="Google Shape;1113;p45"/>
          <p:cNvCxnSpPr/>
          <p:nvPr/>
        </p:nvCxnSpPr>
        <p:spPr>
          <a:xfrm>
            <a:off x="3059832" y="3861048"/>
            <a:ext cx="3014288" cy="0"/>
          </a:xfrm>
          <a:prstGeom prst="straightConnector1">
            <a:avLst/>
          </a:prstGeom>
          <a:noFill/>
          <a:ln w="76200" cap="flat" cmpd="sng">
            <a:solidFill>
              <a:schemeClr val="lt1"/>
            </a:solidFill>
            <a:prstDash val="solid"/>
            <a:round/>
            <a:headEnd type="none" w="sm" len="sm"/>
            <a:tailEnd type="none" w="sm" len="sm"/>
          </a:ln>
        </p:spPr>
      </p:cxnSp>
      <p:cxnSp>
        <p:nvCxnSpPr>
          <p:cNvPr id="1114" name="Google Shape;1114;p45"/>
          <p:cNvCxnSpPr/>
          <p:nvPr/>
        </p:nvCxnSpPr>
        <p:spPr>
          <a:xfrm rot="10800000">
            <a:off x="6040052" y="2840178"/>
            <a:ext cx="0" cy="1020870"/>
          </a:xfrm>
          <a:prstGeom prst="straightConnector1">
            <a:avLst/>
          </a:prstGeom>
          <a:noFill/>
          <a:ln w="76200" cap="flat" cmpd="sng">
            <a:solidFill>
              <a:schemeClr val="lt1"/>
            </a:solidFill>
            <a:prstDash val="solid"/>
            <a:round/>
            <a:headEnd type="none" w="sm" len="sm"/>
            <a:tailEnd type="none" w="sm" len="sm"/>
          </a:ln>
        </p:spPr>
      </p:cxnSp>
      <p:sp>
        <p:nvSpPr>
          <p:cNvPr id="1115" name="Google Shape;1115;p45"/>
          <p:cNvSpPr txBox="1"/>
          <p:nvPr/>
        </p:nvSpPr>
        <p:spPr>
          <a:xfrm>
            <a:off x="3335476" y="3341576"/>
            <a:ext cx="252028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100" dirty="0">
                <a:solidFill>
                  <a:schemeClr val="lt1"/>
                </a:solidFill>
                <a:ea typeface="나눔바른고딕"/>
                <a:sym typeface="Arial"/>
              </a:rPr>
              <a:t>열심히 봐주셔서 감사합니다.</a:t>
            </a:r>
            <a:endParaRPr sz="1100" dirty="0">
              <a:solidFill>
                <a:schemeClr val="lt1"/>
              </a:solidFill>
              <a:ea typeface="나눔바른고딕"/>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5"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161" name="Google Shape;161;p5"/>
          <p:cNvSpPr txBox="1"/>
          <p:nvPr/>
        </p:nvSpPr>
        <p:spPr>
          <a:xfrm>
            <a:off x="3563888" y="260648"/>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rgbClr val="947CB0"/>
              </a:solidFill>
              <a:latin typeface="NanumSquareRound ExtraBold" panose="020B0600000101010101" pitchFamily="34" charset="-127"/>
              <a:ea typeface="NanumSquareRound ExtraBold" panose="020B0600000101010101" pitchFamily="34" charset="-127"/>
              <a:sym typeface="Arial"/>
            </a:endParaRPr>
          </a:p>
        </p:txBody>
      </p:sp>
      <p:sp>
        <p:nvSpPr>
          <p:cNvPr id="162" name="Google Shape;162;p5"/>
          <p:cNvSpPr txBox="1"/>
          <p:nvPr/>
        </p:nvSpPr>
        <p:spPr>
          <a:xfrm>
            <a:off x="3563888" y="293465"/>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sp>
        <p:nvSpPr>
          <p:cNvPr id="159" name="Google Shape;159;p5"/>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60" name="Google Shape;160;p5"/>
          <p:cNvSpPr/>
          <p:nvPr/>
        </p:nvSpPr>
        <p:spPr>
          <a:xfrm>
            <a:off x="611560" y="1478411"/>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63" name="Google Shape;163;p5"/>
          <p:cNvSpPr txBox="1"/>
          <p:nvPr/>
        </p:nvSpPr>
        <p:spPr>
          <a:xfrm>
            <a:off x="1732854" y="1623230"/>
            <a:ext cx="21031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5F497A"/>
              </a:buClr>
              <a:buSzPts val="1400"/>
              <a:buFont typeface="Arial"/>
              <a:buNone/>
            </a:pPr>
            <a:r>
              <a:rPr lang="ko-KR" sz="1800" b="1" dirty="0">
                <a:solidFill>
                  <a:srgbClr val="5F497A"/>
                </a:solidFill>
                <a:latin typeface="NanumSquare Bold" panose="020B0600000101010101" pitchFamily="34" charset="-127"/>
                <a:ea typeface="NanumSquare Bold" panose="020B0600000101010101" pitchFamily="34" charset="-127"/>
                <a:sym typeface="Arial"/>
              </a:rPr>
              <a:t>프로젝트 목적</a:t>
            </a:r>
            <a:endParaRPr sz="1800" dirty="0">
              <a:latin typeface="NanumSquare Bold" panose="020B0600000101010101" pitchFamily="34" charset="-127"/>
              <a:ea typeface="NanumSquare Bold" panose="020B0600000101010101" pitchFamily="34" charset="-127"/>
            </a:endParaRPr>
          </a:p>
        </p:txBody>
      </p:sp>
      <p:cxnSp>
        <p:nvCxnSpPr>
          <p:cNvPr id="164" name="Google Shape;164;p5"/>
          <p:cNvCxnSpPr/>
          <p:nvPr/>
        </p:nvCxnSpPr>
        <p:spPr>
          <a:xfrm>
            <a:off x="755576" y="1777119"/>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sp>
        <p:nvSpPr>
          <p:cNvPr id="165" name="Google Shape;165;p5"/>
          <p:cNvSpPr txBox="1"/>
          <p:nvPr/>
        </p:nvSpPr>
        <p:spPr>
          <a:xfrm>
            <a:off x="1816946" y="2234034"/>
            <a:ext cx="5438100" cy="1266974"/>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FFFFFF"/>
              </a:buClr>
              <a:buSzPts val="6000"/>
              <a:buFont typeface="Arial"/>
              <a:buNone/>
            </a:pPr>
            <a:r>
              <a:rPr lang="ko-KR" sz="6000" b="1" dirty="0">
                <a:solidFill>
                  <a:srgbClr val="FFFFFF"/>
                </a:solidFill>
                <a:latin typeface="NanumSquareRound ExtraBold" panose="020B0600000101010101" pitchFamily="34" charset="-127"/>
                <a:ea typeface="NanumSquareRound ExtraBold" panose="020B0600000101010101" pitchFamily="34" charset="-127"/>
                <a:sym typeface="Arial"/>
              </a:rPr>
              <a:t>시선 (</a:t>
            </a:r>
            <a:r>
              <a:rPr lang="ko-KR" sz="6000" b="1" dirty="0" err="1">
                <a:solidFill>
                  <a:srgbClr val="FFFFFF"/>
                </a:solidFill>
                <a:latin typeface="NanumSquareRound ExtraBold" panose="020B0600000101010101" pitchFamily="34" charset="-127"/>
                <a:ea typeface="NanumSquareRound ExtraBold" panose="020B0600000101010101" pitchFamily="34" charset="-127"/>
                <a:sym typeface="Arial"/>
              </a:rPr>
              <a:t>See:Sun</a:t>
            </a:r>
            <a:r>
              <a:rPr lang="ko-KR" sz="6000" b="1" dirty="0">
                <a:solidFill>
                  <a:srgbClr val="FFFFFF"/>
                </a:solidFill>
                <a:latin typeface="NanumSquareRound ExtraBold" panose="020B0600000101010101" pitchFamily="34" charset="-127"/>
                <a:ea typeface="NanumSquareRound ExtraBold" panose="020B0600000101010101" pitchFamily="34" charset="-127"/>
                <a:sym typeface="Arial"/>
              </a:rPr>
              <a:t>)</a:t>
            </a:r>
            <a:endParaRPr sz="6000" b="1" dirty="0">
              <a:solidFill>
                <a:schemeClr val="dk1"/>
              </a:solidFill>
              <a:latin typeface="NanumSquareRound ExtraBold" panose="020B0600000101010101" pitchFamily="34" charset="-127"/>
              <a:ea typeface="NanumSquareRound ExtraBold" panose="020B0600000101010101" pitchFamily="34" charset="-127"/>
              <a:sym typeface="Arial"/>
            </a:endParaRPr>
          </a:p>
        </p:txBody>
      </p:sp>
      <p:pic>
        <p:nvPicPr>
          <p:cNvPr id="166" name="Google Shape;166;p5"/>
          <p:cNvPicPr preferRelativeResize="0"/>
          <p:nvPr/>
        </p:nvPicPr>
        <p:blipFill rotWithShape="1">
          <a:blip r:embed="rId4">
            <a:alphaModFix/>
          </a:blip>
          <a:srcRect/>
          <a:stretch/>
        </p:blipFill>
        <p:spPr>
          <a:xfrm>
            <a:off x="3347864" y="3344506"/>
            <a:ext cx="2529377" cy="25293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8"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175" name="Google Shape;175;p8"/>
          <p:cNvSpPr txBox="1"/>
          <p:nvPr/>
        </p:nvSpPr>
        <p:spPr>
          <a:xfrm>
            <a:off x="3563888" y="260648"/>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rgbClr val="947CB0"/>
              </a:solidFill>
              <a:latin typeface="NanumSquareRound ExtraBold" panose="020B0600000101010101" pitchFamily="34" charset="-127"/>
              <a:ea typeface="NanumSquareRound ExtraBold" panose="020B0600000101010101" pitchFamily="34" charset="-127"/>
              <a:sym typeface="Arial"/>
            </a:endParaRPr>
          </a:p>
        </p:txBody>
      </p:sp>
      <p:sp>
        <p:nvSpPr>
          <p:cNvPr id="176" name="Google Shape;176;p8"/>
          <p:cNvSpPr txBox="1"/>
          <p:nvPr/>
        </p:nvSpPr>
        <p:spPr>
          <a:xfrm>
            <a:off x="3563888" y="293465"/>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sp>
        <p:nvSpPr>
          <p:cNvPr id="173" name="Google Shape;173;p8"/>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74" name="Google Shape;174;p8"/>
          <p:cNvSpPr/>
          <p:nvPr/>
        </p:nvSpPr>
        <p:spPr>
          <a:xfrm>
            <a:off x="611560" y="1478411"/>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177" name="Google Shape;177;p8"/>
          <p:cNvCxnSpPr/>
          <p:nvPr/>
        </p:nvCxnSpPr>
        <p:spPr>
          <a:xfrm>
            <a:off x="755576" y="1777119"/>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sp>
        <p:nvSpPr>
          <p:cNvPr id="178" name="Google Shape;178;p8"/>
          <p:cNvSpPr txBox="1"/>
          <p:nvPr/>
        </p:nvSpPr>
        <p:spPr>
          <a:xfrm>
            <a:off x="1711216" y="1623219"/>
            <a:ext cx="30048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5F497A"/>
              </a:buClr>
              <a:buSzPts val="1400"/>
              <a:buFont typeface="Arial"/>
              <a:buNone/>
            </a:pPr>
            <a:r>
              <a:rPr lang="ko-KR" sz="1800" b="1" dirty="0">
                <a:solidFill>
                  <a:srgbClr val="5F497A"/>
                </a:solidFill>
                <a:latin typeface="NanumSquare Bold" panose="020B0600000101010101" pitchFamily="34" charset="-127"/>
                <a:ea typeface="NanumSquare Bold" panose="020B0600000101010101" pitchFamily="34" charset="-127"/>
                <a:sym typeface="Arial"/>
              </a:rPr>
              <a:t>훈련 내용과의 연관성</a:t>
            </a:r>
            <a:endParaRPr sz="1800" b="1" dirty="0">
              <a:solidFill>
                <a:srgbClr val="5F497A"/>
              </a:solidFill>
              <a:latin typeface="NanumSquare Bold" panose="020B0600000101010101" pitchFamily="34" charset="-127"/>
              <a:ea typeface="NanumSquare Bold" panose="020B0600000101010101" pitchFamily="34" charset="-127"/>
              <a:sym typeface="Arial"/>
            </a:endParaRPr>
          </a:p>
        </p:txBody>
      </p:sp>
      <p:grpSp>
        <p:nvGrpSpPr>
          <p:cNvPr id="179" name="Google Shape;179;p8"/>
          <p:cNvGrpSpPr/>
          <p:nvPr/>
        </p:nvGrpSpPr>
        <p:grpSpPr>
          <a:xfrm>
            <a:off x="983685" y="2620507"/>
            <a:ext cx="7104633" cy="1904159"/>
            <a:chOff x="3117602" y="3529937"/>
            <a:chExt cx="7029418" cy="1884000"/>
          </a:xfrm>
        </p:grpSpPr>
        <p:sp>
          <p:nvSpPr>
            <p:cNvPr id="180" name="Google Shape;180;p8"/>
            <p:cNvSpPr/>
            <p:nvPr/>
          </p:nvSpPr>
          <p:spPr>
            <a:xfrm>
              <a:off x="8263020" y="3529937"/>
              <a:ext cx="1884000" cy="1884000"/>
            </a:xfrm>
            <a:prstGeom prst="ellipse">
              <a:avLst/>
            </a:prstGeom>
            <a:solidFill>
              <a:srgbClr val="DAA3C2"/>
            </a:solid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1800"/>
                <a:buFont typeface="Malgun Gothic"/>
                <a:buNone/>
              </a:pPr>
              <a:endParaRPr sz="1800">
                <a:solidFill>
                  <a:srgbClr val="000000"/>
                </a:solidFill>
                <a:latin typeface="Calibri"/>
                <a:ea typeface="Calibri"/>
                <a:cs typeface="Calibri"/>
                <a:sym typeface="Calibri"/>
              </a:endParaRPr>
            </a:p>
          </p:txBody>
        </p:sp>
        <p:sp>
          <p:nvSpPr>
            <p:cNvPr id="181" name="Google Shape;181;p8"/>
            <p:cNvSpPr/>
            <p:nvPr/>
          </p:nvSpPr>
          <p:spPr>
            <a:xfrm>
              <a:off x="3117602" y="3529937"/>
              <a:ext cx="1884000" cy="1884000"/>
            </a:xfrm>
            <a:prstGeom prst="ellipse">
              <a:avLst/>
            </a:prstGeom>
            <a:solidFill>
              <a:srgbClr val="7175B5"/>
            </a:solidFill>
            <a:ln>
              <a:noFill/>
            </a:ln>
          </p:spPr>
          <p:txBody>
            <a:bodyPr spcFirstLastPara="1" wrap="square" lIns="0" tIns="0" rIns="0" bIns="0" anchor="ctr" anchorCtr="0">
              <a:noAutofit/>
            </a:bodyPr>
            <a:lstStyle/>
            <a:p>
              <a:pPr marL="0" marR="0" lvl="0" indent="0" algn="ctr" rtl="0">
                <a:spcBef>
                  <a:spcPts val="0"/>
                </a:spcBef>
                <a:spcAft>
                  <a:spcPts val="0"/>
                </a:spcAft>
                <a:buClr>
                  <a:schemeClr val="dk1"/>
                </a:buClr>
                <a:buSzPts val="1800"/>
                <a:buFont typeface="Malgun Gothic"/>
                <a:buNone/>
              </a:pPr>
              <a:endParaRPr sz="1800" b="1">
                <a:solidFill>
                  <a:srgbClr val="34195B"/>
                </a:solidFill>
                <a:latin typeface="Calibri"/>
                <a:ea typeface="Calibri"/>
                <a:cs typeface="Calibri"/>
                <a:sym typeface="Calibri"/>
              </a:endParaRPr>
            </a:p>
            <a:p>
              <a:pPr marL="0" marR="0" lvl="0" indent="0" algn="ctr" rtl="0">
                <a:spcBef>
                  <a:spcPts val="0"/>
                </a:spcBef>
                <a:spcAft>
                  <a:spcPts val="0"/>
                </a:spcAft>
                <a:buClr>
                  <a:schemeClr val="dk1"/>
                </a:buClr>
                <a:buSzPts val="1800"/>
                <a:buFont typeface="Malgun Gothic"/>
                <a:buNone/>
              </a:pPr>
              <a:endParaRPr sz="1800">
                <a:solidFill>
                  <a:srgbClr val="000000"/>
                </a:solidFill>
                <a:latin typeface="Calibri"/>
                <a:ea typeface="Calibri"/>
                <a:cs typeface="Calibri"/>
                <a:sym typeface="Calibri"/>
              </a:endParaRPr>
            </a:p>
          </p:txBody>
        </p:sp>
        <p:sp>
          <p:nvSpPr>
            <p:cNvPr id="182" name="Google Shape;182;p8"/>
            <p:cNvSpPr/>
            <p:nvPr/>
          </p:nvSpPr>
          <p:spPr>
            <a:xfrm>
              <a:off x="5690310" y="3529937"/>
              <a:ext cx="1884000" cy="1884000"/>
            </a:xfrm>
            <a:prstGeom prst="ellipse">
              <a:avLst/>
            </a:prstGeom>
            <a:solidFill>
              <a:srgbClr val="A88EBE"/>
            </a:solidFill>
            <a:ln>
              <a:noFill/>
            </a:ln>
          </p:spPr>
          <p:txBody>
            <a:bodyPr spcFirstLastPara="1" wrap="square" lIns="0" tIns="0" rIns="0" bIns="0" anchor="ctr" anchorCtr="0">
              <a:noAutofit/>
            </a:bodyPr>
            <a:lstStyle/>
            <a:p>
              <a:pPr marL="0" marR="0" lvl="0" indent="0" algn="ctr" rtl="0">
                <a:spcBef>
                  <a:spcPts val="0"/>
                </a:spcBef>
                <a:spcAft>
                  <a:spcPts val="0"/>
                </a:spcAft>
                <a:buClr>
                  <a:schemeClr val="dk1"/>
                </a:buClr>
                <a:buSzPts val="1800"/>
                <a:buFont typeface="Malgun Gothic"/>
                <a:buNone/>
              </a:pPr>
              <a:endParaRPr sz="1800" b="1">
                <a:solidFill>
                  <a:srgbClr val="34195B"/>
                </a:solidFill>
                <a:latin typeface="Calibri"/>
                <a:ea typeface="Calibri"/>
                <a:cs typeface="Calibri"/>
                <a:sym typeface="Calibri"/>
              </a:endParaRPr>
            </a:p>
            <a:p>
              <a:pPr marL="0" marR="0" lvl="0" indent="0" algn="ctr" rtl="0">
                <a:spcBef>
                  <a:spcPts val="0"/>
                </a:spcBef>
                <a:spcAft>
                  <a:spcPts val="0"/>
                </a:spcAft>
                <a:buClr>
                  <a:schemeClr val="dk1"/>
                </a:buClr>
                <a:buSzPts val="1800"/>
                <a:buFont typeface="Malgun Gothic"/>
                <a:buNone/>
              </a:pPr>
              <a:endParaRPr sz="1800" b="1">
                <a:solidFill>
                  <a:srgbClr val="34195B"/>
                </a:solidFill>
                <a:latin typeface="Calibri"/>
                <a:ea typeface="Calibri"/>
                <a:cs typeface="Calibri"/>
                <a:sym typeface="Calibri"/>
              </a:endParaRPr>
            </a:p>
          </p:txBody>
        </p:sp>
        <p:cxnSp>
          <p:nvCxnSpPr>
            <p:cNvPr id="183" name="Google Shape;183;p8"/>
            <p:cNvCxnSpPr/>
            <p:nvPr/>
          </p:nvCxnSpPr>
          <p:spPr>
            <a:xfrm>
              <a:off x="5165842" y="4471883"/>
              <a:ext cx="360000" cy="0"/>
            </a:xfrm>
            <a:prstGeom prst="straightConnector1">
              <a:avLst/>
            </a:prstGeom>
            <a:solidFill>
              <a:srgbClr val="94C7FF"/>
            </a:solidFill>
            <a:ln w="50800" cap="rnd" cmpd="sng">
              <a:solidFill>
                <a:srgbClr val="FEA0C2"/>
              </a:solidFill>
              <a:prstDash val="dot"/>
              <a:miter lim="800000"/>
              <a:headEnd type="none" w="sm" len="sm"/>
              <a:tailEnd type="none" w="sm" len="sm"/>
            </a:ln>
          </p:spPr>
        </p:cxnSp>
        <p:cxnSp>
          <p:nvCxnSpPr>
            <p:cNvPr id="184" name="Google Shape;184;p8"/>
            <p:cNvCxnSpPr/>
            <p:nvPr/>
          </p:nvCxnSpPr>
          <p:spPr>
            <a:xfrm>
              <a:off x="7738550" y="4471883"/>
              <a:ext cx="360000" cy="0"/>
            </a:xfrm>
            <a:prstGeom prst="straightConnector1">
              <a:avLst/>
            </a:prstGeom>
            <a:solidFill>
              <a:srgbClr val="94C7FF"/>
            </a:solidFill>
            <a:ln w="50800" cap="rnd" cmpd="sng">
              <a:solidFill>
                <a:srgbClr val="FEA0C2"/>
              </a:solidFill>
              <a:prstDash val="dot"/>
              <a:miter lim="800000"/>
              <a:headEnd type="none" w="sm" len="sm"/>
              <a:tailEnd type="none" w="sm" len="sm"/>
            </a:ln>
          </p:spPr>
        </p:cxnSp>
      </p:grpSp>
      <p:sp>
        <p:nvSpPr>
          <p:cNvPr id="185" name="Google Shape;185;p8"/>
          <p:cNvSpPr txBox="1"/>
          <p:nvPr/>
        </p:nvSpPr>
        <p:spPr>
          <a:xfrm>
            <a:off x="1387899" y="4688463"/>
            <a:ext cx="1224000" cy="341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34195B"/>
              </a:buClr>
              <a:buSzPts val="1800"/>
              <a:buFont typeface="Arial"/>
              <a:buNone/>
            </a:pPr>
            <a:r>
              <a:rPr lang="ko-KR" sz="1800" b="1" dirty="0">
                <a:solidFill>
                  <a:srgbClr val="34195B"/>
                </a:solidFill>
                <a:latin typeface="NanumSquareRound Bold" panose="020B0600000101010101" pitchFamily="34" charset="-127"/>
                <a:ea typeface="NanumSquareRound Bold" panose="020B0600000101010101" pitchFamily="34" charset="-127"/>
                <a:sym typeface="Arial"/>
              </a:rPr>
              <a:t>음성인식</a:t>
            </a:r>
            <a:endParaRPr sz="1800" dirty="0">
              <a:solidFill>
                <a:srgbClr val="000000"/>
              </a:solidFill>
              <a:latin typeface="NanumSquareRound Bold" panose="020B0600000101010101" pitchFamily="34" charset="-127"/>
              <a:ea typeface="NanumSquareRound Bold" panose="020B0600000101010101" pitchFamily="34" charset="-127"/>
              <a:sym typeface="Arial"/>
            </a:endParaRPr>
          </a:p>
        </p:txBody>
      </p:sp>
      <p:sp>
        <p:nvSpPr>
          <p:cNvPr id="186" name="Google Shape;186;p8"/>
          <p:cNvSpPr txBox="1"/>
          <p:nvPr/>
        </p:nvSpPr>
        <p:spPr>
          <a:xfrm>
            <a:off x="3988250" y="4688463"/>
            <a:ext cx="1224000" cy="341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34195B"/>
              </a:buClr>
              <a:buSzPts val="1800"/>
              <a:buFont typeface="Arial"/>
              <a:buNone/>
            </a:pPr>
            <a:r>
              <a:rPr lang="ko-KR" sz="1800" b="1" dirty="0">
                <a:solidFill>
                  <a:srgbClr val="34195B"/>
                </a:solidFill>
                <a:latin typeface="NanumSquareRound Bold" panose="020B0600000101010101" pitchFamily="34" charset="-127"/>
                <a:ea typeface="NanumSquareRound Bold" panose="020B0600000101010101" pitchFamily="34" charset="-127"/>
                <a:sym typeface="Arial"/>
              </a:rPr>
              <a:t>사물인식</a:t>
            </a:r>
            <a:endParaRPr sz="1800" dirty="0">
              <a:solidFill>
                <a:srgbClr val="000000"/>
              </a:solidFill>
              <a:latin typeface="NanumSquareRound Bold" panose="020B0600000101010101" pitchFamily="34" charset="-127"/>
              <a:ea typeface="NanumSquareRound Bold" panose="020B0600000101010101" pitchFamily="34" charset="-127"/>
              <a:sym typeface="Arial"/>
            </a:endParaRPr>
          </a:p>
        </p:txBody>
      </p:sp>
      <p:sp>
        <p:nvSpPr>
          <p:cNvPr id="187" name="Google Shape;187;p8"/>
          <p:cNvSpPr txBox="1"/>
          <p:nvPr/>
        </p:nvSpPr>
        <p:spPr>
          <a:xfrm>
            <a:off x="6460625" y="4688463"/>
            <a:ext cx="1432200" cy="341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34195B"/>
              </a:buClr>
              <a:buSzPts val="1800"/>
              <a:buFont typeface="Arial"/>
              <a:buNone/>
            </a:pPr>
            <a:r>
              <a:rPr lang="ko-KR" sz="1800" b="1" dirty="0">
                <a:solidFill>
                  <a:srgbClr val="34195B"/>
                </a:solidFill>
                <a:latin typeface="NanumSquare Bold" panose="020B0600000101010101" pitchFamily="34" charset="-127"/>
                <a:ea typeface="NanumSquare Bold" panose="020B0600000101010101" pitchFamily="34" charset="-127"/>
                <a:sym typeface="Arial"/>
              </a:rPr>
              <a:t>텍스트인식</a:t>
            </a:r>
            <a:endParaRPr sz="1800" dirty="0">
              <a:solidFill>
                <a:srgbClr val="000000"/>
              </a:solidFill>
              <a:latin typeface="NanumSquare Bold" panose="020B0600000101010101" pitchFamily="34" charset="-127"/>
              <a:ea typeface="NanumSquare Bold" panose="020B0600000101010101" pitchFamily="34" charset="-127"/>
              <a:sym typeface="Arial"/>
            </a:endParaRPr>
          </a:p>
        </p:txBody>
      </p:sp>
      <p:pic>
        <p:nvPicPr>
          <p:cNvPr id="21" name="Google Shape;216;gb1fd30351a_4_217">
            <a:extLst>
              <a:ext uri="{FF2B5EF4-FFF2-40B4-BE49-F238E27FC236}">
                <a16:creationId xmlns:a16="http://schemas.microsoft.com/office/drawing/2014/main" id="{6AD8E4D8-ADC1-4A09-96C4-BADAD2D28938}"/>
              </a:ext>
            </a:extLst>
          </p:cNvPr>
          <p:cNvPicPr preferRelativeResize="0"/>
          <p:nvPr/>
        </p:nvPicPr>
        <p:blipFill rotWithShape="1">
          <a:blip r:embed="rId4">
            <a:alphaModFix/>
            <a:lum bright="70000" contrast="-70000"/>
          </a:blip>
          <a:srcRect/>
          <a:stretch/>
        </p:blipFill>
        <p:spPr>
          <a:xfrm>
            <a:off x="3988288" y="3034071"/>
            <a:ext cx="1095900" cy="1095900"/>
          </a:xfrm>
          <a:prstGeom prst="rect">
            <a:avLst/>
          </a:prstGeom>
          <a:noFill/>
          <a:ln>
            <a:noFill/>
          </a:ln>
        </p:spPr>
      </p:pic>
      <p:pic>
        <p:nvPicPr>
          <p:cNvPr id="22" name="Google Shape;217;gb1fd30351a_4_217">
            <a:extLst>
              <a:ext uri="{FF2B5EF4-FFF2-40B4-BE49-F238E27FC236}">
                <a16:creationId xmlns:a16="http://schemas.microsoft.com/office/drawing/2014/main" id="{4D20C4E3-786C-4CC3-BA91-2C074CB6D040}"/>
              </a:ext>
            </a:extLst>
          </p:cNvPr>
          <p:cNvPicPr preferRelativeResize="0"/>
          <p:nvPr/>
        </p:nvPicPr>
        <p:blipFill rotWithShape="1">
          <a:blip r:embed="rId5">
            <a:alphaModFix/>
            <a:lum bright="70000" contrast="-70000"/>
          </a:blip>
          <a:srcRect/>
          <a:stretch/>
        </p:blipFill>
        <p:spPr>
          <a:xfrm>
            <a:off x="1387949" y="3000346"/>
            <a:ext cx="1095900" cy="1095900"/>
          </a:xfrm>
          <a:prstGeom prst="rect">
            <a:avLst/>
          </a:prstGeom>
          <a:noFill/>
          <a:ln>
            <a:noFill/>
          </a:ln>
        </p:spPr>
      </p:pic>
      <p:pic>
        <p:nvPicPr>
          <p:cNvPr id="23" name="Google Shape;218;gb1fd30351a_4_217">
            <a:extLst>
              <a:ext uri="{FF2B5EF4-FFF2-40B4-BE49-F238E27FC236}">
                <a16:creationId xmlns:a16="http://schemas.microsoft.com/office/drawing/2014/main" id="{37A855DD-8C76-4578-9B14-3049DCB42E02}"/>
              </a:ext>
            </a:extLst>
          </p:cNvPr>
          <p:cNvPicPr preferRelativeResize="0"/>
          <p:nvPr/>
        </p:nvPicPr>
        <p:blipFill rotWithShape="1">
          <a:blip r:embed="rId6">
            <a:alphaModFix/>
            <a:lum bright="70000" contrast="-70000"/>
          </a:blip>
          <a:srcRect/>
          <a:stretch/>
        </p:blipFill>
        <p:spPr>
          <a:xfrm>
            <a:off x="6588625" y="3000355"/>
            <a:ext cx="1095900" cy="10958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9"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199" name="Google Shape;199;p9"/>
          <p:cNvSpPr txBox="1"/>
          <p:nvPr/>
        </p:nvSpPr>
        <p:spPr>
          <a:xfrm>
            <a:off x="3563888" y="260648"/>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rPr>
              <a:t>프로젝트 배경</a:t>
            </a:r>
            <a:endParaRPr sz="1050" b="1" dirty="0">
              <a:solidFill>
                <a:srgbClr val="947CB0"/>
              </a:solidFill>
              <a:latin typeface="NanumSquareRound ExtraBold" panose="020B0600000101010101" pitchFamily="34" charset="-127"/>
              <a:ea typeface="NanumSquareRound ExtraBold" panose="020B0600000101010101" pitchFamily="34" charset="-127"/>
              <a:cs typeface="Malgun Gothic"/>
              <a:sym typeface="Malgun Gothic"/>
            </a:endParaRPr>
          </a:p>
        </p:txBody>
      </p:sp>
      <p:sp>
        <p:nvSpPr>
          <p:cNvPr id="200" name="Google Shape;200;p9"/>
          <p:cNvSpPr txBox="1"/>
          <p:nvPr/>
        </p:nvSpPr>
        <p:spPr>
          <a:xfrm>
            <a:off x="3564524" y="301247"/>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cs typeface="Malgun Gothic"/>
                <a:sym typeface="Malgun Gothic"/>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cs typeface="Malgun Gothic"/>
                <a:sym typeface="Malgun Gothic"/>
              </a:rPr>
              <a:t>프로젝트 배경</a:t>
            </a:r>
            <a:endParaRPr sz="1050" b="1" dirty="0">
              <a:solidFill>
                <a:schemeClr val="lt1"/>
              </a:solidFill>
              <a:latin typeface="NanumSquareRound ExtraBold" panose="020B0600000101010101" pitchFamily="34" charset="-127"/>
              <a:ea typeface="NanumSquareRound ExtraBold" panose="020B0600000101010101" pitchFamily="34" charset="-127"/>
              <a:cs typeface="Malgun Gothic"/>
              <a:sym typeface="Malgun Gothic"/>
            </a:endParaRPr>
          </a:p>
        </p:txBody>
      </p:sp>
      <p:sp>
        <p:nvSpPr>
          <p:cNvPr id="197" name="Google Shape;197;p9"/>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98" name="Google Shape;198;p9"/>
          <p:cNvSpPr/>
          <p:nvPr/>
        </p:nvSpPr>
        <p:spPr>
          <a:xfrm>
            <a:off x="611560" y="1478411"/>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201" name="Google Shape;201;p9"/>
          <p:cNvCxnSpPr/>
          <p:nvPr/>
        </p:nvCxnSpPr>
        <p:spPr>
          <a:xfrm>
            <a:off x="755576" y="1777119"/>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sp>
        <p:nvSpPr>
          <p:cNvPr id="202" name="Google Shape;202;p9"/>
          <p:cNvSpPr txBox="1"/>
          <p:nvPr/>
        </p:nvSpPr>
        <p:spPr>
          <a:xfrm>
            <a:off x="1619672" y="1636878"/>
            <a:ext cx="251249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rgbClr val="5F497A"/>
                </a:solidFill>
                <a:latin typeface="NanumSquareRound Bold" panose="020B0600000101010101" pitchFamily="34" charset="-127"/>
                <a:ea typeface="NanumSquareRound Bold" panose="020B0600000101010101" pitchFamily="34" charset="-127"/>
                <a:sym typeface="Arial"/>
              </a:rPr>
              <a:t>프로젝트 구성요소</a:t>
            </a:r>
            <a:endParaRPr sz="1800" b="1" dirty="0">
              <a:solidFill>
                <a:srgbClr val="5F497A"/>
              </a:solidFill>
              <a:latin typeface="NanumSquareRound Bold" panose="020B0600000101010101" pitchFamily="34" charset="-127"/>
              <a:ea typeface="NanumSquareRound Bold" panose="020B0600000101010101" pitchFamily="34" charset="-127"/>
              <a:sym typeface="Arial"/>
            </a:endParaRPr>
          </a:p>
        </p:txBody>
      </p:sp>
      <p:pic>
        <p:nvPicPr>
          <p:cNvPr id="203" name="Google Shape;203;p9"/>
          <p:cNvPicPr preferRelativeResize="0"/>
          <p:nvPr/>
        </p:nvPicPr>
        <p:blipFill rotWithShape="1">
          <a:blip r:embed="rId4">
            <a:alphaModFix/>
          </a:blip>
          <a:srcRect/>
          <a:stretch/>
        </p:blipFill>
        <p:spPr>
          <a:xfrm>
            <a:off x="827584" y="1565578"/>
            <a:ext cx="7704856" cy="4693263"/>
          </a:xfrm>
          <a:prstGeom prst="rect">
            <a:avLst/>
          </a:prstGeom>
          <a:noFill/>
          <a:ln>
            <a:noFill/>
          </a:ln>
        </p:spPr>
      </p:pic>
      <p:sp>
        <p:nvSpPr>
          <p:cNvPr id="2" name="Rectangle 1">
            <a:extLst>
              <a:ext uri="{FF2B5EF4-FFF2-40B4-BE49-F238E27FC236}">
                <a16:creationId xmlns:a16="http://schemas.microsoft.com/office/drawing/2014/main" id="{ECA0540C-7DF2-4E1F-8884-255D15B10931}"/>
              </a:ext>
            </a:extLst>
          </p:cNvPr>
          <p:cNvSpPr/>
          <p:nvPr/>
        </p:nvSpPr>
        <p:spPr>
          <a:xfrm>
            <a:off x="3609975" y="2333625"/>
            <a:ext cx="698500" cy="136525"/>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latin typeface="NanumSquareRound Bold" panose="020B0600000101010101" pitchFamily="34" charset="-127"/>
                <a:ea typeface="NanumSquareRound Bold" panose="020B0600000101010101" pitchFamily="34" charset="-127"/>
              </a:rPr>
              <a:t>보여줘</a:t>
            </a:r>
            <a:endParaRPr lang="en-US" sz="800" dirty="0">
              <a:latin typeface="NanumSquareRound Bold" panose="020B0600000101010101" pitchFamily="34" charset="-127"/>
              <a:ea typeface="NanumSquareRound Bold" panose="020B0600000101010101" pitchFamily="34" charset="-127"/>
            </a:endParaRPr>
          </a:p>
        </p:txBody>
      </p:sp>
      <p:sp>
        <p:nvSpPr>
          <p:cNvPr id="11" name="Rectangle 10">
            <a:extLst>
              <a:ext uri="{FF2B5EF4-FFF2-40B4-BE49-F238E27FC236}">
                <a16:creationId xmlns:a16="http://schemas.microsoft.com/office/drawing/2014/main" id="{8682792F-D616-415E-BBAB-2003321D7D7C}"/>
              </a:ext>
            </a:extLst>
          </p:cNvPr>
          <p:cNvSpPr/>
          <p:nvPr/>
        </p:nvSpPr>
        <p:spPr>
          <a:xfrm>
            <a:off x="2232024" y="4016375"/>
            <a:ext cx="847725" cy="136525"/>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a:latin typeface="NanumSquareRound Bold" panose="020B0600000101010101" pitchFamily="34" charset="-127"/>
                <a:ea typeface="NanumSquareRound Bold" panose="020B0600000101010101" pitchFamily="34" charset="-127"/>
              </a:rPr>
              <a:t>읽어줘</a:t>
            </a:r>
            <a:endParaRPr lang="en-US" sz="800" dirty="0">
              <a:latin typeface="NanumSquareRound Bold" panose="020B0600000101010101" pitchFamily="34" charset="-127"/>
              <a:ea typeface="NanumSquareRound Bold" panose="020B0600000101010101" pitchFamily="34" charset="-12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6" descr="제목 없음-2.jpg"/>
          <p:cNvPicPr preferRelativeResize="0"/>
          <p:nvPr/>
        </p:nvPicPr>
        <p:blipFill rotWithShape="1">
          <a:blip r:embed="rId3">
            <a:alphaModFix/>
          </a:blip>
          <a:srcRect/>
          <a:stretch/>
        </p:blipFill>
        <p:spPr>
          <a:xfrm>
            <a:off x="1950" y="0"/>
            <a:ext cx="9140099" cy="6858000"/>
          </a:xfrm>
          <a:prstGeom prst="rect">
            <a:avLst/>
          </a:prstGeom>
          <a:noFill/>
          <a:ln>
            <a:noFill/>
          </a:ln>
        </p:spPr>
      </p:pic>
      <p:sp>
        <p:nvSpPr>
          <p:cNvPr id="212" name="Google Shape;212;p6"/>
          <p:cNvSpPr txBox="1"/>
          <p:nvPr/>
        </p:nvSpPr>
        <p:spPr>
          <a:xfrm>
            <a:off x="3563888" y="260648"/>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rgbClr val="947CB0"/>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rgbClr val="947CB0"/>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rgbClr val="947CB0"/>
              </a:solidFill>
              <a:latin typeface="NanumSquareRound ExtraBold" panose="020B0600000101010101" pitchFamily="34" charset="-127"/>
              <a:ea typeface="NanumSquareRound ExtraBold" panose="020B0600000101010101" pitchFamily="34" charset="-127"/>
              <a:sym typeface="Arial"/>
            </a:endParaRPr>
          </a:p>
        </p:txBody>
      </p:sp>
      <p:sp>
        <p:nvSpPr>
          <p:cNvPr id="213" name="Google Shape;213;p6"/>
          <p:cNvSpPr txBox="1"/>
          <p:nvPr/>
        </p:nvSpPr>
        <p:spPr>
          <a:xfrm>
            <a:off x="3563888" y="293465"/>
            <a:ext cx="194421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000" b="1" dirty="0">
                <a:solidFill>
                  <a:schemeClr val="lt1"/>
                </a:solidFill>
                <a:latin typeface="NanumSquareRound ExtraBold" panose="020B0600000101010101" pitchFamily="34" charset="-127"/>
                <a:ea typeface="NanumSquareRound ExtraBold" panose="020B0600000101010101" pitchFamily="34" charset="-127"/>
                <a:sym typeface="Arial"/>
              </a:rPr>
              <a:t>01.</a:t>
            </a:r>
            <a:endParaRPr dirty="0">
              <a:latin typeface="NanumSquareRound ExtraBold" panose="020B0600000101010101" pitchFamily="34" charset="-127"/>
              <a:ea typeface="NanumSquareRound ExtraBold" panose="020B0600000101010101" pitchFamily="34" charset="-127"/>
            </a:endParaRPr>
          </a:p>
          <a:p>
            <a:pPr marL="0" marR="0" lvl="0" indent="0" algn="ctr" rtl="0">
              <a:spcBef>
                <a:spcPts val="0"/>
              </a:spcBef>
              <a:spcAft>
                <a:spcPts val="0"/>
              </a:spcAft>
              <a:buNone/>
            </a:pPr>
            <a:r>
              <a:rPr lang="ko-KR" sz="2000" b="1" dirty="0">
                <a:solidFill>
                  <a:schemeClr val="lt1"/>
                </a:solidFill>
                <a:latin typeface="NanumSquareRound ExtraBold" panose="020B0600000101010101" pitchFamily="34" charset="-127"/>
                <a:ea typeface="NanumSquareRound ExtraBold" panose="020B0600000101010101" pitchFamily="34" charset="-127"/>
                <a:sym typeface="Arial"/>
              </a:rPr>
              <a:t>프로젝트 배경</a:t>
            </a:r>
            <a:endParaRPr sz="1050" b="1" dirty="0">
              <a:solidFill>
                <a:schemeClr val="lt1"/>
              </a:solidFill>
              <a:latin typeface="NanumSquareRound ExtraBold" panose="020B0600000101010101" pitchFamily="34" charset="-127"/>
              <a:ea typeface="NanumSquareRound ExtraBold" panose="020B0600000101010101" pitchFamily="34" charset="-127"/>
              <a:sym typeface="Arial"/>
            </a:endParaRPr>
          </a:p>
        </p:txBody>
      </p:sp>
      <p:sp>
        <p:nvSpPr>
          <p:cNvPr id="210" name="Google Shape;210;p6"/>
          <p:cNvSpPr/>
          <p:nvPr/>
        </p:nvSpPr>
        <p:spPr>
          <a:xfrm>
            <a:off x="467544" y="1412776"/>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11" name="Google Shape;211;p6"/>
          <p:cNvSpPr/>
          <p:nvPr/>
        </p:nvSpPr>
        <p:spPr>
          <a:xfrm>
            <a:off x="611560" y="1478411"/>
            <a:ext cx="8208912" cy="4824536"/>
          </a:xfrm>
          <a:prstGeom prst="rect">
            <a:avLst/>
          </a:prstGeom>
          <a:solidFill>
            <a:schemeClr val="lt1">
              <a:alpha val="29803"/>
            </a:schemeClr>
          </a:solidFill>
          <a:ln>
            <a:noFill/>
          </a:ln>
          <a:effectLst>
            <a:outerShdw blurRad="50800" dist="38100" dir="2700000" algn="tl" rotWithShape="0">
              <a:srgbClr val="000000">
                <a:alpha val="2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14" name="Google Shape;214;p6"/>
          <p:cNvSpPr txBox="1"/>
          <p:nvPr/>
        </p:nvSpPr>
        <p:spPr>
          <a:xfrm>
            <a:off x="1732854" y="1623230"/>
            <a:ext cx="407763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5F497A"/>
              </a:buClr>
              <a:buSzPts val="1400"/>
              <a:buFont typeface="Arial"/>
              <a:buNone/>
            </a:pPr>
            <a:r>
              <a:rPr lang="ko-KR" sz="1800" b="1" dirty="0">
                <a:solidFill>
                  <a:srgbClr val="5F497A"/>
                </a:solidFill>
                <a:latin typeface="NanumSquareRound Bold" panose="020B0600000101010101" pitchFamily="34" charset="-127"/>
                <a:ea typeface="NanumSquareRound Bold" panose="020B0600000101010101" pitchFamily="34" charset="-127"/>
                <a:sym typeface="Arial"/>
              </a:rPr>
              <a:t>프로젝트 컨셉</a:t>
            </a:r>
            <a:r>
              <a:rPr lang="en-US" altLang="ko-KR" sz="1800" b="1" dirty="0">
                <a:solidFill>
                  <a:srgbClr val="5F497A"/>
                </a:solidFill>
                <a:latin typeface="NanumSquareRound Bold" panose="020B0600000101010101" pitchFamily="34" charset="-127"/>
                <a:ea typeface="NanumSquareRound Bold" panose="020B0600000101010101" pitchFamily="34" charset="-127"/>
                <a:sym typeface="Arial"/>
              </a:rPr>
              <a:t> </a:t>
            </a:r>
            <a:r>
              <a:rPr lang="ko-KR" sz="1800" b="1" dirty="0">
                <a:solidFill>
                  <a:srgbClr val="5F497A"/>
                </a:solidFill>
                <a:latin typeface="NanumSquareRound Bold" panose="020B0600000101010101" pitchFamily="34" charset="-127"/>
                <a:ea typeface="NanumSquareRound Bold" panose="020B0600000101010101" pitchFamily="34" charset="-127"/>
                <a:sym typeface="Arial"/>
              </a:rPr>
              <a:t>1 : </a:t>
            </a:r>
            <a:r>
              <a:rPr lang="ko-KR" sz="1800" b="1" dirty="0" err="1">
                <a:solidFill>
                  <a:srgbClr val="5F497A"/>
                </a:solidFill>
                <a:latin typeface="NanumSquareRound Bold" panose="020B0600000101010101" pitchFamily="34" charset="-127"/>
                <a:ea typeface="NanumSquareRound Bold" panose="020B0600000101010101" pitchFamily="34" charset="-127"/>
                <a:sym typeface="Arial"/>
              </a:rPr>
              <a:t>Text</a:t>
            </a:r>
            <a:r>
              <a:rPr lang="ko-KR" sz="1800" b="1" dirty="0">
                <a:solidFill>
                  <a:srgbClr val="5F497A"/>
                </a:solidFill>
                <a:latin typeface="NanumSquareRound Bold" panose="020B0600000101010101" pitchFamily="34" charset="-127"/>
                <a:ea typeface="NanumSquareRound Bold" panose="020B0600000101010101" pitchFamily="34" charset="-127"/>
                <a:sym typeface="Arial"/>
              </a:rPr>
              <a:t> </a:t>
            </a:r>
            <a:r>
              <a:rPr lang="ko-KR" sz="1800" b="1" dirty="0" err="1">
                <a:solidFill>
                  <a:srgbClr val="5F497A"/>
                </a:solidFill>
                <a:latin typeface="NanumSquareRound Bold" panose="020B0600000101010101" pitchFamily="34" charset="-127"/>
                <a:ea typeface="NanumSquareRound Bold" panose="020B0600000101010101" pitchFamily="34" charset="-127"/>
                <a:sym typeface="Arial"/>
              </a:rPr>
              <a:t>Recognition</a:t>
            </a:r>
            <a:endParaRPr sz="1800" b="1" dirty="0">
              <a:solidFill>
                <a:srgbClr val="5F497A"/>
              </a:solidFill>
              <a:latin typeface="NanumSquareRound Bold" panose="020B0600000101010101" pitchFamily="34" charset="-127"/>
              <a:ea typeface="NanumSquareRound Bold" panose="020B0600000101010101" pitchFamily="34" charset="-127"/>
              <a:sym typeface="Arial"/>
            </a:endParaRPr>
          </a:p>
        </p:txBody>
      </p:sp>
      <p:cxnSp>
        <p:nvCxnSpPr>
          <p:cNvPr id="215" name="Google Shape;215;p6"/>
          <p:cNvCxnSpPr/>
          <p:nvPr/>
        </p:nvCxnSpPr>
        <p:spPr>
          <a:xfrm>
            <a:off x="755576" y="1777119"/>
            <a:ext cx="864096" cy="0"/>
          </a:xfrm>
          <a:prstGeom prst="straightConnector1">
            <a:avLst/>
          </a:prstGeom>
          <a:noFill/>
          <a:ln w="28575" cap="flat" cmpd="sng">
            <a:solidFill>
              <a:schemeClr val="lt1">
                <a:alpha val="81960"/>
              </a:schemeClr>
            </a:solidFill>
            <a:prstDash val="dot"/>
            <a:round/>
            <a:headEnd type="none" w="sm" len="sm"/>
            <a:tailEnd type="oval" w="med" len="med"/>
          </a:ln>
          <a:effectLst>
            <a:outerShdw blurRad="50800" dist="38100" dir="2700000" algn="tl" rotWithShape="0">
              <a:srgbClr val="000000">
                <a:alpha val="24705"/>
              </a:srgbClr>
            </a:outerShdw>
          </a:effectLst>
        </p:spPr>
      </p:cxnSp>
      <p:pic>
        <p:nvPicPr>
          <p:cNvPr id="216" name="Google Shape;216;p6"/>
          <p:cNvPicPr preferRelativeResize="0"/>
          <p:nvPr/>
        </p:nvPicPr>
        <p:blipFill rotWithShape="1">
          <a:blip r:embed="rId4">
            <a:alphaModFix/>
          </a:blip>
          <a:srcRect/>
          <a:stretch/>
        </p:blipFill>
        <p:spPr>
          <a:xfrm>
            <a:off x="1115616" y="1968509"/>
            <a:ext cx="7056783" cy="4231300"/>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4026</Words>
  <Application>Microsoft Office PowerPoint</Application>
  <PresentationFormat>On-screen Show (4:3)</PresentationFormat>
  <Paragraphs>792</Paragraphs>
  <Slides>51</Slides>
  <Notes>51</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51</vt:i4>
      </vt:variant>
    </vt:vector>
  </HeadingPairs>
  <TitlesOfParts>
    <vt:vector size="67" baseType="lpstr">
      <vt:lpstr>더페이스샵 잉크립퀴드체</vt:lpstr>
      <vt:lpstr>나눔바른고딕</vt:lpstr>
      <vt:lpstr>나눔스퀘어라운드 ExtraBold</vt:lpstr>
      <vt:lpstr>NanumSquareRound Bold</vt:lpstr>
      <vt:lpstr>Arial</vt:lpstr>
      <vt:lpstr>나눔바른고딕OTF</vt:lpstr>
      <vt:lpstr>NanumSquare Bold</vt:lpstr>
      <vt:lpstr>Arial Black</vt:lpstr>
      <vt:lpstr>NanumBarunGothic</vt:lpstr>
      <vt:lpstr>맑은 고딕</vt:lpstr>
      <vt:lpstr>나눔스퀘어라운드 Light</vt:lpstr>
      <vt:lpstr>나눔바른고딕 Light</vt:lpstr>
      <vt:lpstr>Calibri</vt:lpstr>
      <vt:lpstr>NanumSquareRound ExtraBold</vt:lpstr>
      <vt:lpstr>NanumSquare Light</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m35430</cp:lastModifiedBy>
  <cp:revision>18</cp:revision>
  <dcterms:created xsi:type="dcterms:W3CDTF">2018-11-10T11:18:45Z</dcterms:created>
  <dcterms:modified xsi:type="dcterms:W3CDTF">2020-12-23T03:39:37Z</dcterms:modified>
</cp:coreProperties>
</file>